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76" r:id="rId2"/>
    <p:sldId id="257" r:id="rId3"/>
    <p:sldId id="277" r:id="rId4"/>
    <p:sldId id="259" r:id="rId5"/>
    <p:sldId id="260" r:id="rId6"/>
    <p:sldId id="262" r:id="rId7"/>
    <p:sldId id="263" r:id="rId8"/>
    <p:sldId id="264" r:id="rId9"/>
    <p:sldId id="265" r:id="rId10"/>
    <p:sldId id="266" r:id="rId11"/>
    <p:sldId id="267" r:id="rId12"/>
    <p:sldId id="274" r:id="rId13"/>
    <p:sldId id="269" r:id="rId14"/>
    <p:sldId id="268" r:id="rId15"/>
    <p:sldId id="270" r:id="rId16"/>
    <p:sldId id="271" r:id="rId17"/>
    <p:sldId id="278" r:id="rId18"/>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74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FECB4D8-DB02-4DC6-A0A2-4F2EBAE1DC90}" styleName="Style moyen 1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76"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B0F4A783-0803-449D-AD14-F8CEBA6E7219}" type="datetimeFigureOut">
              <a:rPr lang="fr-FR" smtClean="0"/>
              <a:t>19/09/2018</a:t>
            </a:fld>
            <a:endParaRPr lang="fr-FR"/>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BDFCBDA3-1BD9-4323-BF90-257136455019}" type="slidenum">
              <a:rPr lang="fr-FR" smtClean="0"/>
              <a:t>‹N°›</a:t>
            </a:fld>
            <a:endParaRPr lang="fr-FR"/>
          </a:p>
        </p:txBody>
      </p:sp>
    </p:spTree>
    <p:extLst>
      <p:ext uri="{BB962C8B-B14F-4D97-AF65-F5344CB8AC3E}">
        <p14:creationId xmlns:p14="http://schemas.microsoft.com/office/powerpoint/2010/main" val="20656101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B647498-5828-4F1C-9C97-4F6873D5D739}" type="datetimeFigureOut">
              <a:rPr lang="fr-FR" smtClean="0"/>
              <a:pPr/>
              <a:t>19/09/2018</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E912D91-F507-43EF-8332-06C62416201A}" type="slidenum">
              <a:rPr lang="fr-FR" smtClean="0"/>
              <a:pPr/>
              <a:t>‹N°›</a:t>
            </a:fld>
            <a:endParaRPr lang="fr-FR"/>
          </a:p>
        </p:txBody>
      </p:sp>
    </p:spTree>
    <p:extLst>
      <p:ext uri="{BB962C8B-B14F-4D97-AF65-F5344CB8AC3E}">
        <p14:creationId xmlns:p14="http://schemas.microsoft.com/office/powerpoint/2010/main" val="2385872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smtClean="0"/>
          </a:p>
        </p:txBody>
      </p:sp>
      <p:sp>
        <p:nvSpPr>
          <p:cNvPr id="2560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E3A943AB-6408-43D5-A810-438DDB62A6DD}" type="slidenum">
              <a:rPr lang="fr-FR" smtClean="0"/>
              <a:pPr eaLnBrk="1" hangingPunct="1"/>
              <a:t>1</a:t>
            </a:fld>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4D596B9-2E20-4EB1-B7D2-B0C2DDD0B8DB}" type="datetime1">
              <a:rPr lang="fr-FR" smtClean="0"/>
              <a:t>19/09/2018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82C729-DAE8-4338-8EC0-03ED017CC1C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48134618-5CA9-4F83-A0ED-1EAB351ED300}" type="datetime1">
              <a:rPr lang="fr-FR" smtClean="0"/>
              <a:t>19/09/2018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82C729-DAE8-4338-8EC0-03ED017CC1C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E2CBA60-C6F6-4C4D-AEC9-EE7EF2D54023}" type="datetime1">
              <a:rPr lang="fr-FR" smtClean="0"/>
              <a:t>19/09/2018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82C729-DAE8-4338-8EC0-03ED017CC1C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91276BF-5307-42B5-8349-06D4F622CD77}" type="datetime1">
              <a:rPr lang="fr-FR" smtClean="0"/>
              <a:t>19/09/2018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82C729-DAE8-4338-8EC0-03ED017CC1C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0DF38A5-9570-4D67-8888-CA457F09A260}" type="datetime1">
              <a:rPr lang="fr-FR" smtClean="0"/>
              <a:t>19/09/2018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82C729-DAE8-4338-8EC0-03ED017CC1C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8D0D55B-B66B-4133-96FF-D6ED7EE4AF30}" type="datetime1">
              <a:rPr lang="fr-FR" smtClean="0"/>
              <a:t>19/09/2018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282C729-DAE8-4338-8EC0-03ED017CC1C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80EDB24-18C0-4B1E-80BD-41398E023AFC}" type="datetime1">
              <a:rPr lang="fr-FR" smtClean="0"/>
              <a:t>19/09/2018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282C729-DAE8-4338-8EC0-03ED017CC1C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36AFD46-8DA9-4991-A5C2-D8722350BC73}" type="datetime1">
              <a:rPr lang="fr-FR" smtClean="0"/>
              <a:t>19/09/2018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282C729-DAE8-4338-8EC0-03ED017CC1C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B354942-A467-4F89-BA27-7611AD9584C8}" type="datetime1">
              <a:rPr lang="fr-FR" smtClean="0"/>
              <a:t>19/09/2018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282C729-DAE8-4338-8EC0-03ED017CC1C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0E0D820-CBAF-4531-B85A-67057B6BDA5A}" type="datetime1">
              <a:rPr lang="fr-FR" smtClean="0"/>
              <a:t>19/09/2018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282C729-DAE8-4338-8EC0-03ED017CC1C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6F63823-68D4-476B-9DFF-79F4454FD92B}" type="datetime1">
              <a:rPr lang="fr-FR" smtClean="0"/>
              <a:t>19/09/2018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282C729-DAE8-4338-8EC0-03ED017CC1C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73FE66-499A-430A-A81E-540B146B169E}" type="datetime1">
              <a:rPr lang="fr-FR" smtClean="0"/>
              <a:t>19/09/2018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82C729-DAE8-4338-8EC0-03ED017CC1C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mailto:mia@cdg31.fr" TargetMode="Externa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hyperlink" Target="https://www.service-civique.gouv.fr/"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23.png"/></Relationships>
</file>

<file path=ppt/slides/_rels/slide1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1038" y="-61913"/>
            <a:ext cx="250825" cy="6858001"/>
          </a:xfrm>
          <a:prstGeom prst="rect">
            <a:avLst/>
          </a:prstGeom>
          <a:solidFill>
            <a:srgbClr val="E1AE1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5" name="Rectangle 4"/>
          <p:cNvSpPr/>
          <p:nvPr/>
        </p:nvSpPr>
        <p:spPr>
          <a:xfrm>
            <a:off x="341313" y="1246188"/>
            <a:ext cx="252412" cy="5638800"/>
          </a:xfrm>
          <a:prstGeom prst="rect">
            <a:avLst/>
          </a:prstGeom>
          <a:solidFill>
            <a:srgbClr val="3F227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6" name="Rectangle 5"/>
          <p:cNvSpPr/>
          <p:nvPr/>
        </p:nvSpPr>
        <p:spPr>
          <a:xfrm>
            <a:off x="684213" y="4156075"/>
            <a:ext cx="250825" cy="2751138"/>
          </a:xfrm>
          <a:prstGeom prst="rect">
            <a:avLst/>
          </a:prstGeom>
          <a:solidFill>
            <a:srgbClr val="1F92B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7" name="Rectangle 6"/>
          <p:cNvSpPr/>
          <p:nvPr/>
        </p:nvSpPr>
        <p:spPr>
          <a:xfrm>
            <a:off x="1042988" y="2060575"/>
            <a:ext cx="252412" cy="4824413"/>
          </a:xfrm>
          <a:prstGeom prst="rect">
            <a:avLst/>
          </a:prstGeom>
          <a:solidFill>
            <a:srgbClr val="BE0F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pic>
        <p:nvPicPr>
          <p:cNvPr id="2054" name="Picture 2" descr="\\Nas-rd5200\diffusion\Commun Diffusion\Communication\Images Logos\Logo CDG 31\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6237288"/>
            <a:ext cx="5256213"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ZoneTexte 9"/>
          <p:cNvSpPr txBox="1">
            <a:spLocks noChangeArrowheads="1"/>
          </p:cNvSpPr>
          <p:nvPr/>
        </p:nvSpPr>
        <p:spPr bwMode="auto">
          <a:xfrm>
            <a:off x="1403350" y="1121856"/>
            <a:ext cx="7740650" cy="187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fr-FR" altLang="fr-FR" sz="4800" b="1" dirty="0" smtClean="0">
                <a:solidFill>
                  <a:srgbClr val="1F92B7"/>
                </a:solidFill>
                <a:latin typeface="Myriad Pro" pitchFamily="34" charset="0"/>
              </a:rPr>
              <a:t>Les contrats d’insertion dans la FPT</a:t>
            </a:r>
            <a:endParaRPr lang="fr-FR" altLang="fr-FR" sz="4800" b="1" dirty="0">
              <a:solidFill>
                <a:srgbClr val="E1AE13"/>
              </a:solidFill>
              <a:latin typeface="Myriad Pro" pitchFamily="34" charset="0"/>
            </a:endParaRPr>
          </a:p>
          <a:p>
            <a:pPr eaLnBrk="1" hangingPunct="1"/>
            <a:endParaRPr lang="fr-FR" altLang="fr-FR" sz="2000" b="1" dirty="0">
              <a:solidFill>
                <a:srgbClr val="E1AE13"/>
              </a:solidFill>
              <a:latin typeface="Myriad Pro" pitchFamily="34" charset="0"/>
            </a:endParaRPr>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5976" y="4885531"/>
            <a:ext cx="6524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835696" y="2848512"/>
            <a:ext cx="710456" cy="713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3"/>
          <p:cNvPicPr>
            <a:picLocks noChangeAspect="1" noChangeArrowheads="1"/>
          </p:cNvPicPr>
          <p:nvPr/>
        </p:nvPicPr>
        <p:blipFill>
          <a:blip r:embed="rId6">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355976" y="3339811"/>
            <a:ext cx="4445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4"/>
          <p:cNvPicPr>
            <a:picLocks noChangeAspect="1" noChangeArrowheads="1"/>
          </p:cNvPicPr>
          <p:nvPr/>
        </p:nvPicPr>
        <p:blipFill>
          <a:blip r:embed="rId7">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876256" y="4148220"/>
            <a:ext cx="439737" cy="43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5"/>
          <p:cNvPicPr>
            <a:picLocks noChangeAspect="1" noChangeArrowheads="1"/>
          </p:cNvPicPr>
          <p:nvPr/>
        </p:nvPicPr>
        <p:blipFill>
          <a:blip r:embed="rId8">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956376" y="2944794"/>
            <a:ext cx="512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4"/>
          <p:cNvPicPr>
            <a:picLocks noChangeAspect="1" noChangeArrowheads="1"/>
          </p:cNvPicPr>
          <p:nvPr/>
        </p:nvPicPr>
        <p:blipFill>
          <a:blip r:embed="rId9">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910041" y="4759820"/>
            <a:ext cx="676399" cy="6717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3"/>
          <p:cNvPicPr>
            <a:picLocks noChangeAspect="1" noChangeArrowheads="1"/>
          </p:cNvPicPr>
          <p:nvPr/>
        </p:nvPicPr>
        <p:blipFill>
          <a:blip r:embed="rId10">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161799" y="5268250"/>
            <a:ext cx="5794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Espace réservé du numéro de diapositive 1"/>
          <p:cNvSpPr>
            <a:spLocks noGrp="1"/>
          </p:cNvSpPr>
          <p:nvPr>
            <p:ph type="sldNum" sz="quarter" idx="12"/>
          </p:nvPr>
        </p:nvSpPr>
        <p:spPr/>
        <p:txBody>
          <a:bodyPr/>
          <a:lstStyle/>
          <a:p>
            <a:fld id="{D282C729-DAE8-4338-8EC0-03ED017CC1C1}" type="slidenum">
              <a:rPr lang="fr-FR" smtClean="0"/>
              <a:pPr/>
              <a:t>1</a:t>
            </a:fld>
            <a:endParaRPr lang="fr-FR"/>
          </a:p>
        </p:txBody>
      </p:sp>
    </p:spTree>
    <p:extLst>
      <p:ext uri="{BB962C8B-B14F-4D97-AF65-F5344CB8AC3E}">
        <p14:creationId xmlns:p14="http://schemas.microsoft.com/office/powerpoint/2010/main" val="3827346109"/>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778098"/>
          </a:xfrm>
        </p:spPr>
        <p:txBody>
          <a:bodyPr>
            <a:normAutofit/>
          </a:bodyPr>
          <a:lstStyle/>
          <a:p>
            <a:r>
              <a:rPr lang="fr-FR" sz="3200" b="1" dirty="0" smtClean="0">
                <a:solidFill>
                  <a:srgbClr val="0070C0"/>
                </a:solidFill>
              </a:rPr>
              <a:t>4. Contrat d’Apprentissage </a:t>
            </a:r>
            <a:endParaRPr lang="fr-FR" sz="3200" b="1" dirty="0">
              <a:solidFill>
                <a:srgbClr val="0070C0"/>
              </a:solidFill>
            </a:endParaRPr>
          </a:p>
        </p:txBody>
      </p:sp>
      <p:sp>
        <p:nvSpPr>
          <p:cNvPr id="3" name="Espace réservé du contenu 2"/>
          <p:cNvSpPr>
            <a:spLocks noGrp="1"/>
          </p:cNvSpPr>
          <p:nvPr>
            <p:ph idx="1"/>
          </p:nvPr>
        </p:nvSpPr>
        <p:spPr>
          <a:xfrm>
            <a:off x="457200" y="908720"/>
            <a:ext cx="8229600" cy="5217443"/>
          </a:xfrm>
        </p:spPr>
        <p:txBody>
          <a:bodyPr>
            <a:normAutofit lnSpcReduction="10000"/>
          </a:bodyPr>
          <a:lstStyle/>
          <a:p>
            <a:pPr marL="0" indent="0">
              <a:buNone/>
            </a:pPr>
            <a:r>
              <a:rPr lang="fr-FR" altLang="fr-FR" sz="2600" b="1" dirty="0" smtClean="0">
                <a:solidFill>
                  <a:schemeClr val="accent5"/>
                </a:solidFill>
              </a:rPr>
              <a:t>       L’apprentissage, une opportunité pour les structures publiques territoriales</a:t>
            </a:r>
          </a:p>
          <a:p>
            <a:pPr marL="0" indent="0" algn="just">
              <a:buNone/>
            </a:pPr>
            <a:endParaRPr lang="fr-FR" altLang="fr-FR" sz="600" b="1" dirty="0" smtClean="0">
              <a:solidFill>
                <a:srgbClr val="3F2270"/>
              </a:solidFill>
            </a:endParaRPr>
          </a:p>
          <a:p>
            <a:pPr marL="0" indent="0" algn="just">
              <a:buNone/>
            </a:pPr>
            <a:r>
              <a:rPr lang="fr-FR" altLang="fr-FR" sz="2100" dirty="0" smtClean="0"/>
              <a:t>Il permet : </a:t>
            </a:r>
          </a:p>
          <a:p>
            <a:pPr>
              <a:buFont typeface="Wingdings" pitchFamily="2" charset="2"/>
              <a:buChar char="§"/>
            </a:pPr>
            <a:r>
              <a:rPr lang="fr-FR" altLang="fr-FR" sz="2100" dirty="0" smtClean="0"/>
              <a:t> à l’apprenti d’obtenir un </a:t>
            </a:r>
            <a:r>
              <a:rPr lang="fr-FR" altLang="fr-FR" sz="2100" b="1" dirty="0" smtClean="0"/>
              <a:t>diplôme </a:t>
            </a:r>
            <a:r>
              <a:rPr lang="fr-FR" altLang="fr-FR" sz="2100" dirty="0" smtClean="0"/>
              <a:t>(du CAP à Bac+5) et d’acquérir une </a:t>
            </a:r>
            <a:r>
              <a:rPr lang="fr-FR" altLang="fr-FR" sz="2100" b="1" dirty="0"/>
              <a:t>expérience </a:t>
            </a:r>
            <a:r>
              <a:rPr lang="fr-FR" altLang="fr-FR" sz="2100" b="1" dirty="0" smtClean="0"/>
              <a:t>professionnelle</a:t>
            </a:r>
            <a:r>
              <a:rPr lang="fr-FR" altLang="fr-FR" sz="2100" dirty="0"/>
              <a:t>;</a:t>
            </a:r>
            <a:r>
              <a:rPr lang="fr-FR" altLang="fr-FR" sz="2100" dirty="0" smtClean="0"/>
              <a:t> </a:t>
            </a:r>
            <a:br>
              <a:rPr lang="fr-FR" altLang="fr-FR" sz="2100" dirty="0" smtClean="0"/>
            </a:br>
            <a:r>
              <a:rPr lang="fr-FR" altLang="fr-FR" sz="2100" i="1" dirty="0" smtClean="0"/>
              <a:t>Nombreux domaines de formation concernés : Affaires générales, animation, services à la population, interventions techniques…</a:t>
            </a:r>
          </a:p>
          <a:p>
            <a:pPr algn="just">
              <a:buFont typeface="Wingdings" pitchFamily="2" charset="2"/>
              <a:buChar char="§"/>
            </a:pPr>
            <a:endParaRPr lang="fr-FR" altLang="fr-FR" sz="2100" i="1" dirty="0" smtClean="0"/>
          </a:p>
          <a:p>
            <a:pPr algn="just">
              <a:buFont typeface="Wingdings" pitchFamily="2" charset="2"/>
              <a:buChar char="§"/>
            </a:pPr>
            <a:r>
              <a:rPr lang="fr-FR" altLang="fr-FR" sz="2100" dirty="0" smtClean="0"/>
              <a:t>aux structures publiques territoriales </a:t>
            </a:r>
            <a:r>
              <a:rPr lang="fr-FR" altLang="fr-FR" sz="2100" b="1" dirty="0"/>
              <a:t>d’anticiper les départs à la retraite </a:t>
            </a:r>
            <a:r>
              <a:rPr lang="fr-FR" altLang="fr-FR" sz="2100" dirty="0" smtClean="0"/>
              <a:t>de </a:t>
            </a:r>
            <a:r>
              <a:rPr lang="fr-FR" altLang="fr-FR" sz="2100" dirty="0" smtClean="0"/>
              <a:t>leurs </a:t>
            </a:r>
            <a:r>
              <a:rPr lang="fr-FR" altLang="fr-FR" sz="2100" dirty="0" smtClean="0"/>
              <a:t>agents sur des métiers en tension (GPEEC);</a:t>
            </a:r>
          </a:p>
          <a:p>
            <a:pPr algn="just">
              <a:buFont typeface="Wingdings" pitchFamily="2" charset="2"/>
              <a:buChar char="§"/>
            </a:pPr>
            <a:endParaRPr lang="fr-FR" altLang="fr-FR" sz="2100" dirty="0" smtClean="0"/>
          </a:p>
          <a:p>
            <a:pPr algn="just">
              <a:buFont typeface="Wingdings" pitchFamily="2" charset="2"/>
              <a:buChar char="§"/>
            </a:pPr>
            <a:r>
              <a:rPr lang="fr-FR" altLang="fr-FR" sz="2100" dirty="0" smtClean="0">
                <a:sym typeface="Wingdings 3" pitchFamily="18" charset="2"/>
              </a:rPr>
              <a:t>une prise en compte dans les déclarations d’obligation d’emploi des travailleurs handicapés (</a:t>
            </a:r>
            <a:r>
              <a:rPr lang="fr-FR" altLang="fr-FR" sz="2100" b="1" dirty="0">
                <a:sym typeface="Wingdings 3" pitchFamily="18" charset="2"/>
              </a:rPr>
              <a:t>BOETH</a:t>
            </a:r>
            <a:r>
              <a:rPr lang="fr-FR" altLang="fr-FR" sz="2100" dirty="0" smtClean="0">
                <a:sym typeface="Wingdings 3" pitchFamily="18" charset="2"/>
              </a:rPr>
              <a:t>) si l’apprenti est RQTH;</a:t>
            </a:r>
          </a:p>
          <a:p>
            <a:pPr algn="just">
              <a:buFont typeface="Wingdings" pitchFamily="2" charset="2"/>
              <a:buChar char="§"/>
            </a:pPr>
            <a:endParaRPr lang="fr-FR" altLang="fr-FR" sz="2100" dirty="0" smtClean="0">
              <a:sym typeface="Wingdings 3" pitchFamily="18" charset="2"/>
            </a:endParaRPr>
          </a:p>
          <a:p>
            <a:pPr algn="just">
              <a:buFont typeface="Wingdings" pitchFamily="2" charset="2"/>
              <a:buChar char="§"/>
            </a:pPr>
            <a:r>
              <a:rPr lang="fr-FR" altLang="fr-FR" sz="2100" dirty="0" smtClean="0"/>
              <a:t>au maître d’apprentissage de </a:t>
            </a:r>
            <a:r>
              <a:rPr lang="fr-FR" altLang="fr-FR" sz="2100" b="1" dirty="0"/>
              <a:t>transmettre ses savoirs</a:t>
            </a:r>
            <a:r>
              <a:rPr lang="fr-FR" altLang="fr-FR" sz="2100" dirty="0" smtClean="0"/>
              <a:t>.</a:t>
            </a:r>
          </a:p>
          <a:p>
            <a:endParaRPr lang="fr-FR" sz="2100"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813" y="555973"/>
            <a:ext cx="712787"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Espace réservé du numéro de diapositive 3"/>
          <p:cNvSpPr>
            <a:spLocks noGrp="1"/>
          </p:cNvSpPr>
          <p:nvPr>
            <p:ph type="sldNum" sz="quarter" idx="12"/>
          </p:nvPr>
        </p:nvSpPr>
        <p:spPr/>
        <p:txBody>
          <a:bodyPr/>
          <a:lstStyle/>
          <a:p>
            <a:fld id="{D282C729-DAE8-4338-8EC0-03ED017CC1C1}" type="slidenum">
              <a:rPr lang="fr-FR" smtClean="0"/>
              <a:pPr/>
              <a:t>10</a:t>
            </a:fld>
            <a:endParaRPr lang="fr-F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5402"/>
            <a:ext cx="8229600" cy="850106"/>
          </a:xfrm>
        </p:spPr>
        <p:txBody>
          <a:bodyPr>
            <a:normAutofit/>
          </a:bodyPr>
          <a:lstStyle/>
          <a:p>
            <a:r>
              <a:rPr lang="fr-FR" sz="3200" b="1" dirty="0" smtClean="0">
                <a:solidFill>
                  <a:srgbClr val="0070C0"/>
                </a:solidFill>
              </a:rPr>
              <a:t>4. Contrat d’Apprentissage </a:t>
            </a:r>
            <a:endParaRPr lang="fr-FR" sz="3200" dirty="0"/>
          </a:p>
        </p:txBody>
      </p:sp>
      <p:sp>
        <p:nvSpPr>
          <p:cNvPr id="3" name="Espace réservé du contenu 2"/>
          <p:cNvSpPr>
            <a:spLocks noGrp="1"/>
          </p:cNvSpPr>
          <p:nvPr>
            <p:ph idx="1"/>
          </p:nvPr>
        </p:nvSpPr>
        <p:spPr>
          <a:xfrm>
            <a:off x="457200" y="1124744"/>
            <a:ext cx="8229600" cy="5544616"/>
          </a:xfrm>
        </p:spPr>
        <p:txBody>
          <a:bodyPr>
            <a:normAutofit fontScale="70000" lnSpcReduction="20000"/>
          </a:bodyPr>
          <a:lstStyle/>
          <a:p>
            <a:pPr marL="0" indent="0">
              <a:buNone/>
            </a:pPr>
            <a:endParaRPr lang="fr-FR" altLang="fr-FR" sz="700" b="1" dirty="0" smtClean="0">
              <a:solidFill>
                <a:srgbClr val="3F2270"/>
              </a:solidFill>
              <a:latin typeface="Myriad Pro" pitchFamily="34" charset="0"/>
            </a:endParaRPr>
          </a:p>
          <a:p>
            <a:pPr marL="0" indent="0">
              <a:buNone/>
            </a:pPr>
            <a:r>
              <a:rPr lang="fr-FR" sz="2900" b="1" dirty="0" smtClean="0">
                <a:solidFill>
                  <a:srgbClr val="FF0000"/>
                </a:solidFill>
              </a:rPr>
              <a:t>     </a:t>
            </a:r>
            <a:r>
              <a:rPr lang="fr-FR" sz="2900" b="1" dirty="0" smtClean="0">
                <a:solidFill>
                  <a:schemeClr val="accent6"/>
                </a:solidFill>
              </a:rPr>
              <a:t>Publics</a:t>
            </a:r>
          </a:p>
          <a:p>
            <a:pPr marL="531813" indent="-265113">
              <a:buFontTx/>
              <a:buChar char="-"/>
            </a:pPr>
            <a:r>
              <a:rPr lang="fr-FR" altLang="fr-FR" sz="2900" dirty="0"/>
              <a:t>J</a:t>
            </a:r>
            <a:r>
              <a:rPr lang="fr-FR" altLang="fr-FR" sz="2900" dirty="0" smtClean="0"/>
              <a:t>eunes de </a:t>
            </a:r>
            <a:r>
              <a:rPr lang="fr-FR" altLang="fr-FR" sz="2900" b="1" dirty="0" smtClean="0"/>
              <a:t>16 à 30 ans en Occitanie</a:t>
            </a:r>
            <a:r>
              <a:rPr lang="fr-FR" altLang="fr-FR" sz="2900" dirty="0"/>
              <a:t>;</a:t>
            </a:r>
          </a:p>
          <a:p>
            <a:pPr marL="531813" indent="-265113">
              <a:buFontTx/>
              <a:buChar char="-"/>
            </a:pPr>
            <a:r>
              <a:rPr lang="fr-FR" altLang="fr-FR" sz="2900" dirty="0" smtClean="0"/>
              <a:t>Pas de limite d’âge pour les apprentis RQTH.</a:t>
            </a:r>
          </a:p>
          <a:p>
            <a:pPr marL="0" indent="0">
              <a:buNone/>
            </a:pPr>
            <a:endParaRPr lang="fr-FR" sz="2500" b="1" dirty="0" smtClean="0">
              <a:solidFill>
                <a:srgbClr val="FF0000"/>
              </a:solidFill>
            </a:endParaRPr>
          </a:p>
          <a:p>
            <a:pPr marL="0" indent="0">
              <a:buNone/>
            </a:pPr>
            <a:r>
              <a:rPr lang="fr-FR" sz="2500" b="1" dirty="0" smtClean="0">
                <a:solidFill>
                  <a:srgbClr val="FF0000"/>
                </a:solidFill>
              </a:rPr>
              <a:t> </a:t>
            </a:r>
            <a:r>
              <a:rPr lang="fr-FR" sz="2900" b="1" dirty="0" smtClean="0">
                <a:solidFill>
                  <a:schemeClr val="accent2"/>
                </a:solidFill>
              </a:rPr>
              <a:t>Caractéristiques du contrat</a:t>
            </a:r>
          </a:p>
          <a:p>
            <a:pPr marL="531813" lvl="0" indent="-265113">
              <a:buFontTx/>
              <a:buChar char="-"/>
            </a:pPr>
            <a:r>
              <a:rPr lang="fr-FR" sz="2900" dirty="0"/>
              <a:t>C</a:t>
            </a:r>
            <a:r>
              <a:rPr lang="fr-FR" sz="2900" dirty="0" smtClean="0"/>
              <a:t>ontrat de droit privé;</a:t>
            </a:r>
          </a:p>
          <a:p>
            <a:pPr marL="531813" lvl="0" indent="-265113">
              <a:buFontTx/>
              <a:buChar char="-"/>
            </a:pPr>
            <a:r>
              <a:rPr lang="fr-FR" sz="2900" dirty="0"/>
              <a:t>D</a:t>
            </a:r>
            <a:r>
              <a:rPr lang="fr-FR" sz="2900" dirty="0" smtClean="0"/>
              <a:t>urée déterminée de </a:t>
            </a:r>
            <a:r>
              <a:rPr lang="fr-FR" sz="2900" b="1" dirty="0" smtClean="0"/>
              <a:t>6 mois à 3 ans</a:t>
            </a:r>
            <a:r>
              <a:rPr lang="fr-FR" sz="2900" dirty="0" smtClean="0"/>
              <a:t>, et jusqu’à </a:t>
            </a:r>
            <a:r>
              <a:rPr lang="fr-FR" sz="2900" b="1" dirty="0" smtClean="0"/>
              <a:t>4 ans pour les apprentis </a:t>
            </a:r>
            <a:r>
              <a:rPr lang="fr-FR" sz="2900" b="1" dirty="0" smtClean="0"/>
              <a:t>TH;</a:t>
            </a:r>
            <a:endParaRPr lang="fr-FR" sz="2900" b="1" dirty="0" smtClean="0"/>
          </a:p>
          <a:p>
            <a:pPr marL="531813" lvl="0" indent="-265113">
              <a:buFontTx/>
              <a:buChar char="-"/>
            </a:pPr>
            <a:r>
              <a:rPr lang="fr-FR" sz="2900" dirty="0" smtClean="0"/>
              <a:t>Le temps passé en CFA est considéré comme du temps de travail;</a:t>
            </a:r>
          </a:p>
          <a:p>
            <a:pPr marL="531813" lvl="0" indent="-265113">
              <a:buFontTx/>
              <a:buChar char="-"/>
            </a:pPr>
            <a:r>
              <a:rPr lang="fr-FR" altLang="fr-FR" sz="2900" b="1" dirty="0" smtClean="0"/>
              <a:t>Pas d’obligation légale de recruter l’apprenti(e) à l’issue du contrat</a:t>
            </a:r>
            <a:r>
              <a:rPr lang="fr-FR" altLang="fr-FR" sz="2900" dirty="0" smtClean="0"/>
              <a:t>.</a:t>
            </a:r>
          </a:p>
          <a:p>
            <a:pPr marL="0" indent="0">
              <a:buNone/>
            </a:pPr>
            <a:endParaRPr lang="fr-FR" sz="2500" b="1" dirty="0"/>
          </a:p>
          <a:p>
            <a:pPr marL="0" indent="0">
              <a:buNone/>
            </a:pPr>
            <a:r>
              <a:rPr lang="fr-FR" sz="2500" b="1" dirty="0" smtClean="0">
                <a:solidFill>
                  <a:schemeClr val="accent3"/>
                </a:solidFill>
              </a:rPr>
              <a:t>     </a:t>
            </a:r>
            <a:r>
              <a:rPr lang="fr-FR" sz="2900" b="1" dirty="0" smtClean="0">
                <a:solidFill>
                  <a:schemeClr val="accent3"/>
                </a:solidFill>
              </a:rPr>
              <a:t>Rémunération de l’agent</a:t>
            </a:r>
          </a:p>
          <a:p>
            <a:pPr>
              <a:buFontTx/>
              <a:buChar char="-"/>
            </a:pPr>
            <a:r>
              <a:rPr lang="fr-FR" sz="2900" dirty="0" smtClean="0"/>
              <a:t>La rémunération de l'apprenti </a:t>
            </a:r>
            <a:r>
              <a:rPr lang="fr-FR" sz="2900" b="1" dirty="0" smtClean="0"/>
              <a:t>varie  selon son âge et la progression dans le ou les cycles de formation </a:t>
            </a:r>
            <a:r>
              <a:rPr lang="fr-FR" sz="2900" dirty="0" smtClean="0"/>
              <a:t>qu'il poursuit. </a:t>
            </a:r>
          </a:p>
          <a:p>
            <a:pPr>
              <a:buFontTx/>
              <a:buChar char="-"/>
            </a:pPr>
            <a:r>
              <a:rPr lang="fr-FR" sz="2900" dirty="0" smtClean="0"/>
              <a:t>Le pourcentage de la rémunération est </a:t>
            </a:r>
            <a:r>
              <a:rPr lang="fr-FR" sz="2900" b="1" dirty="0" smtClean="0"/>
              <a:t>majoré de 10 point</a:t>
            </a:r>
            <a:r>
              <a:rPr lang="fr-FR" sz="2900" dirty="0" smtClean="0"/>
              <a:t>s du Smic pour un apprenti préparant un diplôme de niveau bac (</a:t>
            </a:r>
            <a:r>
              <a:rPr lang="fr-FR" sz="2900" dirty="0" err="1" smtClean="0"/>
              <a:t>Niv</a:t>
            </a:r>
            <a:r>
              <a:rPr lang="fr-FR" sz="2900" dirty="0" smtClean="0"/>
              <a:t>. IV)  </a:t>
            </a:r>
            <a:r>
              <a:rPr lang="fr-FR" sz="2900" b="1" dirty="0" smtClean="0"/>
              <a:t>et de 20 points pour </a:t>
            </a:r>
            <a:r>
              <a:rPr lang="fr-FR" sz="2900" b="1" dirty="0" smtClean="0"/>
              <a:t>diplôme </a:t>
            </a:r>
            <a:r>
              <a:rPr lang="fr-FR" sz="2900" b="1" dirty="0" smtClean="0"/>
              <a:t>supérieur ou égal à </a:t>
            </a:r>
            <a:r>
              <a:rPr lang="fr-FR" sz="2900" b="1" dirty="0" smtClean="0"/>
              <a:t>un </a:t>
            </a:r>
            <a:r>
              <a:rPr lang="fr-FR" sz="2900" b="1" dirty="0" smtClean="0"/>
              <a:t>bac +2 </a:t>
            </a:r>
            <a:r>
              <a:rPr lang="fr-FR" sz="2900" dirty="0" smtClean="0"/>
              <a:t>(</a:t>
            </a:r>
            <a:r>
              <a:rPr lang="fr-FR" sz="2900" dirty="0" err="1" smtClean="0"/>
              <a:t>Niv</a:t>
            </a:r>
            <a:r>
              <a:rPr lang="fr-FR" sz="2900" dirty="0" smtClean="0"/>
              <a:t>. III). </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3933056"/>
            <a:ext cx="676275"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383" y="2276872"/>
            <a:ext cx="4445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197" y="1052736"/>
            <a:ext cx="4445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Espace réservé du numéro de diapositive 3"/>
          <p:cNvSpPr>
            <a:spLocks noGrp="1"/>
          </p:cNvSpPr>
          <p:nvPr>
            <p:ph type="sldNum" sz="quarter" idx="12"/>
          </p:nvPr>
        </p:nvSpPr>
        <p:spPr/>
        <p:txBody>
          <a:bodyPr/>
          <a:lstStyle/>
          <a:p>
            <a:fld id="{D282C729-DAE8-4338-8EC0-03ED017CC1C1}" type="slidenum">
              <a:rPr lang="fr-FR" smtClean="0"/>
              <a:pPr/>
              <a:t>11</a:t>
            </a:fld>
            <a:endParaRPr lang="fr-F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06090"/>
          </a:xfrm>
        </p:spPr>
        <p:txBody>
          <a:bodyPr>
            <a:normAutofit/>
          </a:bodyPr>
          <a:lstStyle/>
          <a:p>
            <a:r>
              <a:rPr lang="fr-FR" sz="3200" b="1" dirty="0" smtClean="0">
                <a:solidFill>
                  <a:srgbClr val="0070C0"/>
                </a:solidFill>
              </a:rPr>
              <a:t>4.Contrat d’Apprentissage </a:t>
            </a:r>
            <a:endParaRPr lang="fr-FR" sz="3200" dirty="0"/>
          </a:p>
        </p:txBody>
      </p:sp>
      <p:graphicFrame>
        <p:nvGraphicFramePr>
          <p:cNvPr id="8" name="Tableau 7"/>
          <p:cNvGraphicFramePr>
            <a:graphicFrameLocks noGrp="1"/>
          </p:cNvGraphicFramePr>
          <p:nvPr/>
        </p:nvGraphicFramePr>
        <p:xfrm>
          <a:off x="683568" y="1124744"/>
          <a:ext cx="7632848" cy="1170744"/>
        </p:xfrm>
        <a:graphic>
          <a:graphicData uri="http://schemas.openxmlformats.org/drawingml/2006/table">
            <a:tbl>
              <a:tblPr/>
              <a:tblGrid>
                <a:gridCol w="1908212"/>
                <a:gridCol w="1871865"/>
                <a:gridCol w="1944559"/>
                <a:gridCol w="1908212"/>
              </a:tblGrid>
              <a:tr h="270030">
                <a:tc>
                  <a:txBody>
                    <a:bodyPr/>
                    <a:lstStyle/>
                    <a:p>
                      <a:pPr algn="l" fontAlgn="ctr"/>
                      <a:r>
                        <a:rPr lang="fr-FR" sz="1100" b="0" dirty="0">
                          <a:solidFill>
                            <a:srgbClr val="FFFFFF"/>
                          </a:solidFill>
                          <a:latin typeface="+mn-lt"/>
                        </a:rPr>
                        <a:t>Année du contrat</a:t>
                      </a:r>
                    </a:p>
                  </a:txBody>
                  <a:tcPr marL="62523" marR="62523" marT="62523" marB="62523"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a:noFill/>
                    </a:lnT>
                    <a:lnB w="9525" cap="flat" cmpd="sng" algn="ctr">
                      <a:solidFill>
                        <a:srgbClr val="CCCCCC"/>
                      </a:solidFill>
                      <a:prstDash val="solid"/>
                      <a:round/>
                      <a:headEnd type="none" w="med" len="med"/>
                      <a:tailEnd type="none" w="med" len="med"/>
                    </a:lnB>
                    <a:solidFill>
                      <a:srgbClr val="0B6BA8"/>
                    </a:solidFill>
                  </a:tcPr>
                </a:tc>
                <a:tc>
                  <a:txBody>
                    <a:bodyPr/>
                    <a:lstStyle/>
                    <a:p>
                      <a:pPr algn="l" fontAlgn="ctr"/>
                      <a:r>
                        <a:rPr lang="fr-FR" sz="1100" b="0">
                          <a:solidFill>
                            <a:srgbClr val="FFFFFF"/>
                          </a:solidFill>
                          <a:latin typeface="+mn-lt"/>
                        </a:rPr>
                        <a:t>Avant 18 ans</a:t>
                      </a:r>
                    </a:p>
                  </a:txBody>
                  <a:tcPr marL="62523" marR="62523" marT="62523" marB="62523"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a:noFill/>
                    </a:lnT>
                    <a:lnB w="9525" cap="flat" cmpd="sng" algn="ctr">
                      <a:solidFill>
                        <a:srgbClr val="CCCCCC"/>
                      </a:solidFill>
                      <a:prstDash val="solid"/>
                      <a:round/>
                      <a:headEnd type="none" w="med" len="med"/>
                      <a:tailEnd type="none" w="med" len="med"/>
                    </a:lnB>
                    <a:solidFill>
                      <a:srgbClr val="0B6BA8"/>
                    </a:solidFill>
                  </a:tcPr>
                </a:tc>
                <a:tc>
                  <a:txBody>
                    <a:bodyPr/>
                    <a:lstStyle/>
                    <a:p>
                      <a:pPr algn="l" fontAlgn="ctr"/>
                      <a:r>
                        <a:rPr lang="fr-FR" sz="1100" b="0">
                          <a:solidFill>
                            <a:srgbClr val="FFFFFF"/>
                          </a:solidFill>
                          <a:latin typeface="+mn-lt"/>
                        </a:rPr>
                        <a:t>De 18 à 20 ans</a:t>
                      </a:r>
                    </a:p>
                  </a:txBody>
                  <a:tcPr marL="62523" marR="62523" marT="62523" marB="62523"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a:noFill/>
                    </a:lnT>
                    <a:lnB w="9525" cap="flat" cmpd="sng" algn="ctr">
                      <a:solidFill>
                        <a:srgbClr val="CCCCCC"/>
                      </a:solidFill>
                      <a:prstDash val="solid"/>
                      <a:round/>
                      <a:headEnd type="none" w="med" len="med"/>
                      <a:tailEnd type="none" w="med" len="med"/>
                    </a:lnB>
                    <a:solidFill>
                      <a:srgbClr val="0B6BA8"/>
                    </a:solidFill>
                  </a:tcPr>
                </a:tc>
                <a:tc>
                  <a:txBody>
                    <a:bodyPr/>
                    <a:lstStyle/>
                    <a:p>
                      <a:pPr algn="l" fontAlgn="ctr"/>
                      <a:r>
                        <a:rPr lang="fr-FR" sz="1100" b="0" dirty="0">
                          <a:solidFill>
                            <a:srgbClr val="FFFFFF"/>
                          </a:solidFill>
                          <a:latin typeface="+mn-lt"/>
                        </a:rPr>
                        <a:t>21 ans et plus</a:t>
                      </a:r>
                    </a:p>
                  </a:txBody>
                  <a:tcPr marL="62523" marR="62523" marT="62523" marB="62523" anchor="ctr">
                    <a:lnL w="9525" cap="flat" cmpd="sng" algn="ctr">
                      <a:solidFill>
                        <a:srgbClr val="FFFFFF"/>
                      </a:solidFill>
                      <a:prstDash val="solid"/>
                      <a:round/>
                      <a:headEnd type="none" w="med" len="med"/>
                      <a:tailEnd type="none" w="med" len="med"/>
                    </a:lnL>
                    <a:lnR>
                      <a:noFill/>
                    </a:lnR>
                    <a:lnT>
                      <a:noFill/>
                    </a:lnT>
                    <a:lnB w="9525" cap="flat" cmpd="sng" algn="ctr">
                      <a:solidFill>
                        <a:srgbClr val="CCCCCC"/>
                      </a:solidFill>
                      <a:prstDash val="solid"/>
                      <a:round/>
                      <a:headEnd type="none" w="med" len="med"/>
                      <a:tailEnd type="none" w="med" len="med"/>
                    </a:lnB>
                    <a:solidFill>
                      <a:srgbClr val="0B6BA8"/>
                    </a:solidFill>
                  </a:tcPr>
                </a:tc>
              </a:tr>
              <a:tr h="270030">
                <a:tc>
                  <a:txBody>
                    <a:bodyPr/>
                    <a:lstStyle/>
                    <a:p>
                      <a:pPr fontAlgn="t"/>
                      <a:r>
                        <a:rPr lang="fr-FR" sz="1100">
                          <a:solidFill>
                            <a:srgbClr val="414856"/>
                          </a:solidFill>
                          <a:latin typeface="+mn-lt"/>
                        </a:rPr>
                        <a:t>1</a:t>
                      </a:r>
                      <a:r>
                        <a:rPr lang="fr-FR" sz="1100" baseline="30000">
                          <a:solidFill>
                            <a:srgbClr val="414856"/>
                          </a:solidFill>
                          <a:latin typeface="+mn-lt"/>
                        </a:rPr>
                        <a:t>ère</a:t>
                      </a:r>
                      <a:r>
                        <a:rPr lang="fr-FR" sz="1100">
                          <a:solidFill>
                            <a:srgbClr val="414856"/>
                          </a:solidFill>
                          <a:latin typeface="+mn-lt"/>
                        </a:rPr>
                        <a:t> année</a:t>
                      </a:r>
                    </a:p>
                  </a:txBody>
                  <a:tcPr marL="62523" marR="62523" marT="62523" marB="62523">
                    <a:lnL w="9525" cap="flat" cmpd="sng" algn="ctr">
                      <a:solidFill>
                        <a:srgbClr val="FFFFFF"/>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fontAlgn="t"/>
                      <a:r>
                        <a:rPr lang="fr-FR" sz="1100">
                          <a:solidFill>
                            <a:srgbClr val="414856"/>
                          </a:solidFill>
                          <a:latin typeface="+mn-lt"/>
                        </a:rPr>
                        <a:t>374,62 €</a:t>
                      </a:r>
                    </a:p>
                  </a:txBody>
                  <a:tcPr marL="62523" marR="62523" marT="62523" marB="6252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fontAlgn="t"/>
                      <a:r>
                        <a:rPr lang="fr-FR" sz="1100">
                          <a:solidFill>
                            <a:srgbClr val="414856"/>
                          </a:solidFill>
                          <a:latin typeface="+mn-lt"/>
                        </a:rPr>
                        <a:t>614,37 €</a:t>
                      </a:r>
                    </a:p>
                  </a:txBody>
                  <a:tcPr marL="62523" marR="62523" marT="62523" marB="6252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fontAlgn="t"/>
                      <a:r>
                        <a:rPr lang="fr-FR" sz="1100">
                          <a:solidFill>
                            <a:srgbClr val="414856"/>
                          </a:solidFill>
                          <a:latin typeface="+mn-lt"/>
                        </a:rPr>
                        <a:t>794,19 €</a:t>
                      </a:r>
                    </a:p>
                  </a:txBody>
                  <a:tcPr marL="62523" marR="62523" marT="62523" marB="62523">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r>
              <a:tr h="270030">
                <a:tc>
                  <a:txBody>
                    <a:bodyPr/>
                    <a:lstStyle/>
                    <a:p>
                      <a:pPr fontAlgn="t"/>
                      <a:r>
                        <a:rPr lang="fr-FR" sz="1100">
                          <a:solidFill>
                            <a:srgbClr val="414856"/>
                          </a:solidFill>
                          <a:latin typeface="+mn-lt"/>
                        </a:rPr>
                        <a:t>2</a:t>
                      </a:r>
                      <a:r>
                        <a:rPr lang="fr-FR" sz="1100" baseline="30000">
                          <a:solidFill>
                            <a:srgbClr val="414856"/>
                          </a:solidFill>
                          <a:latin typeface="+mn-lt"/>
                        </a:rPr>
                        <a:t>è</a:t>
                      </a:r>
                      <a:r>
                        <a:rPr lang="fr-FR" sz="1100">
                          <a:solidFill>
                            <a:srgbClr val="414856"/>
                          </a:solidFill>
                          <a:latin typeface="+mn-lt"/>
                        </a:rPr>
                        <a:t> année</a:t>
                      </a:r>
                    </a:p>
                  </a:txBody>
                  <a:tcPr marL="62523" marR="62523" marT="62523" marB="62523">
                    <a:lnL w="9525" cap="flat" cmpd="sng" algn="ctr">
                      <a:solidFill>
                        <a:srgbClr val="FFFFFF"/>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fr-FR" sz="1100">
                          <a:solidFill>
                            <a:srgbClr val="414856"/>
                          </a:solidFill>
                          <a:latin typeface="+mn-lt"/>
                        </a:rPr>
                        <a:t>554,43 €</a:t>
                      </a:r>
                    </a:p>
                  </a:txBody>
                  <a:tcPr marL="62523" marR="62523" marT="62523" marB="6252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fr-FR" sz="1100">
                          <a:solidFill>
                            <a:srgbClr val="414856"/>
                          </a:solidFill>
                          <a:latin typeface="+mn-lt"/>
                        </a:rPr>
                        <a:t>734,25 €</a:t>
                      </a:r>
                    </a:p>
                  </a:txBody>
                  <a:tcPr marL="62523" marR="62523" marT="62523" marB="6252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fr-FR" sz="1100">
                          <a:solidFill>
                            <a:srgbClr val="414856"/>
                          </a:solidFill>
                          <a:latin typeface="+mn-lt"/>
                        </a:rPr>
                        <a:t>914,07 €</a:t>
                      </a:r>
                    </a:p>
                  </a:txBody>
                  <a:tcPr marL="62523" marR="62523" marT="62523" marB="62523">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70030">
                <a:tc>
                  <a:txBody>
                    <a:bodyPr/>
                    <a:lstStyle/>
                    <a:p>
                      <a:pPr fontAlgn="t"/>
                      <a:r>
                        <a:rPr lang="fr-FR" sz="1100">
                          <a:solidFill>
                            <a:srgbClr val="414856"/>
                          </a:solidFill>
                          <a:latin typeface="+mn-lt"/>
                        </a:rPr>
                        <a:t>3</a:t>
                      </a:r>
                      <a:r>
                        <a:rPr lang="fr-FR" sz="1100" baseline="30000">
                          <a:solidFill>
                            <a:srgbClr val="414856"/>
                          </a:solidFill>
                          <a:latin typeface="+mn-lt"/>
                        </a:rPr>
                        <a:t>è</a:t>
                      </a:r>
                      <a:r>
                        <a:rPr lang="fr-FR" sz="1100">
                          <a:solidFill>
                            <a:srgbClr val="414856"/>
                          </a:solidFill>
                          <a:latin typeface="+mn-lt"/>
                        </a:rPr>
                        <a:t> année</a:t>
                      </a:r>
                    </a:p>
                  </a:txBody>
                  <a:tcPr marL="62523" marR="62523" marT="62523" marB="62523">
                    <a:lnL w="9525" cap="flat" cmpd="sng" algn="ctr">
                      <a:solidFill>
                        <a:srgbClr val="FFFFFF"/>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fontAlgn="t"/>
                      <a:r>
                        <a:rPr lang="fr-FR" sz="1100">
                          <a:solidFill>
                            <a:srgbClr val="414856"/>
                          </a:solidFill>
                          <a:latin typeface="+mn-lt"/>
                        </a:rPr>
                        <a:t>794,19 €</a:t>
                      </a:r>
                    </a:p>
                  </a:txBody>
                  <a:tcPr marL="62523" marR="62523" marT="62523" marB="6252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fontAlgn="t"/>
                      <a:r>
                        <a:rPr lang="fr-FR" sz="1100">
                          <a:solidFill>
                            <a:srgbClr val="414856"/>
                          </a:solidFill>
                          <a:latin typeface="+mn-lt"/>
                        </a:rPr>
                        <a:t>974,01 €</a:t>
                      </a:r>
                    </a:p>
                  </a:txBody>
                  <a:tcPr marL="62523" marR="62523" marT="62523" marB="6252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fontAlgn="t"/>
                      <a:r>
                        <a:rPr lang="fr-FR" sz="1100" dirty="0">
                          <a:solidFill>
                            <a:srgbClr val="414856"/>
                          </a:solidFill>
                          <a:latin typeface="+mn-lt"/>
                        </a:rPr>
                        <a:t>1 168,81 €</a:t>
                      </a:r>
                    </a:p>
                  </a:txBody>
                  <a:tcPr marL="62523" marR="62523" marT="62523" marB="62523">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r>
            </a:tbl>
          </a:graphicData>
        </a:graphic>
      </p:graphicFrame>
      <p:graphicFrame>
        <p:nvGraphicFramePr>
          <p:cNvPr id="9" name="Tableau 8"/>
          <p:cNvGraphicFramePr>
            <a:graphicFrameLocks noGrp="1"/>
          </p:cNvGraphicFramePr>
          <p:nvPr/>
        </p:nvGraphicFramePr>
        <p:xfrm>
          <a:off x="683568" y="2564905"/>
          <a:ext cx="7632848" cy="1564444"/>
        </p:xfrm>
        <a:graphic>
          <a:graphicData uri="http://schemas.openxmlformats.org/drawingml/2006/table">
            <a:tbl>
              <a:tblPr/>
              <a:tblGrid>
                <a:gridCol w="1908212"/>
                <a:gridCol w="1908212"/>
                <a:gridCol w="1908212"/>
                <a:gridCol w="1908212"/>
              </a:tblGrid>
              <a:tr h="454660">
                <a:tc gridSpan="4">
                  <a:txBody>
                    <a:bodyPr/>
                    <a:lstStyle/>
                    <a:p>
                      <a:r>
                        <a:rPr lang="fr-FR" sz="1000" dirty="0">
                          <a:latin typeface="+mn-lt"/>
                        </a:rPr>
                        <a:t>Rémunération d'un apprenti </a:t>
                      </a:r>
                      <a:r>
                        <a:rPr lang="fr-FR" sz="1000" b="1" dirty="0">
                          <a:latin typeface="+mn-lt"/>
                        </a:rPr>
                        <a:t>majorée de 10 </a:t>
                      </a:r>
                      <a:r>
                        <a:rPr lang="fr-FR" sz="1000" b="1" dirty="0" smtClean="0">
                          <a:latin typeface="+mn-lt"/>
                        </a:rPr>
                        <a:t>points (Niveau IV)</a:t>
                      </a:r>
                      <a:endParaRPr lang="fr-FR" sz="1000" b="1" dirty="0">
                        <a:latin typeface="+mn-lt"/>
                      </a:endParaRPr>
                    </a:p>
                  </a:txBody>
                  <a:tcPr marL="75028" marR="75028" marT="37514" marB="37514" anchor="ctr">
                    <a:solidFill>
                      <a:srgbClr val="FFFFFF"/>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264377">
                <a:tc>
                  <a:txBody>
                    <a:bodyPr/>
                    <a:lstStyle/>
                    <a:p>
                      <a:pPr algn="l" fontAlgn="ctr"/>
                      <a:r>
                        <a:rPr lang="fr-FR" sz="1000" b="0" dirty="0">
                          <a:solidFill>
                            <a:srgbClr val="FFFFFF"/>
                          </a:solidFill>
                          <a:latin typeface="+mn-lt"/>
                        </a:rPr>
                        <a:t>Année du contrat</a:t>
                      </a:r>
                    </a:p>
                  </a:txBody>
                  <a:tcPr marL="62523" marR="62523" marT="62523" marB="62523"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B w="9525" cap="flat" cmpd="sng" algn="ctr">
                      <a:solidFill>
                        <a:srgbClr val="CCCCCC"/>
                      </a:solidFill>
                      <a:prstDash val="solid"/>
                      <a:round/>
                      <a:headEnd type="none" w="med" len="med"/>
                      <a:tailEnd type="none" w="med" len="med"/>
                    </a:lnB>
                    <a:solidFill>
                      <a:srgbClr val="0B6BA8"/>
                    </a:solidFill>
                  </a:tcPr>
                </a:tc>
                <a:tc>
                  <a:txBody>
                    <a:bodyPr/>
                    <a:lstStyle/>
                    <a:p>
                      <a:pPr algn="l" fontAlgn="ctr"/>
                      <a:r>
                        <a:rPr lang="fr-FR" sz="1000" b="0" dirty="0">
                          <a:solidFill>
                            <a:srgbClr val="FFFFFF"/>
                          </a:solidFill>
                          <a:latin typeface="+mn-lt"/>
                        </a:rPr>
                        <a:t>Avant 18 ans</a:t>
                      </a:r>
                    </a:p>
                  </a:txBody>
                  <a:tcPr marL="62523" marR="62523" marT="62523" marB="62523"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a:noFill/>
                    </a:lnT>
                    <a:lnB w="9525" cap="flat" cmpd="sng" algn="ctr">
                      <a:solidFill>
                        <a:srgbClr val="CCCCCC"/>
                      </a:solidFill>
                      <a:prstDash val="solid"/>
                      <a:round/>
                      <a:headEnd type="none" w="med" len="med"/>
                      <a:tailEnd type="none" w="med" len="med"/>
                    </a:lnB>
                    <a:solidFill>
                      <a:srgbClr val="0B6BA8"/>
                    </a:solidFill>
                  </a:tcPr>
                </a:tc>
                <a:tc>
                  <a:txBody>
                    <a:bodyPr/>
                    <a:lstStyle/>
                    <a:p>
                      <a:pPr algn="l" fontAlgn="ctr"/>
                      <a:r>
                        <a:rPr lang="fr-FR" sz="1000" b="0">
                          <a:solidFill>
                            <a:srgbClr val="FFFFFF"/>
                          </a:solidFill>
                          <a:latin typeface="+mn-lt"/>
                        </a:rPr>
                        <a:t>De 18 à 20 ans</a:t>
                      </a:r>
                    </a:p>
                  </a:txBody>
                  <a:tcPr marL="62523" marR="62523" marT="62523" marB="62523"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a:noFill/>
                    </a:lnT>
                    <a:lnB w="9525" cap="flat" cmpd="sng" algn="ctr">
                      <a:solidFill>
                        <a:srgbClr val="CCCCCC"/>
                      </a:solidFill>
                      <a:prstDash val="solid"/>
                      <a:round/>
                      <a:headEnd type="none" w="med" len="med"/>
                      <a:tailEnd type="none" w="med" len="med"/>
                    </a:lnB>
                    <a:solidFill>
                      <a:srgbClr val="0B6BA8"/>
                    </a:solidFill>
                  </a:tcPr>
                </a:tc>
                <a:tc>
                  <a:txBody>
                    <a:bodyPr/>
                    <a:lstStyle/>
                    <a:p>
                      <a:pPr algn="l" fontAlgn="ctr"/>
                      <a:r>
                        <a:rPr lang="fr-FR" sz="1000" b="0">
                          <a:solidFill>
                            <a:srgbClr val="FFFFFF"/>
                          </a:solidFill>
                          <a:latin typeface="+mn-lt"/>
                        </a:rPr>
                        <a:t>21 ans et plus</a:t>
                      </a:r>
                    </a:p>
                  </a:txBody>
                  <a:tcPr marL="62523" marR="62523" marT="62523" marB="62523" anchor="ctr">
                    <a:lnL w="9525" cap="flat" cmpd="sng" algn="ctr">
                      <a:solidFill>
                        <a:srgbClr val="FFFFFF"/>
                      </a:solidFill>
                      <a:prstDash val="solid"/>
                      <a:round/>
                      <a:headEnd type="none" w="med" len="med"/>
                      <a:tailEnd type="none" w="med" len="med"/>
                    </a:lnL>
                    <a:lnR>
                      <a:noFill/>
                    </a:lnR>
                    <a:lnT>
                      <a:noFill/>
                    </a:lnT>
                    <a:lnB w="9525" cap="flat" cmpd="sng" algn="ctr">
                      <a:solidFill>
                        <a:srgbClr val="CCCCCC"/>
                      </a:solidFill>
                      <a:prstDash val="solid"/>
                      <a:round/>
                      <a:headEnd type="none" w="med" len="med"/>
                      <a:tailEnd type="none" w="med" len="med"/>
                    </a:lnB>
                    <a:solidFill>
                      <a:srgbClr val="0B6BA8"/>
                    </a:solidFill>
                  </a:tcPr>
                </a:tc>
              </a:tr>
              <a:tr h="264377">
                <a:tc>
                  <a:txBody>
                    <a:bodyPr/>
                    <a:lstStyle/>
                    <a:p>
                      <a:pPr fontAlgn="t"/>
                      <a:r>
                        <a:rPr lang="fr-FR" sz="1000" dirty="0">
                          <a:solidFill>
                            <a:srgbClr val="414856"/>
                          </a:solidFill>
                          <a:latin typeface="+mn-lt"/>
                        </a:rPr>
                        <a:t>1</a:t>
                      </a:r>
                      <a:r>
                        <a:rPr lang="fr-FR" sz="1000" baseline="30000" dirty="0">
                          <a:solidFill>
                            <a:srgbClr val="414856"/>
                          </a:solidFill>
                          <a:latin typeface="+mn-lt"/>
                        </a:rPr>
                        <a:t>ère</a:t>
                      </a:r>
                      <a:r>
                        <a:rPr lang="fr-FR" sz="1000" dirty="0">
                          <a:solidFill>
                            <a:srgbClr val="414856"/>
                          </a:solidFill>
                          <a:latin typeface="+mn-lt"/>
                        </a:rPr>
                        <a:t> année</a:t>
                      </a:r>
                    </a:p>
                  </a:txBody>
                  <a:tcPr marL="62523" marR="62523" marT="62523" marB="62523">
                    <a:lnL w="9525" cap="flat" cmpd="sng" algn="ctr">
                      <a:solidFill>
                        <a:srgbClr val="FFFFFF"/>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fontAlgn="t"/>
                      <a:r>
                        <a:rPr lang="fr-FR" sz="1000" dirty="0">
                          <a:solidFill>
                            <a:srgbClr val="414856"/>
                          </a:solidFill>
                          <a:latin typeface="+mn-lt"/>
                        </a:rPr>
                        <a:t>524,46 €</a:t>
                      </a:r>
                    </a:p>
                  </a:txBody>
                  <a:tcPr marL="62523" marR="62523" marT="62523" marB="6252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fontAlgn="t"/>
                      <a:r>
                        <a:rPr lang="fr-FR" sz="1000">
                          <a:solidFill>
                            <a:srgbClr val="414856"/>
                          </a:solidFill>
                          <a:latin typeface="+mn-lt"/>
                        </a:rPr>
                        <a:t>764,22 €</a:t>
                      </a:r>
                    </a:p>
                  </a:txBody>
                  <a:tcPr marL="62523" marR="62523" marT="62523" marB="6252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fontAlgn="t"/>
                      <a:r>
                        <a:rPr lang="fr-FR" sz="1000" dirty="0">
                          <a:solidFill>
                            <a:srgbClr val="414856"/>
                          </a:solidFill>
                          <a:latin typeface="+mn-lt"/>
                        </a:rPr>
                        <a:t>944,04 €</a:t>
                      </a:r>
                    </a:p>
                  </a:txBody>
                  <a:tcPr marL="62523" marR="62523" marT="62523" marB="62523">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r>
              <a:tr h="264377">
                <a:tc>
                  <a:txBody>
                    <a:bodyPr/>
                    <a:lstStyle/>
                    <a:p>
                      <a:pPr fontAlgn="t"/>
                      <a:r>
                        <a:rPr lang="fr-FR" sz="1000">
                          <a:solidFill>
                            <a:srgbClr val="414856"/>
                          </a:solidFill>
                          <a:latin typeface="+mn-lt"/>
                        </a:rPr>
                        <a:t>2</a:t>
                      </a:r>
                      <a:r>
                        <a:rPr lang="fr-FR" sz="1000" baseline="30000">
                          <a:solidFill>
                            <a:srgbClr val="414856"/>
                          </a:solidFill>
                          <a:latin typeface="+mn-lt"/>
                        </a:rPr>
                        <a:t>è</a:t>
                      </a:r>
                      <a:r>
                        <a:rPr lang="fr-FR" sz="1000">
                          <a:solidFill>
                            <a:srgbClr val="414856"/>
                          </a:solidFill>
                          <a:latin typeface="+mn-lt"/>
                        </a:rPr>
                        <a:t> année</a:t>
                      </a:r>
                    </a:p>
                  </a:txBody>
                  <a:tcPr marL="62523" marR="62523" marT="62523" marB="62523">
                    <a:lnL w="9525" cap="flat" cmpd="sng" algn="ctr">
                      <a:solidFill>
                        <a:srgbClr val="FFFFFF"/>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fr-FR" sz="1000" dirty="0">
                          <a:solidFill>
                            <a:srgbClr val="414856"/>
                          </a:solidFill>
                          <a:latin typeface="+mn-lt"/>
                        </a:rPr>
                        <a:t>704,28 €</a:t>
                      </a:r>
                    </a:p>
                  </a:txBody>
                  <a:tcPr marL="62523" marR="62523" marT="62523" marB="6252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fr-FR" sz="1000" dirty="0">
                          <a:solidFill>
                            <a:srgbClr val="414856"/>
                          </a:solidFill>
                          <a:latin typeface="+mn-lt"/>
                        </a:rPr>
                        <a:t>884,10 €</a:t>
                      </a:r>
                    </a:p>
                  </a:txBody>
                  <a:tcPr marL="62523" marR="62523" marT="62523" marB="6252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fr-FR" sz="1000">
                          <a:solidFill>
                            <a:srgbClr val="414856"/>
                          </a:solidFill>
                          <a:latin typeface="+mn-lt"/>
                        </a:rPr>
                        <a:t>1 063,92 €</a:t>
                      </a:r>
                    </a:p>
                  </a:txBody>
                  <a:tcPr marL="62523" marR="62523" marT="62523" marB="62523">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264377">
                <a:tc>
                  <a:txBody>
                    <a:bodyPr/>
                    <a:lstStyle/>
                    <a:p>
                      <a:pPr fontAlgn="t"/>
                      <a:r>
                        <a:rPr lang="fr-FR" sz="1000" dirty="0">
                          <a:solidFill>
                            <a:srgbClr val="414856"/>
                          </a:solidFill>
                          <a:latin typeface="+mn-lt"/>
                        </a:rPr>
                        <a:t>3</a:t>
                      </a:r>
                      <a:r>
                        <a:rPr lang="fr-FR" sz="1000" baseline="30000" dirty="0">
                          <a:solidFill>
                            <a:srgbClr val="414856"/>
                          </a:solidFill>
                          <a:latin typeface="+mn-lt"/>
                        </a:rPr>
                        <a:t>è</a:t>
                      </a:r>
                      <a:r>
                        <a:rPr lang="fr-FR" sz="1000" dirty="0">
                          <a:solidFill>
                            <a:srgbClr val="414856"/>
                          </a:solidFill>
                          <a:latin typeface="+mn-lt"/>
                        </a:rPr>
                        <a:t> année</a:t>
                      </a:r>
                    </a:p>
                  </a:txBody>
                  <a:tcPr marL="62523" marR="62523" marT="62523" marB="62523">
                    <a:lnL w="9525" cap="flat" cmpd="sng" algn="ctr">
                      <a:solidFill>
                        <a:srgbClr val="FFFFFF"/>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fontAlgn="t"/>
                      <a:r>
                        <a:rPr lang="fr-FR" sz="1000">
                          <a:solidFill>
                            <a:srgbClr val="414856"/>
                          </a:solidFill>
                          <a:latin typeface="+mn-lt"/>
                        </a:rPr>
                        <a:t>944,04 €</a:t>
                      </a:r>
                    </a:p>
                  </a:txBody>
                  <a:tcPr marL="62523" marR="62523" marT="62523" marB="6252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fontAlgn="t"/>
                      <a:r>
                        <a:rPr lang="fr-FR" sz="1000" dirty="0">
                          <a:solidFill>
                            <a:srgbClr val="414856"/>
                          </a:solidFill>
                          <a:latin typeface="+mn-lt"/>
                        </a:rPr>
                        <a:t>1 123,85 €</a:t>
                      </a:r>
                    </a:p>
                  </a:txBody>
                  <a:tcPr marL="62523" marR="62523" marT="62523" marB="6252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fontAlgn="t"/>
                      <a:r>
                        <a:rPr lang="fr-FR" sz="1000" dirty="0">
                          <a:solidFill>
                            <a:srgbClr val="414856"/>
                          </a:solidFill>
                          <a:latin typeface="+mn-lt"/>
                        </a:rPr>
                        <a:t>1 318,66 €</a:t>
                      </a:r>
                    </a:p>
                  </a:txBody>
                  <a:tcPr marL="62523" marR="62523" marT="62523" marB="62523">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r>
            </a:tbl>
          </a:graphicData>
        </a:graphic>
      </p:graphicFrame>
      <p:graphicFrame>
        <p:nvGraphicFramePr>
          <p:cNvPr id="10" name="Tableau 9"/>
          <p:cNvGraphicFramePr>
            <a:graphicFrameLocks noGrp="1"/>
          </p:cNvGraphicFramePr>
          <p:nvPr/>
        </p:nvGraphicFramePr>
        <p:xfrm>
          <a:off x="683568" y="4437112"/>
          <a:ext cx="7704856" cy="1700627"/>
        </p:xfrm>
        <a:graphic>
          <a:graphicData uri="http://schemas.openxmlformats.org/drawingml/2006/table">
            <a:tbl>
              <a:tblPr/>
              <a:tblGrid>
                <a:gridCol w="1926214"/>
                <a:gridCol w="1926214"/>
                <a:gridCol w="1926214"/>
                <a:gridCol w="1926214"/>
              </a:tblGrid>
              <a:tr h="300111">
                <a:tc gridSpan="4">
                  <a:txBody>
                    <a:bodyPr/>
                    <a:lstStyle/>
                    <a:p>
                      <a:r>
                        <a:rPr lang="fr-FR" sz="1100" dirty="0">
                          <a:latin typeface="+mn-lt"/>
                        </a:rPr>
                        <a:t>Rémunération d'un apprenti majorée de 20 </a:t>
                      </a:r>
                      <a:r>
                        <a:rPr lang="fr-FR" sz="1100" dirty="0" smtClean="0">
                          <a:latin typeface="+mn-lt"/>
                        </a:rPr>
                        <a:t>points (</a:t>
                      </a:r>
                      <a:r>
                        <a:rPr lang="fr-FR" sz="1100" b="1" dirty="0" smtClean="0">
                          <a:latin typeface="+mn-lt"/>
                        </a:rPr>
                        <a:t>Niveau III</a:t>
                      </a:r>
                      <a:r>
                        <a:rPr lang="fr-FR" sz="1100" b="1" baseline="0" dirty="0" smtClean="0">
                          <a:latin typeface="+mn-lt"/>
                        </a:rPr>
                        <a:t> et +)</a:t>
                      </a:r>
                      <a:endParaRPr lang="fr-FR" sz="1100" dirty="0">
                        <a:latin typeface="+mn-lt"/>
                      </a:endParaRPr>
                    </a:p>
                  </a:txBody>
                  <a:tcPr marL="75028" marR="75028" marT="37514" marB="37514" anchor="ctr">
                    <a:solidFill>
                      <a:srgbClr val="FFFFFF"/>
                    </a:solidFill>
                  </a:tcPr>
                </a:tc>
                <a:tc hMerge="1">
                  <a:txBody>
                    <a:bodyPr/>
                    <a:lstStyle/>
                    <a:p>
                      <a:endParaRPr lang="fr-FR"/>
                    </a:p>
                  </a:txBody>
                  <a:tcPr/>
                </a:tc>
                <a:tc hMerge="1">
                  <a:txBody>
                    <a:bodyPr/>
                    <a:lstStyle/>
                    <a:p>
                      <a:endParaRPr lang="fr-FR"/>
                    </a:p>
                  </a:txBody>
                  <a:tcPr/>
                </a:tc>
                <a:tc hMerge="1">
                  <a:txBody>
                    <a:bodyPr/>
                    <a:lstStyle/>
                    <a:p>
                      <a:endParaRPr lang="fr-FR"/>
                    </a:p>
                  </a:txBody>
                  <a:tcPr/>
                </a:tc>
              </a:tr>
              <a:tr h="350129">
                <a:tc>
                  <a:txBody>
                    <a:bodyPr/>
                    <a:lstStyle/>
                    <a:p>
                      <a:pPr algn="l" fontAlgn="ctr"/>
                      <a:r>
                        <a:rPr lang="fr-FR" sz="1100" b="0" dirty="0">
                          <a:solidFill>
                            <a:srgbClr val="FFFFFF"/>
                          </a:solidFill>
                          <a:latin typeface="+mn-lt"/>
                        </a:rPr>
                        <a:t>Année du contrat</a:t>
                      </a:r>
                    </a:p>
                  </a:txBody>
                  <a:tcPr marL="62523" marR="62523" marT="62523" marB="62523"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B w="9525" cap="flat" cmpd="sng" algn="ctr">
                      <a:solidFill>
                        <a:srgbClr val="CCCCCC"/>
                      </a:solidFill>
                      <a:prstDash val="solid"/>
                      <a:round/>
                      <a:headEnd type="none" w="med" len="med"/>
                      <a:tailEnd type="none" w="med" len="med"/>
                    </a:lnB>
                    <a:solidFill>
                      <a:srgbClr val="0B6BA8"/>
                    </a:solidFill>
                  </a:tcPr>
                </a:tc>
                <a:tc>
                  <a:txBody>
                    <a:bodyPr/>
                    <a:lstStyle/>
                    <a:p>
                      <a:pPr algn="l" fontAlgn="ctr"/>
                      <a:r>
                        <a:rPr lang="fr-FR" sz="1100" b="0" dirty="0">
                          <a:solidFill>
                            <a:srgbClr val="FFFFFF"/>
                          </a:solidFill>
                          <a:latin typeface="+mn-lt"/>
                        </a:rPr>
                        <a:t>Avant 18 ans</a:t>
                      </a:r>
                    </a:p>
                  </a:txBody>
                  <a:tcPr marL="62523" marR="62523" marT="62523" marB="62523"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a:noFill/>
                    </a:lnT>
                    <a:lnB w="9525" cap="flat" cmpd="sng" algn="ctr">
                      <a:solidFill>
                        <a:srgbClr val="CCCCCC"/>
                      </a:solidFill>
                      <a:prstDash val="solid"/>
                      <a:round/>
                      <a:headEnd type="none" w="med" len="med"/>
                      <a:tailEnd type="none" w="med" len="med"/>
                    </a:lnB>
                    <a:solidFill>
                      <a:srgbClr val="0B6BA8"/>
                    </a:solidFill>
                  </a:tcPr>
                </a:tc>
                <a:tc>
                  <a:txBody>
                    <a:bodyPr/>
                    <a:lstStyle/>
                    <a:p>
                      <a:pPr algn="l" fontAlgn="ctr"/>
                      <a:r>
                        <a:rPr lang="fr-FR" sz="1100" b="0" dirty="0">
                          <a:solidFill>
                            <a:srgbClr val="FFFFFF"/>
                          </a:solidFill>
                          <a:latin typeface="+mn-lt"/>
                        </a:rPr>
                        <a:t>De 18 à 20 ans</a:t>
                      </a:r>
                    </a:p>
                  </a:txBody>
                  <a:tcPr marL="62523" marR="62523" marT="62523" marB="62523"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a:noFill/>
                    </a:lnT>
                    <a:lnB w="9525" cap="flat" cmpd="sng" algn="ctr">
                      <a:solidFill>
                        <a:srgbClr val="CCCCCC"/>
                      </a:solidFill>
                      <a:prstDash val="solid"/>
                      <a:round/>
                      <a:headEnd type="none" w="med" len="med"/>
                      <a:tailEnd type="none" w="med" len="med"/>
                    </a:lnB>
                    <a:solidFill>
                      <a:srgbClr val="0B6BA8"/>
                    </a:solidFill>
                  </a:tcPr>
                </a:tc>
                <a:tc>
                  <a:txBody>
                    <a:bodyPr/>
                    <a:lstStyle/>
                    <a:p>
                      <a:pPr algn="l" fontAlgn="ctr"/>
                      <a:r>
                        <a:rPr lang="fr-FR" sz="1100" b="0">
                          <a:solidFill>
                            <a:srgbClr val="FFFFFF"/>
                          </a:solidFill>
                          <a:latin typeface="+mn-lt"/>
                        </a:rPr>
                        <a:t>21 ans et plus</a:t>
                      </a:r>
                    </a:p>
                  </a:txBody>
                  <a:tcPr marL="62523" marR="62523" marT="62523" marB="62523" anchor="ctr">
                    <a:lnL w="9525" cap="flat" cmpd="sng" algn="ctr">
                      <a:solidFill>
                        <a:srgbClr val="FFFFFF"/>
                      </a:solidFill>
                      <a:prstDash val="solid"/>
                      <a:round/>
                      <a:headEnd type="none" w="med" len="med"/>
                      <a:tailEnd type="none" w="med" len="med"/>
                    </a:lnL>
                    <a:lnR>
                      <a:noFill/>
                    </a:lnR>
                    <a:lnT>
                      <a:noFill/>
                    </a:lnT>
                    <a:lnB w="9525" cap="flat" cmpd="sng" algn="ctr">
                      <a:solidFill>
                        <a:srgbClr val="CCCCCC"/>
                      </a:solidFill>
                      <a:prstDash val="solid"/>
                      <a:round/>
                      <a:headEnd type="none" w="med" len="med"/>
                      <a:tailEnd type="none" w="med" len="med"/>
                    </a:lnB>
                    <a:solidFill>
                      <a:srgbClr val="0B6BA8"/>
                    </a:solidFill>
                  </a:tcPr>
                </a:tc>
              </a:tr>
              <a:tr h="350129">
                <a:tc>
                  <a:txBody>
                    <a:bodyPr/>
                    <a:lstStyle/>
                    <a:p>
                      <a:pPr fontAlgn="t"/>
                      <a:r>
                        <a:rPr lang="fr-FR" sz="1100">
                          <a:solidFill>
                            <a:srgbClr val="414856"/>
                          </a:solidFill>
                          <a:latin typeface="+mn-lt"/>
                        </a:rPr>
                        <a:t>1</a:t>
                      </a:r>
                      <a:r>
                        <a:rPr lang="fr-FR" sz="1100" baseline="30000">
                          <a:solidFill>
                            <a:srgbClr val="414856"/>
                          </a:solidFill>
                          <a:latin typeface="+mn-lt"/>
                        </a:rPr>
                        <a:t>ère</a:t>
                      </a:r>
                      <a:r>
                        <a:rPr lang="fr-FR" sz="1100">
                          <a:solidFill>
                            <a:srgbClr val="414856"/>
                          </a:solidFill>
                          <a:latin typeface="+mn-lt"/>
                        </a:rPr>
                        <a:t> année</a:t>
                      </a:r>
                    </a:p>
                  </a:txBody>
                  <a:tcPr marL="62523" marR="62523" marT="62523" marB="62523">
                    <a:lnL w="9525" cap="flat" cmpd="sng" algn="ctr">
                      <a:solidFill>
                        <a:srgbClr val="FFFFFF"/>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fontAlgn="t"/>
                      <a:r>
                        <a:rPr lang="fr-FR" sz="1100">
                          <a:solidFill>
                            <a:srgbClr val="414856"/>
                          </a:solidFill>
                          <a:latin typeface="+mn-lt"/>
                        </a:rPr>
                        <a:t>674,31 €</a:t>
                      </a:r>
                    </a:p>
                  </a:txBody>
                  <a:tcPr marL="62523" marR="62523" marT="62523" marB="6252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fontAlgn="t"/>
                      <a:r>
                        <a:rPr lang="fr-FR" sz="1100" dirty="0">
                          <a:solidFill>
                            <a:srgbClr val="414856"/>
                          </a:solidFill>
                          <a:latin typeface="+mn-lt"/>
                        </a:rPr>
                        <a:t>914,07 €</a:t>
                      </a:r>
                    </a:p>
                  </a:txBody>
                  <a:tcPr marL="62523" marR="62523" marT="62523" marB="6252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fontAlgn="t"/>
                      <a:r>
                        <a:rPr lang="fr-FR" sz="1100">
                          <a:solidFill>
                            <a:srgbClr val="414856"/>
                          </a:solidFill>
                          <a:latin typeface="+mn-lt"/>
                        </a:rPr>
                        <a:t>1 093,89 €</a:t>
                      </a:r>
                    </a:p>
                  </a:txBody>
                  <a:tcPr marL="62523" marR="62523" marT="62523" marB="62523">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r>
              <a:tr h="350129">
                <a:tc>
                  <a:txBody>
                    <a:bodyPr/>
                    <a:lstStyle/>
                    <a:p>
                      <a:pPr fontAlgn="t"/>
                      <a:r>
                        <a:rPr lang="fr-FR" sz="1100" dirty="0">
                          <a:solidFill>
                            <a:srgbClr val="414856"/>
                          </a:solidFill>
                          <a:latin typeface="+mn-lt"/>
                        </a:rPr>
                        <a:t>2</a:t>
                      </a:r>
                      <a:r>
                        <a:rPr lang="fr-FR" sz="1100" baseline="30000" dirty="0">
                          <a:solidFill>
                            <a:srgbClr val="414856"/>
                          </a:solidFill>
                          <a:latin typeface="+mn-lt"/>
                        </a:rPr>
                        <a:t>è</a:t>
                      </a:r>
                      <a:r>
                        <a:rPr lang="fr-FR" sz="1100" dirty="0">
                          <a:solidFill>
                            <a:srgbClr val="414856"/>
                          </a:solidFill>
                          <a:latin typeface="+mn-lt"/>
                        </a:rPr>
                        <a:t> année</a:t>
                      </a:r>
                    </a:p>
                  </a:txBody>
                  <a:tcPr marL="62523" marR="62523" marT="62523" marB="62523">
                    <a:lnL w="9525" cap="flat" cmpd="sng" algn="ctr">
                      <a:solidFill>
                        <a:srgbClr val="FFFFFF"/>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fr-FR" sz="1100">
                          <a:solidFill>
                            <a:srgbClr val="414856"/>
                          </a:solidFill>
                          <a:latin typeface="+mn-lt"/>
                        </a:rPr>
                        <a:t>854,13 €</a:t>
                      </a:r>
                    </a:p>
                  </a:txBody>
                  <a:tcPr marL="62523" marR="62523" marT="62523" marB="6252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fr-FR" sz="1100" dirty="0">
                          <a:solidFill>
                            <a:srgbClr val="414856"/>
                          </a:solidFill>
                          <a:latin typeface="+mn-lt"/>
                        </a:rPr>
                        <a:t>1 033,95 €</a:t>
                      </a:r>
                    </a:p>
                  </a:txBody>
                  <a:tcPr marL="62523" marR="62523" marT="62523" marB="6252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fr-FR" sz="1100" dirty="0">
                          <a:solidFill>
                            <a:srgbClr val="414856"/>
                          </a:solidFill>
                          <a:latin typeface="+mn-lt"/>
                        </a:rPr>
                        <a:t>1 213,76 €</a:t>
                      </a:r>
                    </a:p>
                  </a:txBody>
                  <a:tcPr marL="62523" marR="62523" marT="62523" marB="62523">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350129">
                <a:tc>
                  <a:txBody>
                    <a:bodyPr/>
                    <a:lstStyle/>
                    <a:p>
                      <a:pPr fontAlgn="t"/>
                      <a:r>
                        <a:rPr lang="fr-FR" sz="1100">
                          <a:solidFill>
                            <a:srgbClr val="414856"/>
                          </a:solidFill>
                          <a:latin typeface="+mn-lt"/>
                        </a:rPr>
                        <a:t>3</a:t>
                      </a:r>
                      <a:r>
                        <a:rPr lang="fr-FR" sz="1100" baseline="30000">
                          <a:solidFill>
                            <a:srgbClr val="414856"/>
                          </a:solidFill>
                          <a:latin typeface="+mn-lt"/>
                        </a:rPr>
                        <a:t>è</a:t>
                      </a:r>
                      <a:r>
                        <a:rPr lang="fr-FR" sz="1100">
                          <a:solidFill>
                            <a:srgbClr val="414856"/>
                          </a:solidFill>
                          <a:latin typeface="+mn-lt"/>
                        </a:rPr>
                        <a:t> année</a:t>
                      </a:r>
                    </a:p>
                  </a:txBody>
                  <a:tcPr marL="62523" marR="62523" marT="62523" marB="62523">
                    <a:lnL w="9525" cap="flat" cmpd="sng" algn="ctr">
                      <a:solidFill>
                        <a:srgbClr val="FFFFFF"/>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fontAlgn="t"/>
                      <a:r>
                        <a:rPr lang="fr-FR" sz="1100">
                          <a:solidFill>
                            <a:srgbClr val="414856"/>
                          </a:solidFill>
                          <a:latin typeface="+mn-lt"/>
                        </a:rPr>
                        <a:t>1 093,89 €</a:t>
                      </a:r>
                    </a:p>
                  </a:txBody>
                  <a:tcPr marL="62523" marR="62523" marT="62523" marB="6252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fontAlgn="t"/>
                      <a:r>
                        <a:rPr lang="fr-FR" sz="1100" dirty="0">
                          <a:solidFill>
                            <a:srgbClr val="414856"/>
                          </a:solidFill>
                          <a:latin typeface="+mn-lt"/>
                        </a:rPr>
                        <a:t>1 273,70 €</a:t>
                      </a:r>
                    </a:p>
                  </a:txBody>
                  <a:tcPr marL="62523" marR="62523" marT="62523" marB="6252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c>
                  <a:txBody>
                    <a:bodyPr/>
                    <a:lstStyle/>
                    <a:p>
                      <a:pPr fontAlgn="t"/>
                      <a:r>
                        <a:rPr lang="fr-FR" sz="1100" dirty="0">
                          <a:solidFill>
                            <a:srgbClr val="414856"/>
                          </a:solidFill>
                          <a:latin typeface="+mn-lt"/>
                        </a:rPr>
                        <a:t>1 468,50 €</a:t>
                      </a:r>
                    </a:p>
                  </a:txBody>
                  <a:tcPr marL="62523" marR="62523" marT="62523" marB="62523">
                    <a:lnL w="9525" cap="flat" cmpd="sng" algn="ctr">
                      <a:solidFill>
                        <a:srgbClr val="CCCCCC"/>
                      </a:solidFill>
                      <a:prstDash val="solid"/>
                      <a:round/>
                      <a:headEnd type="none" w="med" len="med"/>
                      <a:tailEnd type="none" w="med" len="med"/>
                    </a:lnL>
                    <a:lnR>
                      <a:noFill/>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CECEC"/>
                    </a:solidFill>
                  </a:tcPr>
                </a:tc>
              </a:tr>
            </a:tbl>
          </a:graphicData>
        </a:graphic>
      </p:graphicFrame>
      <p:sp>
        <p:nvSpPr>
          <p:cNvPr id="3" name="Espace réservé du numéro de diapositive 2"/>
          <p:cNvSpPr>
            <a:spLocks noGrp="1"/>
          </p:cNvSpPr>
          <p:nvPr>
            <p:ph type="sldNum" sz="quarter" idx="12"/>
          </p:nvPr>
        </p:nvSpPr>
        <p:spPr/>
        <p:txBody>
          <a:bodyPr/>
          <a:lstStyle/>
          <a:p>
            <a:fld id="{D282C729-DAE8-4338-8EC0-03ED017CC1C1}" type="slidenum">
              <a:rPr lang="fr-FR" smtClean="0"/>
              <a:pPr/>
              <a:t>12</a:t>
            </a:fld>
            <a:endParaRPr lang="fr-F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43408"/>
            <a:ext cx="8229600" cy="882352"/>
          </a:xfrm>
        </p:spPr>
        <p:txBody>
          <a:bodyPr>
            <a:normAutofit/>
          </a:bodyPr>
          <a:lstStyle/>
          <a:p>
            <a:r>
              <a:rPr lang="fr-FR" sz="3200" b="1" dirty="0" smtClean="0">
                <a:solidFill>
                  <a:srgbClr val="0070C0"/>
                </a:solidFill>
              </a:rPr>
              <a:t>4. Contrat d’Apprentissage </a:t>
            </a:r>
            <a:endParaRPr lang="fr-FR" sz="3200" dirty="0">
              <a:solidFill>
                <a:srgbClr val="0070C0"/>
              </a:solidFill>
            </a:endParaRPr>
          </a:p>
        </p:txBody>
      </p:sp>
      <p:sp>
        <p:nvSpPr>
          <p:cNvPr id="3" name="Espace réservé du contenu 2"/>
          <p:cNvSpPr>
            <a:spLocks noGrp="1"/>
          </p:cNvSpPr>
          <p:nvPr>
            <p:ph idx="1"/>
          </p:nvPr>
        </p:nvSpPr>
        <p:spPr>
          <a:xfrm>
            <a:off x="457200" y="548680"/>
            <a:ext cx="8229600" cy="5976664"/>
          </a:xfrm>
        </p:spPr>
        <p:txBody>
          <a:bodyPr/>
          <a:lstStyle/>
          <a:p>
            <a:pPr marL="0" indent="0">
              <a:buNone/>
            </a:pPr>
            <a:r>
              <a:rPr lang="fr-FR" sz="1400" b="1" dirty="0" smtClean="0">
                <a:solidFill>
                  <a:srgbClr val="FF0000"/>
                </a:solidFill>
              </a:rPr>
              <a:t>       </a:t>
            </a:r>
            <a:r>
              <a:rPr lang="fr-FR" sz="1800" b="1" dirty="0" smtClean="0">
                <a:solidFill>
                  <a:schemeClr val="accent3"/>
                </a:solidFill>
              </a:rPr>
              <a:t>Avantages pour l’employeur </a:t>
            </a:r>
          </a:p>
          <a:p>
            <a:pPr indent="0">
              <a:buNone/>
            </a:pPr>
            <a:r>
              <a:rPr lang="fr-FR" sz="1800" dirty="0" smtClean="0"/>
              <a:t>- Exonération  des cotisations patronales relatives aux assurances sociales (maladie, maternité, invalidité, décès), aux allocations familiales</a:t>
            </a:r>
            <a:r>
              <a:rPr lang="fr-FR" sz="1800" dirty="0"/>
              <a:t>.</a:t>
            </a:r>
            <a:endParaRPr lang="fr-FR" sz="1800" dirty="0" smtClean="0"/>
          </a:p>
          <a:p>
            <a:pPr lvl="0" indent="12700">
              <a:buNone/>
            </a:pPr>
            <a:endParaRPr lang="fr-FR" sz="1800" dirty="0" smtClean="0">
              <a:solidFill>
                <a:srgbClr val="0070C0"/>
              </a:solidFill>
            </a:endParaRPr>
          </a:p>
          <a:p>
            <a:pPr marL="0" indent="0">
              <a:buNone/>
            </a:pPr>
            <a:r>
              <a:rPr lang="fr-FR" sz="1800" b="1" dirty="0" smtClean="0">
                <a:solidFill>
                  <a:schemeClr val="accent4"/>
                </a:solidFill>
              </a:rPr>
              <a:t>       Aides possibles du FIPHFP pour le recrutement d’apprenti RQTH</a:t>
            </a:r>
          </a:p>
          <a:p>
            <a:pPr marL="628650" indent="-285750">
              <a:buFontTx/>
              <a:buChar char="-"/>
            </a:pPr>
            <a:r>
              <a:rPr lang="fr-FR" sz="1800" b="1" dirty="0" smtClean="0"/>
              <a:t>Frais de formation dans la limite d’un plafond de 10 000€ par an</a:t>
            </a:r>
            <a:r>
              <a:rPr lang="fr-FR" sz="1800" dirty="0" smtClean="0"/>
              <a:t> dans la limite maximale de 3 ans;</a:t>
            </a:r>
          </a:p>
          <a:p>
            <a:pPr marL="628650" indent="-285750">
              <a:buFontTx/>
              <a:buChar char="-"/>
            </a:pPr>
            <a:r>
              <a:rPr lang="fr-FR" sz="1800" b="1" dirty="0" smtClean="0"/>
              <a:t>Aide pour rémunération à hauteur de 80%</a:t>
            </a:r>
            <a:r>
              <a:rPr lang="fr-FR" sz="1800" dirty="0" smtClean="0"/>
              <a:t> de la rémunération brute et charges patronales, par année d’apprentissage;</a:t>
            </a:r>
          </a:p>
          <a:p>
            <a:pPr marL="628650" indent="-285750">
              <a:buFontTx/>
              <a:buChar char="-"/>
            </a:pPr>
            <a:r>
              <a:rPr lang="fr-BE" sz="1800" b="1" dirty="0" smtClean="0"/>
              <a:t>Prime à l’insertion</a:t>
            </a:r>
            <a:r>
              <a:rPr lang="fr-BE" sz="1800" dirty="0" smtClean="0"/>
              <a:t> si </a:t>
            </a:r>
            <a:r>
              <a:rPr lang="fr-BE" sz="1800" dirty="0" smtClean="0"/>
              <a:t>titularisation, à </a:t>
            </a:r>
            <a:r>
              <a:rPr lang="fr-BE" sz="1800" dirty="0" smtClean="0"/>
              <a:t>l’</a:t>
            </a:r>
            <a:r>
              <a:rPr lang="fr-FR" sz="1800" dirty="0" err="1" smtClean="0"/>
              <a:t>is</a:t>
            </a:r>
            <a:r>
              <a:rPr lang="fr-BE" sz="1800" dirty="0" smtClean="0"/>
              <a:t>sue du contrat  </a:t>
            </a:r>
            <a:r>
              <a:rPr lang="fr-BE" sz="1800" dirty="0" smtClean="0"/>
              <a:t> : </a:t>
            </a:r>
            <a:r>
              <a:rPr lang="fr-BE" sz="1800" b="1" dirty="0" smtClean="0"/>
              <a:t>1</a:t>
            </a:r>
            <a:r>
              <a:rPr lang="fr-BE" sz="1800" b="1" dirty="0" smtClean="0"/>
              <a:t> 600€</a:t>
            </a:r>
            <a:r>
              <a:rPr lang="fr-BE" sz="1800" dirty="0"/>
              <a:t>;</a:t>
            </a:r>
            <a:endParaRPr lang="fr-BE" sz="1800" dirty="0" smtClean="0"/>
          </a:p>
          <a:p>
            <a:pPr marL="628650" indent="-285750">
              <a:buFontTx/>
              <a:buChar char="-"/>
            </a:pPr>
            <a:r>
              <a:rPr lang="fr-FR" sz="1800" b="1" dirty="0" smtClean="0"/>
              <a:t>Frais de  formation individuelle du tuteur </a:t>
            </a:r>
            <a:r>
              <a:rPr lang="fr-FR" sz="1800" dirty="0" smtClean="0"/>
              <a:t>spécifique au </a:t>
            </a:r>
            <a:r>
              <a:rPr lang="fr-FR" sz="1800" dirty="0" smtClean="0"/>
              <a:t>handicap : plafond </a:t>
            </a:r>
            <a:r>
              <a:rPr lang="fr-FR" sz="1800" dirty="0" smtClean="0"/>
              <a:t>de </a:t>
            </a:r>
          </a:p>
          <a:p>
            <a:pPr indent="0">
              <a:buNone/>
            </a:pPr>
            <a:r>
              <a:rPr lang="fr-FR" sz="1800" dirty="0"/>
              <a:t> </a:t>
            </a:r>
            <a:r>
              <a:rPr lang="fr-FR" sz="1800" dirty="0" smtClean="0"/>
              <a:t>    </a:t>
            </a:r>
            <a:r>
              <a:rPr lang="fr-FR" sz="1800" b="1" dirty="0" smtClean="0"/>
              <a:t>2 000€ </a:t>
            </a:r>
            <a:r>
              <a:rPr lang="fr-FR" sz="1800" dirty="0" smtClean="0"/>
              <a:t>par an et dans la limite de 5 jours;</a:t>
            </a:r>
          </a:p>
          <a:p>
            <a:pPr marL="628650" indent="-285750">
              <a:buFontTx/>
              <a:buChar char="-"/>
            </a:pPr>
            <a:r>
              <a:rPr lang="fr-FR" sz="1800" b="1" dirty="0" smtClean="0"/>
              <a:t>Autres aides humaines et techniques</a:t>
            </a:r>
            <a:r>
              <a:rPr lang="fr-FR" sz="1800" dirty="0" smtClean="0"/>
              <a:t>.</a:t>
            </a:r>
          </a:p>
          <a:p>
            <a:pPr marL="628650" indent="-285750">
              <a:buFontTx/>
              <a:buChar char="-"/>
            </a:pPr>
            <a:endParaRPr lang="fr-FR" sz="1800" b="1" dirty="0" smtClean="0"/>
          </a:p>
          <a:p>
            <a:endParaRPr lang="fr-FR" sz="1800" b="1" dirty="0" smtClean="0">
              <a:solidFill>
                <a:srgbClr val="0070C0"/>
              </a:solidFill>
            </a:endParaRPr>
          </a:p>
          <a:p>
            <a:pPr marL="0" indent="0">
              <a:buNone/>
            </a:pPr>
            <a:r>
              <a:rPr lang="fr-FR" sz="1800" b="1" dirty="0" smtClean="0">
                <a:solidFill>
                  <a:schemeClr val="bg2">
                    <a:lumMod val="50000"/>
                  </a:schemeClr>
                </a:solidFill>
              </a:rPr>
              <a:t>               Une cellule d’appui au CDG31 pour vous aider dans vos démarches</a:t>
            </a:r>
          </a:p>
          <a:p>
            <a:pPr>
              <a:buNone/>
            </a:pPr>
            <a:r>
              <a:rPr lang="fr-FR" sz="1400" b="1" dirty="0" smtClean="0">
                <a:solidFill>
                  <a:srgbClr val="0070C0"/>
                </a:solidFill>
              </a:rPr>
              <a:t>	</a:t>
            </a:r>
            <a:r>
              <a:rPr lang="fr-FR" sz="1800" dirty="0" smtClean="0">
                <a:hlinkClick r:id="rId2"/>
              </a:rPr>
              <a:t>mia@cdg31.fr</a:t>
            </a:r>
            <a:r>
              <a:rPr lang="fr-FR" sz="1800" dirty="0" smtClean="0"/>
              <a:t> </a:t>
            </a:r>
            <a:endParaRPr lang="fr-FR" sz="1400" b="1" dirty="0">
              <a:solidFill>
                <a:srgbClr val="0070C0"/>
              </a:solidFill>
            </a:endParaRPr>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04664"/>
            <a:ext cx="676275"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7" name="Picture 3"/>
          <p:cNvPicPr>
            <a:picLocks noChangeAspect="1" noChangeArrowheads="1"/>
          </p:cNvPicPr>
          <p:nvPr/>
        </p:nvPicPr>
        <p:blipFill>
          <a:blip r:embed="rId4" cstate="print">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2227" y="1628800"/>
            <a:ext cx="726827" cy="686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8" name="Picture 4"/>
          <p:cNvPicPr>
            <a:picLocks noChangeAspect="1" noChangeArrowheads="1"/>
          </p:cNvPicPr>
          <p:nvPr/>
        </p:nvPicPr>
        <p:blipFill>
          <a:blip r:embed="rId5" cstate="print">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bwMode="auto">
          <a:xfrm>
            <a:off x="60792" y="5040885"/>
            <a:ext cx="994097" cy="62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Espace réservé du numéro de diapositive 3"/>
          <p:cNvSpPr>
            <a:spLocks noGrp="1"/>
          </p:cNvSpPr>
          <p:nvPr>
            <p:ph type="sldNum" sz="quarter" idx="12"/>
          </p:nvPr>
        </p:nvSpPr>
        <p:spPr/>
        <p:txBody>
          <a:bodyPr/>
          <a:lstStyle/>
          <a:p>
            <a:fld id="{D282C729-DAE8-4338-8EC0-03ED017CC1C1}" type="slidenum">
              <a:rPr lang="fr-FR" smtClean="0"/>
              <a:pPr/>
              <a:t>13</a:t>
            </a:fld>
            <a:endParaRPr lang="fr-F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rmAutofit/>
          </a:bodyPr>
          <a:lstStyle/>
          <a:p>
            <a:r>
              <a:rPr lang="fr-FR" sz="3200" b="1" smtClean="0">
                <a:solidFill>
                  <a:srgbClr val="0070C0"/>
                </a:solidFill>
              </a:rPr>
              <a:t>4. Contrat </a:t>
            </a:r>
            <a:r>
              <a:rPr lang="fr-FR" sz="3200" b="1" dirty="0" smtClean="0">
                <a:solidFill>
                  <a:srgbClr val="0070C0"/>
                </a:solidFill>
              </a:rPr>
              <a:t>d’Apprentissage </a:t>
            </a:r>
            <a:endParaRPr lang="fr-FR" sz="3200" dirty="0"/>
          </a:p>
        </p:txBody>
      </p:sp>
      <p:sp>
        <p:nvSpPr>
          <p:cNvPr id="4" name="Espace réservé du contenu 2"/>
          <p:cNvSpPr txBox="1">
            <a:spLocks/>
          </p:cNvSpPr>
          <p:nvPr/>
        </p:nvSpPr>
        <p:spPr>
          <a:xfrm>
            <a:off x="323528" y="908720"/>
            <a:ext cx="8229600" cy="504825"/>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charset="0"/>
              <a:buNone/>
              <a:tabLst/>
              <a:defRPr/>
            </a:pPr>
            <a:r>
              <a:rPr kumimoji="0" lang="fr-FR" altLang="fr-FR" b="1" i="0" u="none" strike="noStrike" kern="1200" cap="none" spc="0" normalizeH="0" baseline="0" noProof="0" dirty="0" smtClean="0">
                <a:ln>
                  <a:noFill/>
                </a:ln>
                <a:solidFill>
                  <a:schemeClr val="accent1"/>
                </a:solidFill>
                <a:effectLst/>
                <a:uLnTx/>
                <a:uFillTx/>
                <a:ea typeface="+mn-ea"/>
                <a:cs typeface="+mn-cs"/>
              </a:rPr>
              <a:t>     Procédure de recrutement</a:t>
            </a:r>
          </a:p>
          <a:p>
            <a:pPr marL="0" marR="0" lvl="0" indent="0" algn="l" defTabSz="914400" rtl="0" eaLnBrk="1" fontAlgn="auto" latinLnBrk="0" hangingPunct="1">
              <a:lnSpc>
                <a:spcPct val="100000"/>
              </a:lnSpc>
              <a:spcBef>
                <a:spcPct val="20000"/>
              </a:spcBef>
              <a:spcAft>
                <a:spcPts val="0"/>
              </a:spcAft>
              <a:buClrTx/>
              <a:buSzTx/>
              <a:buFont typeface="Arial" charset="0"/>
              <a:buNone/>
              <a:tabLst/>
              <a:defRPr/>
            </a:pPr>
            <a:endParaRPr kumimoji="0" lang="fr-FR" altLang="fr-FR" sz="400" b="1" i="0" u="none" strike="noStrike" kern="1200" cap="none" spc="0" normalizeH="0" baseline="0" noProof="0" dirty="0" smtClean="0">
              <a:ln>
                <a:noFill/>
              </a:ln>
              <a:solidFill>
                <a:srgbClr val="3F2270"/>
              </a:solidFill>
              <a:effectLst/>
              <a:uLnTx/>
              <a:uFillTx/>
              <a:latin typeface="Myriad Pro" pitchFamily="34" charset="0"/>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charset="0"/>
              <a:buNone/>
              <a:tabLst/>
              <a:defRPr/>
            </a:pPr>
            <a:endParaRPr kumimoji="0" lang="fr-FR" altLang="fr-FR" sz="400" b="1" i="0" u="none" strike="noStrike" kern="1200" cap="none" spc="0" normalizeH="0" baseline="0" noProof="0" dirty="0" smtClean="0">
              <a:ln>
                <a:noFill/>
              </a:ln>
              <a:solidFill>
                <a:srgbClr val="3F2270"/>
              </a:solidFill>
              <a:effectLst/>
              <a:uLnTx/>
              <a:uFillTx/>
              <a:latin typeface="Myriad Pro" pitchFamily="34" charset="0"/>
              <a:ea typeface="+mn-ea"/>
              <a:cs typeface="+mn-cs"/>
            </a:endParaRPr>
          </a:p>
        </p:txBody>
      </p:sp>
      <p:grpSp>
        <p:nvGrpSpPr>
          <p:cNvPr id="24" name="Groupe 23"/>
          <p:cNvGrpSpPr/>
          <p:nvPr/>
        </p:nvGrpSpPr>
        <p:grpSpPr>
          <a:xfrm>
            <a:off x="539750" y="1484321"/>
            <a:ext cx="8353425" cy="4680984"/>
            <a:chOff x="539750" y="1484321"/>
            <a:chExt cx="8353425" cy="4680984"/>
          </a:xfrm>
        </p:grpSpPr>
        <p:grpSp>
          <p:nvGrpSpPr>
            <p:cNvPr id="25" name="Groupe 11"/>
            <p:cNvGrpSpPr>
              <a:grpSpLocks/>
            </p:cNvGrpSpPr>
            <p:nvPr/>
          </p:nvGrpSpPr>
          <p:grpSpPr bwMode="auto">
            <a:xfrm>
              <a:off x="539750" y="1484321"/>
              <a:ext cx="719882" cy="804318"/>
              <a:chOff x="0" y="2470"/>
              <a:chExt cx="831371" cy="1018848"/>
            </a:xfrm>
          </p:grpSpPr>
          <p:sp>
            <p:nvSpPr>
              <p:cNvPr id="41" name="Chevron 40"/>
              <p:cNvSpPr/>
              <p:nvPr/>
            </p:nvSpPr>
            <p:spPr>
              <a:xfrm rot="5400000">
                <a:off x="114320" y="304266"/>
                <a:ext cx="1018848" cy="415255"/>
              </a:xfrm>
              <a:prstGeom prst="chevron">
                <a:avLst/>
              </a:prstGeom>
              <a:solidFill>
                <a:schemeClr val="tx2">
                  <a:lumMod val="20000"/>
                  <a:lumOff val="80000"/>
                </a:schemeClr>
              </a:solidFill>
              <a:ln>
                <a:noFill/>
              </a:ln>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42" name="Chevron 4"/>
              <p:cNvSpPr/>
              <p:nvPr/>
            </p:nvSpPr>
            <p:spPr>
              <a:xfrm>
                <a:off x="0" y="418721"/>
                <a:ext cx="830512" cy="355934"/>
              </a:xfrm>
              <a:prstGeom prst="rect">
                <a:avLst/>
              </a:prstGeom>
            </p:spPr>
            <p:style>
              <a:lnRef idx="0">
                <a:scrgbClr r="0" g="0" b="0"/>
              </a:lnRef>
              <a:fillRef idx="0">
                <a:scrgbClr r="0" g="0" b="0"/>
              </a:fillRef>
              <a:effectRef idx="0">
                <a:scrgbClr r="0" g="0" b="0"/>
              </a:effectRef>
              <a:fontRef idx="minor">
                <a:schemeClr val="lt1"/>
              </a:fontRef>
            </p:style>
            <p:txBody>
              <a:bodyPr lIns="13970" tIns="13970" rIns="13970" bIns="13970" spcCol="1270" anchor="ctr"/>
              <a:lstStyle/>
              <a:p>
                <a:pPr algn="ctr" defTabSz="977900" eaLnBrk="1" hangingPunct="1">
                  <a:lnSpc>
                    <a:spcPct val="90000"/>
                  </a:lnSpc>
                  <a:spcAft>
                    <a:spcPct val="35000"/>
                  </a:spcAft>
                  <a:defRPr/>
                </a:pPr>
                <a:endParaRPr lang="fr-FR" sz="2200"/>
              </a:p>
            </p:txBody>
          </p:sp>
        </p:grpSp>
        <p:grpSp>
          <p:nvGrpSpPr>
            <p:cNvPr id="26" name="Groupe 14"/>
            <p:cNvGrpSpPr>
              <a:grpSpLocks/>
            </p:cNvGrpSpPr>
            <p:nvPr/>
          </p:nvGrpSpPr>
          <p:grpSpPr bwMode="auto">
            <a:xfrm>
              <a:off x="539750" y="2481271"/>
              <a:ext cx="719882" cy="804318"/>
              <a:chOff x="0" y="2470"/>
              <a:chExt cx="831371" cy="1018848"/>
            </a:xfrm>
          </p:grpSpPr>
          <p:sp>
            <p:nvSpPr>
              <p:cNvPr id="39" name="Chevron 38"/>
              <p:cNvSpPr/>
              <p:nvPr/>
            </p:nvSpPr>
            <p:spPr>
              <a:xfrm rot="5400000">
                <a:off x="114320" y="304266"/>
                <a:ext cx="1018848" cy="415255"/>
              </a:xfrm>
              <a:prstGeom prst="chevron">
                <a:avLst/>
              </a:prstGeom>
              <a:solidFill>
                <a:schemeClr val="accent1">
                  <a:lumMod val="40000"/>
                  <a:lumOff val="60000"/>
                </a:schemeClr>
              </a:solidFill>
              <a:ln>
                <a:noFill/>
              </a:ln>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40" name="Chevron 4"/>
              <p:cNvSpPr/>
              <p:nvPr/>
            </p:nvSpPr>
            <p:spPr>
              <a:xfrm>
                <a:off x="0" y="418721"/>
                <a:ext cx="830512" cy="355934"/>
              </a:xfrm>
              <a:prstGeom prst="rect">
                <a:avLst/>
              </a:prstGeom>
            </p:spPr>
            <p:style>
              <a:lnRef idx="0">
                <a:scrgbClr r="0" g="0" b="0"/>
              </a:lnRef>
              <a:fillRef idx="0">
                <a:scrgbClr r="0" g="0" b="0"/>
              </a:fillRef>
              <a:effectRef idx="0">
                <a:scrgbClr r="0" g="0" b="0"/>
              </a:effectRef>
              <a:fontRef idx="minor">
                <a:schemeClr val="lt1"/>
              </a:fontRef>
            </p:style>
            <p:txBody>
              <a:bodyPr lIns="13970" tIns="13970" rIns="13970" bIns="13970" spcCol="1270" anchor="ctr"/>
              <a:lstStyle/>
              <a:p>
                <a:pPr algn="ctr" defTabSz="977900" eaLnBrk="1" hangingPunct="1">
                  <a:lnSpc>
                    <a:spcPct val="90000"/>
                  </a:lnSpc>
                  <a:spcAft>
                    <a:spcPct val="35000"/>
                  </a:spcAft>
                  <a:defRPr/>
                </a:pPr>
                <a:endParaRPr lang="fr-FR" sz="2200"/>
              </a:p>
            </p:txBody>
          </p:sp>
        </p:grpSp>
        <p:grpSp>
          <p:nvGrpSpPr>
            <p:cNvPr id="27" name="Groupe 17"/>
            <p:cNvGrpSpPr>
              <a:grpSpLocks/>
            </p:cNvGrpSpPr>
            <p:nvPr/>
          </p:nvGrpSpPr>
          <p:grpSpPr bwMode="auto">
            <a:xfrm>
              <a:off x="579438" y="3440114"/>
              <a:ext cx="720725" cy="804316"/>
              <a:chOff x="0" y="2462"/>
              <a:chExt cx="830512" cy="1018845"/>
            </a:xfrm>
          </p:grpSpPr>
          <p:sp>
            <p:nvSpPr>
              <p:cNvPr id="37" name="Chevron 36"/>
              <p:cNvSpPr/>
              <p:nvPr/>
            </p:nvSpPr>
            <p:spPr>
              <a:xfrm rot="5400000">
                <a:off x="49378" y="304257"/>
                <a:ext cx="1018845" cy="415255"/>
              </a:xfrm>
              <a:prstGeom prst="chevron">
                <a:avLst/>
              </a:prstGeom>
              <a:solidFill>
                <a:schemeClr val="accent1">
                  <a:lumMod val="60000"/>
                  <a:lumOff val="40000"/>
                </a:schemeClr>
              </a:solidFill>
              <a:ln>
                <a:noFill/>
              </a:ln>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38" name="Chevron 4"/>
              <p:cNvSpPr/>
              <p:nvPr/>
            </p:nvSpPr>
            <p:spPr>
              <a:xfrm>
                <a:off x="0" y="418721"/>
                <a:ext cx="830512" cy="355934"/>
              </a:xfrm>
              <a:prstGeom prst="rect">
                <a:avLst/>
              </a:prstGeom>
            </p:spPr>
            <p:style>
              <a:lnRef idx="0">
                <a:scrgbClr r="0" g="0" b="0"/>
              </a:lnRef>
              <a:fillRef idx="0">
                <a:scrgbClr r="0" g="0" b="0"/>
              </a:fillRef>
              <a:effectRef idx="0">
                <a:scrgbClr r="0" g="0" b="0"/>
              </a:effectRef>
              <a:fontRef idx="minor">
                <a:schemeClr val="lt1"/>
              </a:fontRef>
            </p:style>
            <p:txBody>
              <a:bodyPr lIns="13970" tIns="13970" rIns="13970" bIns="13970" spcCol="1270" anchor="ctr"/>
              <a:lstStyle/>
              <a:p>
                <a:pPr algn="ctr" defTabSz="977900" eaLnBrk="1" hangingPunct="1">
                  <a:lnSpc>
                    <a:spcPct val="90000"/>
                  </a:lnSpc>
                  <a:spcAft>
                    <a:spcPct val="35000"/>
                  </a:spcAft>
                  <a:defRPr/>
                </a:pPr>
                <a:endParaRPr lang="fr-FR" sz="2200"/>
              </a:p>
            </p:txBody>
          </p:sp>
        </p:grpSp>
        <p:grpSp>
          <p:nvGrpSpPr>
            <p:cNvPr id="28" name="Groupe 20"/>
            <p:cNvGrpSpPr>
              <a:grpSpLocks/>
            </p:cNvGrpSpPr>
            <p:nvPr/>
          </p:nvGrpSpPr>
          <p:grpSpPr bwMode="auto">
            <a:xfrm>
              <a:off x="579438" y="4424364"/>
              <a:ext cx="720725" cy="804316"/>
              <a:chOff x="0" y="2462"/>
              <a:chExt cx="830512" cy="1018845"/>
            </a:xfrm>
          </p:grpSpPr>
          <p:sp>
            <p:nvSpPr>
              <p:cNvPr id="35" name="Chevron 34"/>
              <p:cNvSpPr/>
              <p:nvPr/>
            </p:nvSpPr>
            <p:spPr>
              <a:xfrm rot="5400000">
                <a:off x="49378" y="304257"/>
                <a:ext cx="1018845" cy="415255"/>
              </a:xfrm>
              <a:prstGeom prst="chevron">
                <a:avLst/>
              </a:prstGeom>
              <a:solidFill>
                <a:schemeClr val="accent1">
                  <a:lumMod val="75000"/>
                </a:schemeClr>
              </a:solidFill>
              <a:ln>
                <a:noFill/>
              </a:ln>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36" name="Chevron 4"/>
              <p:cNvSpPr/>
              <p:nvPr/>
            </p:nvSpPr>
            <p:spPr>
              <a:xfrm>
                <a:off x="0" y="418721"/>
                <a:ext cx="830512" cy="355934"/>
              </a:xfrm>
              <a:prstGeom prst="rect">
                <a:avLst/>
              </a:prstGeom>
            </p:spPr>
            <p:style>
              <a:lnRef idx="0">
                <a:scrgbClr r="0" g="0" b="0"/>
              </a:lnRef>
              <a:fillRef idx="0">
                <a:scrgbClr r="0" g="0" b="0"/>
              </a:fillRef>
              <a:effectRef idx="0">
                <a:scrgbClr r="0" g="0" b="0"/>
              </a:effectRef>
              <a:fontRef idx="minor">
                <a:schemeClr val="lt1"/>
              </a:fontRef>
            </p:style>
            <p:txBody>
              <a:bodyPr lIns="13970" tIns="13970" rIns="13970" bIns="13970" spcCol="1270" anchor="ctr"/>
              <a:lstStyle/>
              <a:p>
                <a:pPr algn="ctr" defTabSz="977900" eaLnBrk="1" hangingPunct="1">
                  <a:lnSpc>
                    <a:spcPct val="90000"/>
                  </a:lnSpc>
                  <a:spcAft>
                    <a:spcPct val="35000"/>
                  </a:spcAft>
                  <a:defRPr/>
                </a:pPr>
                <a:endParaRPr lang="fr-FR" sz="2200"/>
              </a:p>
            </p:txBody>
          </p:sp>
        </p:grpSp>
        <p:grpSp>
          <p:nvGrpSpPr>
            <p:cNvPr id="29" name="Groupe 23"/>
            <p:cNvGrpSpPr>
              <a:grpSpLocks/>
            </p:cNvGrpSpPr>
            <p:nvPr/>
          </p:nvGrpSpPr>
          <p:grpSpPr bwMode="auto">
            <a:xfrm>
              <a:off x="595313" y="5360989"/>
              <a:ext cx="719137" cy="804316"/>
              <a:chOff x="0" y="2462"/>
              <a:chExt cx="830512" cy="1018845"/>
            </a:xfrm>
          </p:grpSpPr>
          <p:sp>
            <p:nvSpPr>
              <p:cNvPr id="33" name="Chevron 32"/>
              <p:cNvSpPr/>
              <p:nvPr/>
            </p:nvSpPr>
            <p:spPr>
              <a:xfrm rot="5400000">
                <a:off x="50154" y="304257"/>
                <a:ext cx="1018845" cy="415255"/>
              </a:xfrm>
              <a:prstGeom prst="chevron">
                <a:avLst/>
              </a:prstGeom>
              <a:solidFill>
                <a:schemeClr val="accent1">
                  <a:lumMod val="50000"/>
                </a:schemeClr>
              </a:solidFill>
              <a:ln>
                <a:noFill/>
              </a:ln>
            </p:spPr>
            <p:style>
              <a:lnRef idx="2">
                <a:schemeClr val="accent5">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34" name="Chevron 4"/>
              <p:cNvSpPr/>
              <p:nvPr/>
            </p:nvSpPr>
            <p:spPr>
              <a:xfrm>
                <a:off x="0" y="418721"/>
                <a:ext cx="830512" cy="355934"/>
              </a:xfrm>
              <a:prstGeom prst="rect">
                <a:avLst/>
              </a:prstGeom>
            </p:spPr>
            <p:style>
              <a:lnRef idx="0">
                <a:scrgbClr r="0" g="0" b="0"/>
              </a:lnRef>
              <a:fillRef idx="0">
                <a:scrgbClr r="0" g="0" b="0"/>
              </a:fillRef>
              <a:effectRef idx="0">
                <a:scrgbClr r="0" g="0" b="0"/>
              </a:effectRef>
              <a:fontRef idx="minor">
                <a:schemeClr val="lt1"/>
              </a:fontRef>
            </p:style>
            <p:txBody>
              <a:bodyPr lIns="13970" tIns="13970" rIns="13970" bIns="13970" spcCol="1270" anchor="ctr"/>
              <a:lstStyle/>
              <a:p>
                <a:pPr algn="ctr" defTabSz="977900" eaLnBrk="1" hangingPunct="1">
                  <a:lnSpc>
                    <a:spcPct val="90000"/>
                  </a:lnSpc>
                  <a:spcAft>
                    <a:spcPct val="35000"/>
                  </a:spcAft>
                  <a:defRPr/>
                </a:pPr>
                <a:endParaRPr lang="fr-FR" sz="2200"/>
              </a:p>
            </p:txBody>
          </p:sp>
        </p:grpSp>
        <p:sp>
          <p:nvSpPr>
            <p:cNvPr id="30" name="ZoneTexte 1"/>
            <p:cNvSpPr txBox="1">
              <a:spLocks noChangeArrowheads="1"/>
            </p:cNvSpPr>
            <p:nvPr/>
          </p:nvSpPr>
          <p:spPr bwMode="auto">
            <a:xfrm>
              <a:off x="1341438" y="1489075"/>
              <a:ext cx="6445250" cy="646113"/>
            </a:xfrm>
            <a:prstGeom prst="rect">
              <a:avLst/>
            </a:prstGeom>
            <a:noFill/>
            <a:ln w="9525">
              <a:noFill/>
              <a:miter lim="800000"/>
              <a:headEnd/>
              <a:tailEnd/>
            </a:ln>
          </p:spPr>
          <p:txBody>
            <a:bodyPr>
              <a:spAutoFit/>
            </a:bodyPr>
            <a:lstStyle/>
            <a:p>
              <a:pPr eaLnBrk="1" hangingPunct="1"/>
              <a:r>
                <a:rPr lang="fr-FR" altLang="fr-FR" dirty="0"/>
                <a:t>- Définition du besoin : CAP à </a:t>
              </a:r>
              <a:r>
                <a:rPr lang="fr-FR" altLang="fr-FR" dirty="0" smtClean="0"/>
                <a:t>bac+5</a:t>
              </a:r>
              <a:endParaRPr lang="fr-FR" altLang="fr-FR" dirty="0"/>
            </a:p>
            <a:p>
              <a:pPr eaLnBrk="1" hangingPunct="1"/>
              <a:r>
                <a:rPr lang="fr-FR" altLang="fr-FR" dirty="0"/>
                <a:t>- Identification des formations qui correspondent au besoin </a:t>
              </a:r>
            </a:p>
          </p:txBody>
        </p:sp>
        <p:sp>
          <p:nvSpPr>
            <p:cNvPr id="31" name="ZoneTexte 31"/>
            <p:cNvSpPr txBox="1">
              <a:spLocks noChangeArrowheads="1"/>
            </p:cNvSpPr>
            <p:nvPr/>
          </p:nvSpPr>
          <p:spPr bwMode="auto">
            <a:xfrm>
              <a:off x="1414463" y="4402138"/>
              <a:ext cx="7478712" cy="646112"/>
            </a:xfrm>
            <a:prstGeom prst="rect">
              <a:avLst/>
            </a:prstGeom>
            <a:noFill/>
            <a:ln w="9525">
              <a:noFill/>
              <a:miter lim="800000"/>
              <a:headEnd/>
              <a:tailEnd/>
            </a:ln>
          </p:spPr>
          <p:txBody>
            <a:bodyPr>
              <a:spAutoFit/>
            </a:bodyPr>
            <a:lstStyle/>
            <a:p>
              <a:pPr eaLnBrk="1" hangingPunct="1"/>
              <a:r>
                <a:rPr lang="fr-FR" altLang="fr-FR" dirty="0"/>
                <a:t>Passage en comité technique qui rendra un avis sur les conditions d’accueil de l’apprenti(e)</a:t>
              </a:r>
            </a:p>
          </p:txBody>
        </p:sp>
        <p:sp>
          <p:nvSpPr>
            <p:cNvPr id="32" name="ZoneTexte 32"/>
            <p:cNvSpPr txBox="1">
              <a:spLocks noChangeArrowheads="1"/>
            </p:cNvSpPr>
            <p:nvPr/>
          </p:nvSpPr>
          <p:spPr bwMode="auto">
            <a:xfrm>
              <a:off x="1414463" y="5549900"/>
              <a:ext cx="7478712" cy="369888"/>
            </a:xfrm>
            <a:prstGeom prst="rect">
              <a:avLst/>
            </a:prstGeom>
            <a:noFill/>
            <a:ln w="9525">
              <a:noFill/>
              <a:miter lim="800000"/>
              <a:headEnd/>
              <a:tailEnd/>
            </a:ln>
          </p:spPr>
          <p:txBody>
            <a:bodyPr>
              <a:spAutoFit/>
            </a:bodyPr>
            <a:lstStyle/>
            <a:p>
              <a:pPr eaLnBrk="1" hangingPunct="1"/>
              <a:r>
                <a:rPr lang="fr-FR" altLang="fr-FR" dirty="0"/>
                <a:t>Signature du contrat, inscription de l’apprenti(e) dans son établissement</a:t>
              </a:r>
            </a:p>
          </p:txBody>
        </p:sp>
      </p:grpSp>
      <p:sp>
        <p:nvSpPr>
          <p:cNvPr id="43" name="ZoneTexte 29"/>
          <p:cNvSpPr txBox="1">
            <a:spLocks noChangeArrowheads="1"/>
          </p:cNvSpPr>
          <p:nvPr/>
        </p:nvSpPr>
        <p:spPr bwMode="auto">
          <a:xfrm>
            <a:off x="1373188" y="2564904"/>
            <a:ext cx="7770812" cy="646331"/>
          </a:xfrm>
          <a:prstGeom prst="rect">
            <a:avLst/>
          </a:prstGeom>
          <a:noFill/>
          <a:ln w="9525">
            <a:noFill/>
            <a:miter lim="800000"/>
            <a:headEnd/>
            <a:tailEnd/>
          </a:ln>
        </p:spPr>
        <p:txBody>
          <a:bodyPr wrap="square">
            <a:spAutoFit/>
          </a:bodyPr>
          <a:lstStyle/>
          <a:p>
            <a:pPr eaLnBrk="1" hangingPunct="1"/>
            <a:r>
              <a:rPr lang="fr-FR" altLang="fr-FR" dirty="0"/>
              <a:t>- Identification d’un maître d’apprentissage au sein de la structure</a:t>
            </a:r>
          </a:p>
          <a:p>
            <a:pPr eaLnBrk="1" hangingPunct="1"/>
            <a:r>
              <a:rPr lang="fr-FR" altLang="fr-FR" dirty="0"/>
              <a:t>- Recherche de l’apprenti(e) auprès de nos partenaires (CFA, MFR</a:t>
            </a:r>
            <a:r>
              <a:rPr lang="fr-FR" altLang="fr-FR" dirty="0" smtClean="0"/>
              <a:t>, universités…)</a:t>
            </a:r>
            <a:endParaRPr lang="fr-FR" altLang="fr-FR" dirty="0"/>
          </a:p>
        </p:txBody>
      </p:sp>
      <p:sp>
        <p:nvSpPr>
          <p:cNvPr id="44" name="ZoneTexte 30"/>
          <p:cNvSpPr txBox="1">
            <a:spLocks noChangeArrowheads="1"/>
          </p:cNvSpPr>
          <p:nvPr/>
        </p:nvSpPr>
        <p:spPr bwMode="auto">
          <a:xfrm>
            <a:off x="1381125" y="3574975"/>
            <a:ext cx="7770813" cy="646113"/>
          </a:xfrm>
          <a:prstGeom prst="rect">
            <a:avLst/>
          </a:prstGeom>
          <a:noFill/>
          <a:ln w="9525">
            <a:noFill/>
            <a:miter lim="800000"/>
            <a:headEnd/>
            <a:tailEnd/>
          </a:ln>
        </p:spPr>
        <p:txBody>
          <a:bodyPr>
            <a:spAutoFit/>
          </a:bodyPr>
          <a:lstStyle/>
          <a:p>
            <a:pPr eaLnBrk="1" hangingPunct="1"/>
            <a:r>
              <a:rPr lang="fr-FR" altLang="fr-FR" dirty="0"/>
              <a:t>Délibération  à prendre pour autoriser l’autorité territoriale à signer les contrats , à percevoir l’aide et à verser le salaire à l’apprenti(e)</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80341"/>
            <a:ext cx="6524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Espace réservé du numéro de diapositive 2"/>
          <p:cNvSpPr>
            <a:spLocks noGrp="1"/>
          </p:cNvSpPr>
          <p:nvPr>
            <p:ph type="sldNum" sz="quarter" idx="12"/>
          </p:nvPr>
        </p:nvSpPr>
        <p:spPr/>
        <p:txBody>
          <a:bodyPr/>
          <a:lstStyle/>
          <a:p>
            <a:fld id="{D282C729-DAE8-4338-8EC0-03ED017CC1C1}" type="slidenum">
              <a:rPr lang="fr-FR" smtClean="0"/>
              <a:pPr/>
              <a:t>14</a:t>
            </a:fld>
            <a:endParaRPr lang="fr-F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1400"/>
            <a:ext cx="8229600" cy="778098"/>
          </a:xfrm>
        </p:spPr>
        <p:txBody>
          <a:bodyPr>
            <a:normAutofit/>
          </a:bodyPr>
          <a:lstStyle/>
          <a:p>
            <a:r>
              <a:rPr lang="fr-FR" sz="3200" b="1" dirty="0" smtClean="0">
                <a:solidFill>
                  <a:srgbClr val="7030A0"/>
                </a:solidFill>
                <a:latin typeface="+mn-lt"/>
              </a:rPr>
              <a:t>5. Engagement de Service Civique</a:t>
            </a:r>
            <a:endParaRPr lang="fr-FR" sz="3200" b="1" dirty="0">
              <a:solidFill>
                <a:srgbClr val="7030A0"/>
              </a:solidFill>
              <a:latin typeface="+mn-lt"/>
            </a:endParaRPr>
          </a:p>
        </p:txBody>
      </p:sp>
      <p:sp>
        <p:nvSpPr>
          <p:cNvPr id="3" name="Espace réservé du contenu 2"/>
          <p:cNvSpPr>
            <a:spLocks noGrp="1"/>
          </p:cNvSpPr>
          <p:nvPr>
            <p:ph idx="1"/>
          </p:nvPr>
        </p:nvSpPr>
        <p:spPr>
          <a:xfrm>
            <a:off x="457200" y="548680"/>
            <a:ext cx="8229600" cy="6048672"/>
          </a:xfrm>
        </p:spPr>
        <p:txBody>
          <a:bodyPr>
            <a:normAutofit fontScale="92500" lnSpcReduction="20000"/>
          </a:bodyPr>
          <a:lstStyle/>
          <a:p>
            <a:pPr marL="0" indent="0">
              <a:buNone/>
            </a:pPr>
            <a:r>
              <a:rPr lang="fr-FR" sz="1500" b="1" dirty="0" smtClean="0">
                <a:solidFill>
                  <a:schemeClr val="accent5"/>
                </a:solidFill>
              </a:rPr>
              <a:t>     </a:t>
            </a:r>
            <a:r>
              <a:rPr lang="fr-FR" sz="1800" b="1" dirty="0" smtClean="0">
                <a:solidFill>
                  <a:schemeClr val="accent5"/>
                </a:solidFill>
              </a:rPr>
              <a:t>Objectif</a:t>
            </a:r>
          </a:p>
          <a:p>
            <a:pPr indent="0" algn="just">
              <a:buNone/>
            </a:pPr>
            <a:r>
              <a:rPr lang="fr-FR" sz="1800" dirty="0" smtClean="0"/>
              <a:t>Recruter </a:t>
            </a:r>
            <a:r>
              <a:rPr lang="fr-FR" sz="1800" dirty="0"/>
              <a:t>par engagement sur une mission d’intérêt général en vue de renforcer la cohésion nationale et la mixité </a:t>
            </a:r>
            <a:r>
              <a:rPr lang="fr-FR" sz="1800" dirty="0" smtClean="0"/>
              <a:t>sociale </a:t>
            </a:r>
            <a:r>
              <a:rPr lang="fr-FR" sz="1800" dirty="0"/>
              <a:t>et conforter l’apprentissage de la citoyenneté et développer un projet </a:t>
            </a:r>
            <a:r>
              <a:rPr lang="fr-FR" sz="1800" dirty="0" smtClean="0"/>
              <a:t>personnel.</a:t>
            </a:r>
            <a:endParaRPr lang="fr-FR" sz="1800" dirty="0"/>
          </a:p>
          <a:p>
            <a:pPr>
              <a:buNone/>
            </a:pPr>
            <a:endParaRPr lang="fr-FR" sz="1800" dirty="0" smtClean="0"/>
          </a:p>
          <a:p>
            <a:pPr marL="0" indent="0">
              <a:buNone/>
            </a:pPr>
            <a:r>
              <a:rPr lang="fr-FR" sz="1800" b="1" dirty="0" smtClean="0">
                <a:solidFill>
                  <a:schemeClr val="accent6"/>
                </a:solidFill>
              </a:rPr>
              <a:t> Publics</a:t>
            </a:r>
          </a:p>
          <a:p>
            <a:pPr marL="628650" lvl="0" indent="-285750">
              <a:buFontTx/>
              <a:buChar char="-"/>
            </a:pPr>
            <a:r>
              <a:rPr lang="fr-FR" sz="1800" dirty="0" smtClean="0"/>
              <a:t>Jeunes de </a:t>
            </a:r>
            <a:r>
              <a:rPr lang="fr-FR" sz="1800" b="1" dirty="0" smtClean="0"/>
              <a:t>16 et 25 ans </a:t>
            </a:r>
            <a:r>
              <a:rPr lang="fr-FR" sz="1800" dirty="0" smtClean="0"/>
              <a:t> jusqu'à 30 ans </a:t>
            </a:r>
            <a:r>
              <a:rPr lang="fr-FR" sz="1800" dirty="0" smtClean="0"/>
              <a:t>(pour  les jeunes </a:t>
            </a:r>
            <a:r>
              <a:rPr lang="fr-FR" sz="1800" dirty="0" smtClean="0"/>
              <a:t>en situation de </a:t>
            </a:r>
            <a:r>
              <a:rPr lang="fr-FR" sz="1800" dirty="0" smtClean="0"/>
              <a:t>handicap);</a:t>
            </a:r>
            <a:endParaRPr lang="fr-FR" sz="1800" dirty="0" smtClean="0"/>
          </a:p>
          <a:p>
            <a:pPr marL="628650" lvl="0" indent="-285750">
              <a:buFontTx/>
              <a:buChar char="-"/>
            </a:pPr>
            <a:r>
              <a:rPr lang="fr-FR" sz="1800" dirty="0" smtClean="0"/>
              <a:t>Pas de condition de diplôme ni d’expérience professionnelle;</a:t>
            </a:r>
          </a:p>
          <a:p>
            <a:pPr marL="628650" lvl="0" indent="-285750">
              <a:buFontTx/>
              <a:buChar char="-"/>
            </a:pPr>
            <a:r>
              <a:rPr lang="fr-FR" sz="1800" dirty="0"/>
              <a:t>Conditions de nationalité:  français, ressortissant d’un Etat membre de l’Union Européenne ou de l’espace économique européen ainsi que les ressortissants étrangers résidant en France depuis plus d’1 an (sous couvert d’un titre de séjour valable).</a:t>
            </a:r>
          </a:p>
          <a:p>
            <a:pPr marL="0" indent="0">
              <a:buNone/>
            </a:pPr>
            <a:endParaRPr lang="fr-FR" sz="1800" dirty="0"/>
          </a:p>
          <a:p>
            <a:pPr marL="0" indent="0">
              <a:buNone/>
            </a:pPr>
            <a:r>
              <a:rPr lang="fr-FR" sz="1800" b="1" dirty="0" smtClean="0">
                <a:solidFill>
                  <a:schemeClr val="accent2"/>
                </a:solidFill>
              </a:rPr>
              <a:t>Caractéristiques de l’engagement</a:t>
            </a:r>
          </a:p>
          <a:p>
            <a:pPr>
              <a:buNone/>
            </a:pPr>
            <a:r>
              <a:rPr lang="fr-FR" sz="1800" dirty="0" smtClean="0"/>
              <a:t>	Le volontaire se voit confier une mission permettant de répondre aux besoins de la population et des territoires. </a:t>
            </a:r>
          </a:p>
          <a:p>
            <a:pPr>
              <a:buNone/>
            </a:pPr>
            <a:r>
              <a:rPr lang="fr-FR" sz="1800" b="1" i="1" dirty="0"/>
              <a:t>	</a:t>
            </a:r>
            <a:r>
              <a:rPr lang="fr-FR" sz="1800" dirty="0" smtClean="0"/>
              <a:t>Il </a:t>
            </a:r>
            <a:r>
              <a:rPr lang="fr-FR" sz="1800" b="1" dirty="0" smtClean="0"/>
              <a:t>ne peut pas </a:t>
            </a:r>
            <a:r>
              <a:rPr lang="fr-FR" sz="1800" dirty="0" smtClean="0"/>
              <a:t>se voir confier des missions </a:t>
            </a:r>
            <a:r>
              <a:rPr lang="fr-FR" sz="1800" b="1" dirty="0" smtClean="0"/>
              <a:t>d’administration générale, de direction ou de coordination technique liées au fonctionnement courant </a:t>
            </a:r>
            <a:r>
              <a:rPr lang="fr-FR" sz="1800" dirty="0" smtClean="0"/>
              <a:t>de l'organisme d’accueil.</a:t>
            </a:r>
          </a:p>
          <a:p>
            <a:pPr>
              <a:buFontTx/>
              <a:buChar char="-"/>
            </a:pPr>
            <a:endParaRPr lang="fr-FR" sz="1800" b="1" dirty="0" smtClean="0"/>
          </a:p>
          <a:p>
            <a:pPr marL="266700" indent="0">
              <a:buNone/>
            </a:pPr>
            <a:r>
              <a:rPr lang="fr-FR" sz="1800" b="1" dirty="0" smtClean="0"/>
              <a:t>Durée : 6 à 12 mois. </a:t>
            </a:r>
            <a:r>
              <a:rPr lang="fr-FR" sz="1800" dirty="0" smtClean="0"/>
              <a:t>Pas de prolongation possible.</a:t>
            </a:r>
          </a:p>
          <a:p>
            <a:pPr marL="266700" indent="0">
              <a:buNone/>
            </a:pPr>
            <a:r>
              <a:rPr lang="fr-FR" sz="1800" b="1" dirty="0" smtClean="0"/>
              <a:t>Au moins 24 heures hebdomadaires</a:t>
            </a:r>
            <a:r>
              <a:rPr lang="fr-FR" sz="1800" dirty="0" smtClean="0"/>
              <a:t>, 35h maximum.</a:t>
            </a:r>
          </a:p>
          <a:p>
            <a:pPr marL="266700" indent="0">
              <a:buNone/>
            </a:pPr>
            <a:r>
              <a:rPr lang="fr-FR" sz="1800" dirty="0" smtClean="0"/>
              <a:t>Contrat régi par le </a:t>
            </a:r>
            <a:r>
              <a:rPr lang="fr-FR" sz="1800" b="1" dirty="0" smtClean="0"/>
              <a:t>code du Service National.</a:t>
            </a:r>
          </a:p>
          <a:p>
            <a:pPr lvl="0">
              <a:buNone/>
            </a:pPr>
            <a:endParaRPr lang="fr-FR" sz="1800" dirty="0" smtClean="0"/>
          </a:p>
          <a:p>
            <a:pPr lvl="0">
              <a:buNone/>
            </a:pPr>
            <a:r>
              <a:rPr lang="fr-FR" sz="1500" dirty="0" smtClean="0"/>
              <a:t> </a:t>
            </a: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988840"/>
            <a:ext cx="4445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89" y="476672"/>
            <a:ext cx="712787"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3212976"/>
            <a:ext cx="444500" cy="43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Espace réservé du numéro de diapositive 3"/>
          <p:cNvSpPr>
            <a:spLocks noGrp="1"/>
          </p:cNvSpPr>
          <p:nvPr>
            <p:ph type="sldNum" sz="quarter" idx="12"/>
          </p:nvPr>
        </p:nvSpPr>
        <p:spPr/>
        <p:txBody>
          <a:bodyPr/>
          <a:lstStyle/>
          <a:p>
            <a:fld id="{D282C729-DAE8-4338-8EC0-03ED017CC1C1}" type="slidenum">
              <a:rPr lang="fr-FR" smtClean="0"/>
              <a:pPr/>
              <a:t>15</a:t>
            </a:fld>
            <a:endParaRPr lang="fr-F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1400"/>
            <a:ext cx="8229600" cy="778098"/>
          </a:xfrm>
        </p:spPr>
        <p:txBody>
          <a:bodyPr>
            <a:normAutofit/>
          </a:bodyPr>
          <a:lstStyle/>
          <a:p>
            <a:r>
              <a:rPr lang="fr-FR" sz="3000" b="1" dirty="0" smtClean="0">
                <a:solidFill>
                  <a:srgbClr val="7030A0"/>
                </a:solidFill>
              </a:rPr>
              <a:t>5.Engagement de Service Civique</a:t>
            </a:r>
            <a:endParaRPr lang="fr-FR" sz="3000" dirty="0"/>
          </a:p>
        </p:txBody>
      </p:sp>
      <p:sp>
        <p:nvSpPr>
          <p:cNvPr id="3" name="Espace réservé du contenu 2"/>
          <p:cNvSpPr>
            <a:spLocks noGrp="1"/>
          </p:cNvSpPr>
          <p:nvPr>
            <p:ph idx="1"/>
          </p:nvPr>
        </p:nvSpPr>
        <p:spPr>
          <a:xfrm>
            <a:off x="616819" y="395957"/>
            <a:ext cx="8229600" cy="5832648"/>
          </a:xfrm>
        </p:spPr>
        <p:txBody>
          <a:bodyPr>
            <a:noAutofit/>
          </a:bodyPr>
          <a:lstStyle/>
          <a:p>
            <a:pPr marL="0" indent="0">
              <a:buNone/>
            </a:pPr>
            <a:r>
              <a:rPr lang="fr-FR" sz="1800" b="1" dirty="0" smtClean="0">
                <a:solidFill>
                  <a:schemeClr val="accent3"/>
                </a:solidFill>
              </a:rPr>
              <a:t>Avantages pour l’employeur</a:t>
            </a:r>
          </a:p>
          <a:p>
            <a:pPr lvl="0" indent="0">
              <a:buNone/>
            </a:pPr>
            <a:r>
              <a:rPr lang="fr-FR" sz="1800" b="1" dirty="0" smtClean="0"/>
              <a:t>473,04 € d’indemnité directement versés par l’Etat</a:t>
            </a:r>
            <a:r>
              <a:rPr lang="fr-FR" sz="1800" dirty="0" smtClean="0"/>
              <a:t>  au volontaire.</a:t>
            </a:r>
          </a:p>
          <a:p>
            <a:pPr lvl="0" indent="0">
              <a:buNone/>
            </a:pPr>
            <a:r>
              <a:rPr lang="fr-FR" sz="1800" b="1" dirty="0" smtClean="0"/>
              <a:t>107,58 € de « prestation »  </a:t>
            </a:r>
            <a:r>
              <a:rPr lang="fr-FR" sz="1800" b="1" dirty="0" smtClean="0"/>
              <a:t>versée </a:t>
            </a:r>
            <a:r>
              <a:rPr lang="fr-FR" sz="1800" b="1" dirty="0" smtClean="0"/>
              <a:t>par l’employeur </a:t>
            </a:r>
            <a:r>
              <a:rPr lang="fr-FR" sz="1800" dirty="0" smtClean="0"/>
              <a:t>, en nature  ou en espèces.</a:t>
            </a:r>
            <a:endParaRPr lang="fr-FR" sz="1800" b="1" dirty="0" smtClean="0"/>
          </a:p>
          <a:p>
            <a:pPr lvl="0"/>
            <a:endParaRPr lang="fr-FR" sz="1800" dirty="0" smtClean="0"/>
          </a:p>
          <a:p>
            <a:pPr marL="0" indent="0">
              <a:buNone/>
            </a:pPr>
            <a:r>
              <a:rPr lang="fr-FR" sz="1800" b="1" dirty="0" smtClean="0">
                <a:solidFill>
                  <a:schemeClr val="accent1"/>
                </a:solidFill>
              </a:rPr>
              <a:t>   Procédure de recrutement </a:t>
            </a:r>
          </a:p>
          <a:p>
            <a:pPr>
              <a:buNone/>
            </a:pPr>
            <a:r>
              <a:rPr lang="fr-FR" sz="1800" dirty="0" smtClean="0"/>
              <a:t>	L’employeur doit avoir obtenu</a:t>
            </a:r>
            <a:r>
              <a:rPr lang="fr-FR" sz="1800" b="1" dirty="0" smtClean="0"/>
              <a:t> un agrément  de la </a:t>
            </a:r>
            <a:r>
              <a:rPr lang="fr-FR" sz="1800" dirty="0" smtClean="0"/>
              <a:t>direction départementale de la cohésion sociale (DDCS) ou de la</a:t>
            </a:r>
            <a:r>
              <a:rPr lang="fr-FR" sz="1800" b="1" dirty="0" smtClean="0"/>
              <a:t> </a:t>
            </a:r>
            <a:r>
              <a:rPr lang="fr-FR" sz="1800" dirty="0" smtClean="0"/>
              <a:t>direction régionale de la jeunesse, des sports et de la cohésion sociale (DRJSCS).</a:t>
            </a:r>
          </a:p>
          <a:p>
            <a:pPr>
              <a:buNone/>
            </a:pPr>
            <a:r>
              <a:rPr lang="fr-FR" sz="1800" dirty="0" smtClean="0"/>
              <a:t>	</a:t>
            </a:r>
            <a:r>
              <a:rPr lang="fr-FR" sz="1800" dirty="0" smtClean="0">
                <a:hlinkClick r:id="rId2"/>
              </a:rPr>
              <a:t>https://www.service-civique.gouv.fr/</a:t>
            </a:r>
            <a:r>
              <a:rPr lang="fr-FR" sz="1800" dirty="0" smtClean="0"/>
              <a:t> , pour faire une offre de mission. </a:t>
            </a:r>
          </a:p>
          <a:p>
            <a:pPr>
              <a:buNone/>
            </a:pPr>
            <a:endParaRPr lang="fr-FR" sz="1800" dirty="0" smtClean="0"/>
          </a:p>
          <a:p>
            <a:pPr marL="0" indent="0">
              <a:buNone/>
            </a:pPr>
            <a:r>
              <a:rPr lang="fr-FR" sz="1800" b="1" dirty="0" smtClean="0">
                <a:solidFill>
                  <a:srgbClr val="FF0000"/>
                </a:solidFill>
              </a:rPr>
              <a:t>  </a:t>
            </a:r>
            <a:r>
              <a:rPr lang="fr-FR" sz="1800" b="1" dirty="0" smtClean="0">
                <a:solidFill>
                  <a:schemeClr val="accent4"/>
                </a:solidFill>
              </a:rPr>
              <a:t>Formation et tutorat</a:t>
            </a:r>
          </a:p>
          <a:p>
            <a:pPr marL="800100" lvl="0" indent="-457200">
              <a:buFontTx/>
              <a:buChar char="-"/>
            </a:pPr>
            <a:r>
              <a:rPr lang="fr-FR" sz="1800" b="1" dirty="0" smtClean="0"/>
              <a:t>Un volet «théorique</a:t>
            </a:r>
            <a:r>
              <a:rPr lang="fr-FR" sz="1800" dirty="0" smtClean="0"/>
              <a:t>» </a:t>
            </a:r>
            <a:r>
              <a:rPr lang="fr-FR" sz="1800" b="1" dirty="0" smtClean="0"/>
              <a:t>organisé par la collectivité</a:t>
            </a:r>
            <a:r>
              <a:rPr lang="fr-FR" sz="1800" dirty="0" smtClean="0"/>
              <a:t> d’accueil ou par un partenaire extérieur pour sensibiliser les volontaires aux enjeux de la citoyenneté;</a:t>
            </a:r>
          </a:p>
          <a:p>
            <a:pPr marL="800100" lvl="0" indent="-457200">
              <a:buFontTx/>
              <a:buChar char="-"/>
            </a:pPr>
            <a:r>
              <a:rPr lang="fr-FR" sz="1800" b="1" dirty="0"/>
              <a:t>U</a:t>
            </a:r>
            <a:r>
              <a:rPr lang="fr-FR" sz="1800" b="1" dirty="0" smtClean="0"/>
              <a:t>n volet «pratique»</a:t>
            </a:r>
            <a:r>
              <a:rPr lang="fr-FR" sz="1800" dirty="0" smtClean="0"/>
              <a:t> sous la forme d’une </a:t>
            </a:r>
            <a:r>
              <a:rPr lang="fr-FR" sz="1800" b="1" dirty="0" smtClean="0"/>
              <a:t>formation aux premiers secours</a:t>
            </a:r>
            <a:r>
              <a:rPr lang="fr-FR" sz="1800" dirty="0" smtClean="0"/>
              <a:t> de niveau 1(PSC1), prise  en charge financièrement par l’Agence du Service Civique;</a:t>
            </a:r>
          </a:p>
          <a:p>
            <a:pPr marL="800100" lvl="0" indent="-457200">
              <a:buFontTx/>
              <a:buChar char="-"/>
            </a:pPr>
            <a:r>
              <a:rPr lang="fr-FR" sz="1800" dirty="0"/>
              <a:t>U</a:t>
            </a:r>
            <a:r>
              <a:rPr lang="fr-FR" sz="1800" dirty="0" smtClean="0"/>
              <a:t>n </a:t>
            </a:r>
            <a:r>
              <a:rPr lang="fr-FR" sz="1800" b="1" dirty="0" smtClean="0"/>
              <a:t>tuteur </a:t>
            </a:r>
            <a:r>
              <a:rPr lang="fr-FR" sz="1800" dirty="0" smtClean="0"/>
              <a:t>accompagne le volontaire dans la réalisation de sa mission.</a:t>
            </a:r>
          </a:p>
          <a:p>
            <a:pPr>
              <a:buNone/>
            </a:pPr>
            <a:endParaRPr lang="fr-FR" sz="1800" dirty="0"/>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395957"/>
            <a:ext cx="512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830" y="3569643"/>
            <a:ext cx="5794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105" y="1628799"/>
            <a:ext cx="6524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Espace réservé du numéro de diapositive 3"/>
          <p:cNvSpPr>
            <a:spLocks noGrp="1"/>
          </p:cNvSpPr>
          <p:nvPr>
            <p:ph type="sldNum" sz="quarter" idx="12"/>
          </p:nvPr>
        </p:nvSpPr>
        <p:spPr/>
        <p:txBody>
          <a:bodyPr/>
          <a:lstStyle/>
          <a:p>
            <a:fld id="{D282C729-DAE8-4338-8EC0-03ED017CC1C1}" type="slidenum">
              <a:rPr lang="fr-FR" smtClean="0"/>
              <a:pPr/>
              <a:t>16</a:t>
            </a:fld>
            <a:endParaRPr lang="fr-F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1400"/>
            <a:ext cx="8229600" cy="778098"/>
          </a:xfrm>
        </p:spPr>
        <p:txBody>
          <a:bodyPr>
            <a:normAutofit/>
          </a:bodyPr>
          <a:lstStyle/>
          <a:p>
            <a:r>
              <a:rPr lang="fr-FR" sz="3000" b="1" dirty="0" smtClean="0">
                <a:solidFill>
                  <a:srgbClr val="7030A0"/>
                </a:solidFill>
              </a:rPr>
              <a:t>5.Engagement de Service Civique</a:t>
            </a:r>
            <a:endParaRPr lang="fr-FR" sz="3000" dirty="0"/>
          </a:p>
        </p:txBody>
      </p:sp>
      <p:sp>
        <p:nvSpPr>
          <p:cNvPr id="3" name="Espace réservé du contenu 2"/>
          <p:cNvSpPr>
            <a:spLocks noGrp="1"/>
          </p:cNvSpPr>
          <p:nvPr>
            <p:ph idx="1"/>
          </p:nvPr>
        </p:nvSpPr>
        <p:spPr>
          <a:xfrm>
            <a:off x="457200" y="908720"/>
            <a:ext cx="8229600" cy="4569371"/>
          </a:xfrm>
        </p:spPr>
        <p:txBody>
          <a:bodyPr>
            <a:noAutofit/>
          </a:bodyPr>
          <a:lstStyle/>
          <a:p>
            <a:pPr lvl="0">
              <a:buNone/>
            </a:pPr>
            <a:r>
              <a:rPr lang="fr-FR" sz="1800" b="1" dirty="0" smtClean="0">
                <a:solidFill>
                  <a:schemeClr val="accent5">
                    <a:lumMod val="75000"/>
                  </a:schemeClr>
                </a:solidFill>
              </a:rPr>
              <a:t>     </a:t>
            </a:r>
            <a:r>
              <a:rPr lang="fr-FR" sz="1800" b="1" dirty="0" smtClean="0">
                <a:solidFill>
                  <a:schemeClr val="accent5">
                    <a:lumMod val="50000"/>
                  </a:schemeClr>
                </a:solidFill>
              </a:rPr>
              <a:t>Exemples </a:t>
            </a:r>
            <a:r>
              <a:rPr lang="fr-FR" sz="1800" b="1" dirty="0">
                <a:solidFill>
                  <a:schemeClr val="accent5">
                    <a:lumMod val="50000"/>
                  </a:schemeClr>
                </a:solidFill>
              </a:rPr>
              <a:t>de missions </a:t>
            </a:r>
            <a:endParaRPr lang="fr-FR" sz="1800" dirty="0">
              <a:solidFill>
                <a:schemeClr val="accent5">
                  <a:lumMod val="50000"/>
                </a:schemeClr>
              </a:solidFill>
            </a:endParaRPr>
          </a:p>
          <a:p>
            <a:pPr marL="628650" indent="-285750">
              <a:buFontTx/>
              <a:buChar char="-"/>
            </a:pPr>
            <a:r>
              <a:rPr lang="fr-FR" sz="1800" dirty="0" smtClean="0"/>
              <a:t>Favoriser </a:t>
            </a:r>
            <a:r>
              <a:rPr lang="fr-FR" sz="1800" dirty="0"/>
              <a:t>la médiation environnementale, la sécurité et le partage autour des espaces naturels et </a:t>
            </a:r>
            <a:r>
              <a:rPr lang="fr-FR" sz="1800" dirty="0" smtClean="0"/>
              <a:t>ruraux;</a:t>
            </a:r>
          </a:p>
          <a:p>
            <a:pPr marL="628650" indent="-285750">
              <a:buFontTx/>
              <a:buChar char="-"/>
            </a:pPr>
            <a:r>
              <a:rPr lang="fr-FR" sz="1800" dirty="0" smtClean="0"/>
              <a:t>Permettre </a:t>
            </a:r>
            <a:r>
              <a:rPr lang="fr-FR" sz="1800" dirty="0"/>
              <a:t>à des publics éloignés d'accéder à la </a:t>
            </a:r>
            <a:r>
              <a:rPr lang="fr-FR" sz="1800" dirty="0" smtClean="0"/>
              <a:t>culture;</a:t>
            </a:r>
          </a:p>
          <a:p>
            <a:pPr marL="628650" indent="-285750">
              <a:buFontTx/>
              <a:buChar char="-"/>
            </a:pPr>
            <a:r>
              <a:rPr lang="fr-FR" sz="1800" dirty="0" smtClean="0"/>
              <a:t>Solidarité </a:t>
            </a:r>
            <a:r>
              <a:rPr lang="fr-FR" sz="1800" dirty="0"/>
              <a:t>avec les Personnes </a:t>
            </a:r>
            <a:r>
              <a:rPr lang="fr-FR" sz="1800" dirty="0" smtClean="0"/>
              <a:t>âgées;</a:t>
            </a:r>
          </a:p>
          <a:p>
            <a:pPr marL="628650" indent="-285750">
              <a:buFontTx/>
              <a:buChar char="-"/>
            </a:pPr>
            <a:r>
              <a:rPr lang="fr-FR" sz="1800" dirty="0" smtClean="0"/>
              <a:t>Accompagnateur </a:t>
            </a:r>
            <a:r>
              <a:rPr lang="fr-FR" sz="1800" dirty="0"/>
              <a:t>des résidents </a:t>
            </a:r>
            <a:r>
              <a:rPr lang="fr-FR" sz="1800" dirty="0" smtClean="0"/>
              <a:t>d’EHPAD </a:t>
            </a:r>
            <a:r>
              <a:rPr lang="fr-FR" sz="1800" dirty="0"/>
              <a:t>et leur </a:t>
            </a:r>
            <a:r>
              <a:rPr lang="fr-FR" sz="1800" dirty="0" smtClean="0"/>
              <a:t>famille; </a:t>
            </a:r>
          </a:p>
          <a:p>
            <a:pPr marL="628650" indent="-285750">
              <a:buFontTx/>
              <a:buChar char="-"/>
            </a:pPr>
            <a:r>
              <a:rPr lang="fr-FR" sz="1800" dirty="0" smtClean="0"/>
              <a:t>Promouvoir </a:t>
            </a:r>
            <a:r>
              <a:rPr lang="fr-FR" sz="1800" dirty="0"/>
              <a:t>le « bien manger, bien bouger » auprès des </a:t>
            </a:r>
            <a:r>
              <a:rPr lang="fr-FR" sz="1800" dirty="0" smtClean="0"/>
              <a:t>enfants.</a:t>
            </a:r>
            <a:endParaRPr lang="fr-FR" sz="1800" b="1" dirty="0"/>
          </a:p>
          <a:p>
            <a:pPr>
              <a:buNone/>
            </a:pPr>
            <a:endParaRPr lang="fr-FR" sz="1800" dirty="0"/>
          </a:p>
        </p:txBody>
      </p:sp>
      <p:pic>
        <p:nvPicPr>
          <p:cNvPr id="1026" name="Picture 2"/>
          <p:cNvPicPr>
            <a:picLocks noChangeAspect="1" noChangeArrowheads="1"/>
          </p:cNvPicPr>
          <p:nvPr/>
        </p:nvPicPr>
        <p:blipFill>
          <a:blip r:embed="rId2" cstate="print">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179512" y="764703"/>
            <a:ext cx="575121" cy="5751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Espace réservé du numéro de diapositive 3"/>
          <p:cNvSpPr>
            <a:spLocks noGrp="1"/>
          </p:cNvSpPr>
          <p:nvPr>
            <p:ph type="sldNum" sz="quarter" idx="12"/>
          </p:nvPr>
        </p:nvSpPr>
        <p:spPr/>
        <p:txBody>
          <a:bodyPr/>
          <a:lstStyle/>
          <a:p>
            <a:fld id="{D282C729-DAE8-4338-8EC0-03ED017CC1C1}" type="slidenum">
              <a:rPr lang="fr-FR" smtClean="0"/>
              <a:pPr/>
              <a:t>17</a:t>
            </a:fld>
            <a:endParaRPr lang="fr-FR"/>
          </a:p>
        </p:txBody>
      </p:sp>
    </p:spTree>
    <p:extLst>
      <p:ext uri="{BB962C8B-B14F-4D97-AF65-F5344CB8AC3E}">
        <p14:creationId xmlns:p14="http://schemas.microsoft.com/office/powerpoint/2010/main" val="1096782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260648"/>
            <a:ext cx="8280920" cy="1152128"/>
          </a:xfrm>
        </p:spPr>
        <p:txBody>
          <a:bodyPr>
            <a:normAutofit fontScale="90000"/>
          </a:bodyPr>
          <a:lstStyle/>
          <a:p>
            <a:r>
              <a:rPr lang="fr-FR" b="1" dirty="0" smtClean="0">
                <a:solidFill>
                  <a:srgbClr val="C00000"/>
                </a:solidFill>
              </a:rPr>
              <a:t>LES CONTRATS D’INSERTION </a:t>
            </a:r>
            <a:br>
              <a:rPr lang="fr-FR" b="1" dirty="0" smtClean="0">
                <a:solidFill>
                  <a:srgbClr val="C00000"/>
                </a:solidFill>
              </a:rPr>
            </a:br>
            <a:r>
              <a:rPr lang="fr-FR" b="1" dirty="0" smtClean="0">
                <a:solidFill>
                  <a:srgbClr val="C00000"/>
                </a:solidFill>
              </a:rPr>
              <a:t>DANS LA FPT </a:t>
            </a:r>
            <a:endParaRPr lang="fr-FR" b="1" dirty="0">
              <a:solidFill>
                <a:srgbClr val="C00000"/>
              </a:solidFill>
            </a:endParaRPr>
          </a:p>
        </p:txBody>
      </p:sp>
      <p:sp>
        <p:nvSpPr>
          <p:cNvPr id="3" name="Sous-titre 2"/>
          <p:cNvSpPr>
            <a:spLocks noGrp="1"/>
          </p:cNvSpPr>
          <p:nvPr>
            <p:ph type="subTitle" idx="1"/>
          </p:nvPr>
        </p:nvSpPr>
        <p:spPr>
          <a:xfrm>
            <a:off x="179512" y="2564904"/>
            <a:ext cx="8964488" cy="3240360"/>
          </a:xfrm>
        </p:spPr>
        <p:txBody>
          <a:bodyPr>
            <a:normAutofit fontScale="85000" lnSpcReduction="20000"/>
          </a:bodyPr>
          <a:lstStyle/>
          <a:p>
            <a:pPr algn="l"/>
            <a:r>
              <a:rPr lang="fr-FR" sz="2800" dirty="0" smtClean="0">
                <a:solidFill>
                  <a:srgbClr val="C00000"/>
                </a:solidFill>
              </a:rPr>
              <a:t>1. Parcours </a:t>
            </a:r>
            <a:r>
              <a:rPr lang="fr-FR" sz="2800" dirty="0">
                <a:solidFill>
                  <a:srgbClr val="C00000"/>
                </a:solidFill>
              </a:rPr>
              <a:t>E</a:t>
            </a:r>
            <a:r>
              <a:rPr lang="fr-FR" sz="2800" dirty="0" smtClean="0">
                <a:solidFill>
                  <a:srgbClr val="C00000"/>
                </a:solidFill>
              </a:rPr>
              <a:t>mploi Compétences </a:t>
            </a:r>
            <a:r>
              <a:rPr lang="fr-FR" sz="3900" dirty="0" smtClean="0">
                <a:solidFill>
                  <a:srgbClr val="C00000"/>
                </a:solidFill>
              </a:rPr>
              <a:t>:  </a:t>
            </a:r>
            <a:r>
              <a:rPr lang="fr-FR" sz="3900" b="1" dirty="0" smtClean="0">
                <a:solidFill>
                  <a:srgbClr val="C00000"/>
                </a:solidFill>
              </a:rPr>
              <a:t>PEC</a:t>
            </a:r>
          </a:p>
          <a:p>
            <a:pPr marL="531813" indent="-531813" algn="l">
              <a:buFont typeface="Wingdings" pitchFamily="2" charset="2"/>
              <a:buChar char="Ø"/>
            </a:pPr>
            <a:endParaRPr lang="fr-FR" sz="1600" b="1" dirty="0" smtClean="0">
              <a:solidFill>
                <a:srgbClr val="C00000"/>
              </a:solidFill>
            </a:endParaRPr>
          </a:p>
          <a:p>
            <a:pPr algn="l"/>
            <a:r>
              <a:rPr lang="fr-FR" sz="2800" dirty="0" smtClean="0">
                <a:solidFill>
                  <a:srgbClr val="FF0000"/>
                </a:solidFill>
              </a:rPr>
              <a:t>2. Parcours d’accès aux carrières de la Fonction publique </a:t>
            </a:r>
            <a:r>
              <a:rPr lang="fr-FR" sz="2800" b="1" dirty="0" smtClean="0">
                <a:solidFill>
                  <a:srgbClr val="FF0000"/>
                </a:solidFill>
              </a:rPr>
              <a:t>:</a:t>
            </a:r>
            <a:r>
              <a:rPr lang="fr-FR" sz="3800" b="1" dirty="0" smtClean="0">
                <a:solidFill>
                  <a:srgbClr val="FF0000"/>
                </a:solidFill>
              </a:rPr>
              <a:t> PACTE</a:t>
            </a:r>
          </a:p>
          <a:p>
            <a:pPr marL="531813" indent="-531813" algn="l">
              <a:buFont typeface="Wingdings" pitchFamily="2" charset="2"/>
              <a:buChar char="Ø"/>
            </a:pPr>
            <a:endParaRPr lang="fr-FR" sz="1600" b="1" dirty="0" smtClean="0">
              <a:solidFill>
                <a:srgbClr val="FF0000"/>
              </a:solidFill>
            </a:endParaRPr>
          </a:p>
          <a:p>
            <a:pPr algn="l"/>
            <a:r>
              <a:rPr lang="fr-FR" sz="2800" dirty="0" smtClean="0">
                <a:solidFill>
                  <a:srgbClr val="FFC000"/>
                </a:solidFill>
              </a:rPr>
              <a:t>3. Préparation au concours de catégorie A et B </a:t>
            </a:r>
            <a:r>
              <a:rPr lang="fr-FR" sz="3800" dirty="0" smtClean="0">
                <a:solidFill>
                  <a:srgbClr val="FFC000"/>
                </a:solidFill>
              </a:rPr>
              <a:t>: </a:t>
            </a:r>
            <a:r>
              <a:rPr lang="fr-FR" sz="3800" b="1" dirty="0" err="1" smtClean="0">
                <a:solidFill>
                  <a:srgbClr val="FFC000"/>
                </a:solidFill>
              </a:rPr>
              <a:t>PrAB</a:t>
            </a:r>
            <a:endParaRPr lang="fr-FR" sz="3800" b="1" dirty="0" smtClean="0">
              <a:solidFill>
                <a:srgbClr val="FFC000"/>
              </a:solidFill>
            </a:endParaRPr>
          </a:p>
          <a:p>
            <a:pPr marL="531813" indent="-531813" algn="l">
              <a:buFont typeface="Wingdings" pitchFamily="2" charset="2"/>
              <a:buChar char="Ø"/>
            </a:pPr>
            <a:endParaRPr lang="fr-FR" sz="1600" b="1" dirty="0" smtClean="0">
              <a:solidFill>
                <a:srgbClr val="FFC000"/>
              </a:solidFill>
            </a:endParaRPr>
          </a:p>
          <a:p>
            <a:pPr algn="l"/>
            <a:r>
              <a:rPr lang="fr-FR" sz="2800" b="1" dirty="0" smtClean="0">
                <a:solidFill>
                  <a:srgbClr val="00B0F0"/>
                </a:solidFill>
              </a:rPr>
              <a:t>4. Apprentissage</a:t>
            </a:r>
          </a:p>
          <a:p>
            <a:pPr marL="531813" indent="-531813" algn="l">
              <a:buFont typeface="Wingdings" pitchFamily="2" charset="2"/>
              <a:buChar char="Ø"/>
            </a:pPr>
            <a:endParaRPr lang="fr-FR" sz="2400" dirty="0" smtClean="0">
              <a:solidFill>
                <a:srgbClr val="00B0F0"/>
              </a:solidFill>
            </a:endParaRPr>
          </a:p>
          <a:p>
            <a:pPr algn="l"/>
            <a:r>
              <a:rPr lang="fr-FR" sz="2800" dirty="0" smtClean="0">
                <a:solidFill>
                  <a:srgbClr val="7030A0"/>
                </a:solidFill>
              </a:rPr>
              <a:t>5. Engagement de </a:t>
            </a:r>
            <a:r>
              <a:rPr lang="fr-FR" sz="2800" b="1" dirty="0" smtClean="0">
                <a:solidFill>
                  <a:srgbClr val="7030A0"/>
                </a:solidFill>
              </a:rPr>
              <a:t>service civique </a:t>
            </a:r>
          </a:p>
        </p:txBody>
      </p:sp>
      <p:sp>
        <p:nvSpPr>
          <p:cNvPr id="4" name="Espace réservé du numéro de diapositive 3"/>
          <p:cNvSpPr>
            <a:spLocks noGrp="1"/>
          </p:cNvSpPr>
          <p:nvPr>
            <p:ph type="sldNum" sz="quarter" idx="12"/>
          </p:nvPr>
        </p:nvSpPr>
        <p:spPr/>
        <p:txBody>
          <a:bodyPr/>
          <a:lstStyle/>
          <a:p>
            <a:fld id="{D282C729-DAE8-4338-8EC0-03ED017CC1C1}" type="slidenum">
              <a:rPr lang="fr-FR" smtClean="0"/>
              <a:pPr/>
              <a:t>2</a:t>
            </a:fld>
            <a:endParaRPr lang="fr-F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43408"/>
            <a:ext cx="8435280" cy="1143000"/>
          </a:xfrm>
        </p:spPr>
        <p:txBody>
          <a:bodyPr>
            <a:noAutofit/>
          </a:bodyPr>
          <a:lstStyle/>
          <a:p>
            <a:r>
              <a:rPr lang="fr-FR" sz="3600" dirty="0" smtClean="0">
                <a:solidFill>
                  <a:srgbClr val="002060"/>
                </a:solidFill>
              </a:rPr>
              <a:t>Nouveau contexte depuis le 1</a:t>
            </a:r>
            <a:r>
              <a:rPr lang="fr-FR" sz="3600" baseline="30000" dirty="0" smtClean="0">
                <a:solidFill>
                  <a:srgbClr val="002060"/>
                </a:solidFill>
              </a:rPr>
              <a:t>er</a:t>
            </a:r>
            <a:r>
              <a:rPr lang="fr-FR" sz="3600" dirty="0" smtClean="0">
                <a:solidFill>
                  <a:srgbClr val="002060"/>
                </a:solidFill>
              </a:rPr>
              <a:t> janvier 2018</a:t>
            </a:r>
            <a:endParaRPr lang="fr-FR" sz="3600" dirty="0">
              <a:solidFill>
                <a:srgbClr val="002060"/>
              </a:solidFill>
            </a:endParaRPr>
          </a:p>
        </p:txBody>
      </p:sp>
      <p:sp>
        <p:nvSpPr>
          <p:cNvPr id="3" name="Espace réservé du contenu 2"/>
          <p:cNvSpPr>
            <a:spLocks noGrp="1"/>
          </p:cNvSpPr>
          <p:nvPr>
            <p:ph idx="1"/>
          </p:nvPr>
        </p:nvSpPr>
        <p:spPr>
          <a:xfrm>
            <a:off x="467544" y="1340768"/>
            <a:ext cx="3672408" cy="5256584"/>
          </a:xfrm>
        </p:spPr>
        <p:txBody>
          <a:bodyPr>
            <a:noAutofit/>
          </a:bodyPr>
          <a:lstStyle/>
          <a:p>
            <a:pPr marL="0" indent="0">
              <a:buNone/>
            </a:pPr>
            <a:r>
              <a:rPr lang="fr-FR" sz="2400" dirty="0" smtClean="0">
                <a:solidFill>
                  <a:srgbClr val="C00000"/>
                </a:solidFill>
                <a:sym typeface="Wingdings"/>
              </a:rPr>
              <a:t></a:t>
            </a:r>
            <a:r>
              <a:rPr lang="fr-FR" sz="2400" dirty="0" smtClean="0">
                <a:sym typeface="Wingdings"/>
              </a:rPr>
              <a:t> </a:t>
            </a:r>
            <a:r>
              <a:rPr lang="fr-FR" sz="2400" dirty="0" smtClean="0"/>
              <a:t>Fin des emplois d’avenir</a:t>
            </a:r>
          </a:p>
          <a:p>
            <a:pPr marL="0" indent="0">
              <a:buNone/>
            </a:pPr>
            <a:r>
              <a:rPr lang="fr-FR" sz="2400" dirty="0" smtClean="0"/>
              <a:t> </a:t>
            </a:r>
          </a:p>
          <a:p>
            <a:pPr marL="0" indent="0">
              <a:buNone/>
            </a:pPr>
            <a:r>
              <a:rPr lang="fr-FR" sz="2400" b="1" dirty="0" smtClean="0">
                <a:solidFill>
                  <a:schemeClr val="accent3"/>
                </a:solidFill>
                <a:sym typeface="Wingdings"/>
              </a:rPr>
              <a:t></a:t>
            </a:r>
            <a:r>
              <a:rPr lang="fr-FR" sz="2400" b="1" dirty="0" smtClean="0"/>
              <a:t>PEC</a:t>
            </a:r>
            <a:r>
              <a:rPr lang="fr-FR" sz="2400" b="1" dirty="0" smtClean="0">
                <a:solidFill>
                  <a:srgbClr val="7030A0"/>
                </a:solidFill>
              </a:rPr>
              <a:t> </a:t>
            </a:r>
            <a:r>
              <a:rPr lang="fr-FR" sz="2400" dirty="0" smtClean="0"/>
              <a:t>: Un nouveau dispositif de contrats aidés</a:t>
            </a:r>
          </a:p>
          <a:p>
            <a:pPr marL="0" indent="0">
              <a:buNone/>
            </a:pPr>
            <a:endParaRPr lang="fr-FR" sz="2400" dirty="0" smtClean="0"/>
          </a:p>
          <a:p>
            <a:pPr marL="0" indent="0">
              <a:buNone/>
            </a:pPr>
            <a:r>
              <a:rPr lang="fr-FR" sz="2400" b="1" dirty="0" smtClean="0">
                <a:solidFill>
                  <a:schemeClr val="accent3"/>
                </a:solidFill>
                <a:sym typeface="Wingdings"/>
              </a:rPr>
              <a:t> </a:t>
            </a:r>
            <a:r>
              <a:rPr lang="fr-FR" sz="2400" dirty="0" smtClean="0"/>
              <a:t>Elargissement du </a:t>
            </a:r>
            <a:r>
              <a:rPr lang="fr-FR" sz="2400" b="1" dirty="0" smtClean="0"/>
              <a:t>Pacte</a:t>
            </a:r>
            <a:r>
              <a:rPr lang="fr-FR" sz="2400" dirty="0" smtClean="0"/>
              <a:t> à de nouveaux publics</a:t>
            </a:r>
          </a:p>
          <a:p>
            <a:pPr marL="0" indent="0">
              <a:buNone/>
            </a:pPr>
            <a:endParaRPr lang="fr-FR" sz="2400" dirty="0" smtClean="0"/>
          </a:p>
          <a:p>
            <a:pPr marL="0" indent="0">
              <a:buNone/>
            </a:pPr>
            <a:r>
              <a:rPr lang="fr-FR" sz="2400" b="1" dirty="0">
                <a:solidFill>
                  <a:schemeClr val="accent3"/>
                </a:solidFill>
                <a:sym typeface="Wingdings"/>
              </a:rPr>
              <a:t> </a:t>
            </a:r>
            <a:r>
              <a:rPr lang="fr-FR" sz="2400" dirty="0" smtClean="0"/>
              <a:t>Création de Contrats expérimentaux  en Cat. A et B : </a:t>
            </a:r>
            <a:r>
              <a:rPr lang="fr-FR" sz="2400" b="1" dirty="0" smtClean="0"/>
              <a:t>PrAB</a:t>
            </a:r>
          </a:p>
          <a:p>
            <a:pPr>
              <a:buNone/>
            </a:pPr>
            <a:endParaRPr lang="fr-FR" sz="1400" u="sng" dirty="0" smtClean="0"/>
          </a:p>
          <a:p>
            <a:pPr>
              <a:buNone/>
            </a:pPr>
            <a:r>
              <a:rPr lang="fr-FR" sz="1400" u="sng" dirty="0" smtClean="0"/>
              <a:t> </a:t>
            </a:r>
          </a:p>
          <a:p>
            <a:pPr>
              <a:buNone/>
            </a:pPr>
            <a:r>
              <a:rPr lang="fr-FR" sz="1400" dirty="0" smtClean="0"/>
              <a:t> </a:t>
            </a:r>
          </a:p>
        </p:txBody>
      </p:sp>
      <p:sp>
        <p:nvSpPr>
          <p:cNvPr id="6" name="Rectangle à coins arrondis 5"/>
          <p:cNvSpPr/>
          <p:nvPr/>
        </p:nvSpPr>
        <p:spPr>
          <a:xfrm>
            <a:off x="5436096" y="1268760"/>
            <a:ext cx="3347864" cy="1944216"/>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fr-FR" dirty="0">
                <a:solidFill>
                  <a:schemeClr val="tx1"/>
                </a:solidFill>
              </a:rPr>
              <a:t>L</a:t>
            </a:r>
            <a:r>
              <a:rPr lang="fr-FR" dirty="0" smtClean="0">
                <a:solidFill>
                  <a:schemeClr val="tx1"/>
                </a:solidFill>
              </a:rPr>
              <a:t>’intervention </a:t>
            </a:r>
            <a:r>
              <a:rPr lang="fr-FR" b="1" dirty="0">
                <a:solidFill>
                  <a:schemeClr val="tx1"/>
                </a:solidFill>
              </a:rPr>
              <a:t>du Service public de </a:t>
            </a:r>
            <a:r>
              <a:rPr lang="fr-FR" b="1" dirty="0" smtClean="0">
                <a:solidFill>
                  <a:schemeClr val="tx1"/>
                </a:solidFill>
              </a:rPr>
              <a:t>l’Emploi</a:t>
            </a:r>
            <a:endParaRPr lang="fr-FR" b="1" dirty="0" smtClean="0">
              <a:solidFill>
                <a:schemeClr val="tx1"/>
              </a:solidFill>
            </a:endParaRPr>
          </a:p>
          <a:p>
            <a:pPr algn="ctr"/>
            <a:r>
              <a:rPr lang="fr-FR" b="1" dirty="0" smtClean="0">
                <a:solidFill>
                  <a:schemeClr val="tx1"/>
                </a:solidFill>
              </a:rPr>
              <a:t> </a:t>
            </a:r>
            <a:r>
              <a:rPr lang="fr-FR" dirty="0">
                <a:solidFill>
                  <a:schemeClr val="tx1"/>
                </a:solidFill>
              </a:rPr>
              <a:t>(Pôle Emploi, Cap Emploi, </a:t>
            </a:r>
            <a:r>
              <a:rPr lang="fr-FR" dirty="0" smtClean="0">
                <a:solidFill>
                  <a:schemeClr val="tx1"/>
                </a:solidFill>
              </a:rPr>
              <a:t>Mission </a:t>
            </a:r>
            <a:r>
              <a:rPr lang="fr-FR" dirty="0">
                <a:solidFill>
                  <a:schemeClr val="tx1"/>
                </a:solidFill>
              </a:rPr>
              <a:t>Locale) en qualité de </a:t>
            </a:r>
            <a:r>
              <a:rPr lang="fr-FR" b="1" dirty="0">
                <a:solidFill>
                  <a:schemeClr val="tx1"/>
                </a:solidFill>
              </a:rPr>
              <a:t>prescripteur</a:t>
            </a:r>
            <a:r>
              <a:rPr lang="fr-FR" dirty="0">
                <a:solidFill>
                  <a:schemeClr val="tx1"/>
                </a:solidFill>
              </a:rPr>
              <a:t> des contrats</a:t>
            </a:r>
          </a:p>
          <a:p>
            <a:pPr algn="ctr"/>
            <a:endParaRPr lang="fr-FR" dirty="0"/>
          </a:p>
        </p:txBody>
      </p:sp>
      <p:sp>
        <p:nvSpPr>
          <p:cNvPr id="8" name="Rectangle à coins arrondis 7"/>
          <p:cNvSpPr/>
          <p:nvPr/>
        </p:nvSpPr>
        <p:spPr>
          <a:xfrm>
            <a:off x="5436096" y="3356992"/>
            <a:ext cx="3347864" cy="1656183"/>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r-FR" dirty="0">
                <a:solidFill>
                  <a:schemeClr val="tx1"/>
                </a:solidFill>
              </a:rPr>
              <a:t>Engagements de l’employeur </a:t>
            </a:r>
            <a:endParaRPr lang="fr-FR" dirty="0" smtClean="0">
              <a:solidFill>
                <a:schemeClr val="tx1"/>
              </a:solidFill>
            </a:endParaRPr>
          </a:p>
          <a:p>
            <a:pPr algn="ctr"/>
            <a:r>
              <a:rPr lang="fr-FR" dirty="0" smtClean="0">
                <a:solidFill>
                  <a:schemeClr val="tx1"/>
                </a:solidFill>
              </a:rPr>
              <a:t> (</a:t>
            </a:r>
            <a:r>
              <a:rPr lang="fr-FR" b="1" dirty="0" smtClean="0">
                <a:solidFill>
                  <a:schemeClr val="tx1"/>
                </a:solidFill>
              </a:rPr>
              <a:t>développement </a:t>
            </a:r>
            <a:r>
              <a:rPr lang="fr-FR" b="1" dirty="0">
                <a:solidFill>
                  <a:schemeClr val="tx1"/>
                </a:solidFill>
              </a:rPr>
              <a:t>des compétences </a:t>
            </a:r>
            <a:r>
              <a:rPr lang="fr-FR" dirty="0">
                <a:solidFill>
                  <a:schemeClr val="tx1"/>
                </a:solidFill>
              </a:rPr>
              <a:t>du bénéficiaire, </a:t>
            </a:r>
            <a:r>
              <a:rPr lang="fr-FR" b="1" dirty="0" smtClean="0">
                <a:solidFill>
                  <a:schemeClr val="tx1"/>
                </a:solidFill>
              </a:rPr>
              <a:t>formation </a:t>
            </a:r>
            <a:r>
              <a:rPr lang="fr-FR" b="1" dirty="0">
                <a:solidFill>
                  <a:schemeClr val="tx1"/>
                </a:solidFill>
              </a:rPr>
              <a:t>qu’il finance</a:t>
            </a:r>
            <a:r>
              <a:rPr lang="fr-FR" dirty="0">
                <a:solidFill>
                  <a:schemeClr val="tx1"/>
                </a:solidFill>
              </a:rPr>
              <a:t>, </a:t>
            </a:r>
            <a:r>
              <a:rPr lang="fr-FR" b="1" dirty="0" smtClean="0">
                <a:solidFill>
                  <a:schemeClr val="tx1"/>
                </a:solidFill>
              </a:rPr>
              <a:t>tutorat</a:t>
            </a:r>
            <a:r>
              <a:rPr lang="fr-FR" b="1" dirty="0">
                <a:solidFill>
                  <a:schemeClr val="tx1"/>
                </a:solidFill>
              </a:rPr>
              <a:t>)</a:t>
            </a:r>
          </a:p>
          <a:p>
            <a:pPr algn="ctr"/>
            <a:endParaRPr lang="fr-FR" dirty="0"/>
          </a:p>
        </p:txBody>
      </p:sp>
      <p:sp>
        <p:nvSpPr>
          <p:cNvPr id="9" name="Rectangle à coins arrondis 8"/>
          <p:cNvSpPr/>
          <p:nvPr/>
        </p:nvSpPr>
        <p:spPr>
          <a:xfrm>
            <a:off x="5436096" y="5179468"/>
            <a:ext cx="3347864" cy="1417884"/>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fr-FR" dirty="0"/>
              <a:t>D</a:t>
            </a:r>
            <a:r>
              <a:rPr lang="fr-FR" dirty="0" smtClean="0"/>
              <a:t>es </a:t>
            </a:r>
            <a:r>
              <a:rPr lang="fr-FR" dirty="0"/>
              <a:t>aides, des exonérations, </a:t>
            </a:r>
            <a:r>
              <a:rPr lang="fr-FR" dirty="0" smtClean="0"/>
              <a:t>sous certaines conditions</a:t>
            </a:r>
            <a:endParaRPr lang="fr-FR" dirty="0"/>
          </a:p>
          <a:p>
            <a:pPr algn="ctr"/>
            <a:endParaRPr lang="fr-FR" dirty="0"/>
          </a:p>
        </p:txBody>
      </p:sp>
      <p:cxnSp>
        <p:nvCxnSpPr>
          <p:cNvPr id="10" name="Connecteur droit avec flèche 9"/>
          <p:cNvCxnSpPr/>
          <p:nvPr/>
        </p:nvCxnSpPr>
        <p:spPr>
          <a:xfrm flipV="1">
            <a:off x="4211960" y="2420888"/>
            <a:ext cx="1008112" cy="1733761"/>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4211960" y="4154649"/>
            <a:ext cx="936104" cy="0"/>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a:off x="4211960" y="4154649"/>
            <a:ext cx="1008112" cy="1650615"/>
          </a:xfrm>
          <a:prstGeom prst="straightConnector1">
            <a:avLst/>
          </a:prstGeom>
          <a:ln w="381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à coins arrondis 17"/>
          <p:cNvSpPr/>
          <p:nvPr/>
        </p:nvSpPr>
        <p:spPr>
          <a:xfrm>
            <a:off x="323528" y="2240868"/>
            <a:ext cx="3888432" cy="3996444"/>
          </a:xfrm>
          <a:prstGeom prst="round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Espace réservé du numéro de diapositive 3"/>
          <p:cNvSpPr>
            <a:spLocks noGrp="1"/>
          </p:cNvSpPr>
          <p:nvPr>
            <p:ph type="sldNum" sz="quarter" idx="12"/>
          </p:nvPr>
        </p:nvSpPr>
        <p:spPr/>
        <p:txBody>
          <a:bodyPr/>
          <a:lstStyle/>
          <a:p>
            <a:fld id="{D282C729-DAE8-4338-8EC0-03ED017CC1C1}" type="slidenum">
              <a:rPr lang="fr-FR" smtClean="0"/>
              <a:pPr/>
              <a:t>3</a:t>
            </a:fld>
            <a:endParaRPr lang="fr-FR"/>
          </a:p>
        </p:txBody>
      </p:sp>
    </p:spTree>
    <p:extLst>
      <p:ext uri="{BB962C8B-B14F-4D97-AF65-F5344CB8AC3E}">
        <p14:creationId xmlns:p14="http://schemas.microsoft.com/office/powerpoint/2010/main" val="624024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8229600" cy="634082"/>
          </a:xfrm>
        </p:spPr>
        <p:txBody>
          <a:bodyPr>
            <a:normAutofit/>
          </a:bodyPr>
          <a:lstStyle/>
          <a:p>
            <a:r>
              <a:rPr lang="fr-FR" sz="3200" b="1" dirty="0" smtClean="0">
                <a:solidFill>
                  <a:srgbClr val="C00000"/>
                </a:solidFill>
              </a:rPr>
              <a:t>1. Contrat PEC : Parcours </a:t>
            </a:r>
            <a:r>
              <a:rPr lang="fr-FR" sz="3200" b="1" dirty="0">
                <a:solidFill>
                  <a:srgbClr val="C00000"/>
                </a:solidFill>
              </a:rPr>
              <a:t>E</a:t>
            </a:r>
            <a:r>
              <a:rPr lang="fr-FR" sz="3200" b="1" dirty="0" smtClean="0">
                <a:solidFill>
                  <a:srgbClr val="C00000"/>
                </a:solidFill>
              </a:rPr>
              <a:t>mploi </a:t>
            </a:r>
            <a:r>
              <a:rPr lang="fr-FR" sz="3200" b="1" dirty="0">
                <a:solidFill>
                  <a:srgbClr val="C00000"/>
                </a:solidFill>
              </a:rPr>
              <a:t>C</a:t>
            </a:r>
            <a:r>
              <a:rPr lang="fr-FR" sz="3200" b="1" dirty="0" smtClean="0">
                <a:solidFill>
                  <a:srgbClr val="C00000"/>
                </a:solidFill>
              </a:rPr>
              <a:t>ompétences</a:t>
            </a:r>
            <a:endParaRPr lang="fr-FR" sz="3200" b="1" dirty="0">
              <a:solidFill>
                <a:srgbClr val="C00000"/>
              </a:solidFill>
            </a:endParaRPr>
          </a:p>
        </p:txBody>
      </p:sp>
      <p:sp>
        <p:nvSpPr>
          <p:cNvPr id="3" name="Espace réservé du contenu 2"/>
          <p:cNvSpPr>
            <a:spLocks noGrp="1"/>
          </p:cNvSpPr>
          <p:nvPr>
            <p:ph idx="1"/>
          </p:nvPr>
        </p:nvSpPr>
        <p:spPr>
          <a:xfrm>
            <a:off x="467544" y="692696"/>
            <a:ext cx="8229600" cy="5976664"/>
          </a:xfrm>
        </p:spPr>
        <p:txBody>
          <a:bodyPr>
            <a:normAutofit fontScale="55000" lnSpcReduction="20000"/>
          </a:bodyPr>
          <a:lstStyle/>
          <a:p>
            <a:pPr marL="0" indent="0">
              <a:buNone/>
            </a:pPr>
            <a:r>
              <a:rPr lang="fr-FR" sz="2900" b="1" dirty="0">
                <a:solidFill>
                  <a:schemeClr val="accent5"/>
                </a:solidFill>
              </a:rPr>
              <a:t> </a:t>
            </a:r>
            <a:r>
              <a:rPr lang="fr-FR" sz="2900" b="1" dirty="0" smtClean="0">
                <a:solidFill>
                  <a:schemeClr val="accent5"/>
                </a:solidFill>
              </a:rPr>
              <a:t>  </a:t>
            </a:r>
            <a:r>
              <a:rPr lang="fr-FR" sz="3300" b="1" dirty="0" smtClean="0">
                <a:solidFill>
                  <a:schemeClr val="accent5"/>
                </a:solidFill>
              </a:rPr>
              <a:t>Objectif </a:t>
            </a:r>
            <a:endParaRPr lang="fr-FR" sz="1800" b="1" dirty="0" smtClean="0"/>
          </a:p>
          <a:p>
            <a:pPr marL="358775" indent="0" algn="just">
              <a:buNone/>
            </a:pPr>
            <a:r>
              <a:rPr lang="fr-FR" sz="3300" b="1" dirty="0" smtClean="0"/>
              <a:t>Favoriser </a:t>
            </a:r>
            <a:r>
              <a:rPr lang="fr-FR" sz="3300" b="1" dirty="0"/>
              <a:t>le retour à l’emploi </a:t>
            </a:r>
            <a:r>
              <a:rPr lang="fr-FR" sz="3300" dirty="0"/>
              <a:t>des personnes </a:t>
            </a:r>
            <a:r>
              <a:rPr lang="fr-FR" sz="3300" dirty="0" smtClean="0"/>
              <a:t>rencontrant </a:t>
            </a:r>
            <a:r>
              <a:rPr lang="fr-FR" sz="3300" dirty="0"/>
              <a:t>des difficultés particulières d’accès au marché du travail, avec </a:t>
            </a:r>
            <a:r>
              <a:rPr lang="fr-FR" sz="3300" dirty="0" smtClean="0"/>
              <a:t>un contrat </a:t>
            </a:r>
            <a:r>
              <a:rPr lang="fr-FR" sz="3300" dirty="0"/>
              <a:t>de travail et un accompagnement adapté. </a:t>
            </a:r>
            <a:r>
              <a:rPr lang="fr-FR" sz="3300" dirty="0">
                <a:solidFill>
                  <a:srgbClr val="0070C0"/>
                </a:solidFill>
              </a:rPr>
              <a:t>	</a:t>
            </a:r>
            <a:endParaRPr lang="fr-FR" sz="3300" dirty="0" smtClean="0">
              <a:solidFill>
                <a:srgbClr val="0070C0"/>
              </a:solidFill>
            </a:endParaRPr>
          </a:p>
          <a:p>
            <a:pPr marL="358775" indent="0">
              <a:buNone/>
            </a:pPr>
            <a:endParaRPr lang="fr-FR" sz="1800" dirty="0">
              <a:solidFill>
                <a:srgbClr val="0070C0"/>
              </a:solidFill>
            </a:endParaRPr>
          </a:p>
          <a:p>
            <a:pPr marL="0" indent="0">
              <a:buNone/>
            </a:pPr>
            <a:endParaRPr lang="fr-FR" sz="1800" dirty="0" smtClean="0"/>
          </a:p>
          <a:p>
            <a:pPr marL="0" indent="0">
              <a:buNone/>
            </a:pPr>
            <a:r>
              <a:rPr lang="fr-FR" sz="1800" b="1" dirty="0" smtClean="0">
                <a:solidFill>
                  <a:srgbClr val="FF0000"/>
                </a:solidFill>
              </a:rPr>
              <a:t>   </a:t>
            </a:r>
            <a:r>
              <a:rPr lang="fr-FR" sz="3300" b="1" dirty="0" smtClean="0">
                <a:solidFill>
                  <a:schemeClr val="accent6"/>
                </a:solidFill>
              </a:rPr>
              <a:t>Publics</a:t>
            </a:r>
          </a:p>
          <a:p>
            <a:pPr marL="358775" indent="0">
              <a:buNone/>
            </a:pPr>
            <a:r>
              <a:rPr lang="fr-FR" sz="3300" b="1" dirty="0"/>
              <a:t>Personnes sans emploi </a:t>
            </a:r>
            <a:r>
              <a:rPr lang="fr-FR" sz="3300" dirty="0"/>
              <a:t>de tous âges rencontrant des difficultés particulières d’accès au marché du travail, avec un contrat de travail et un accompagnement adapté. </a:t>
            </a:r>
            <a:r>
              <a:rPr lang="fr-FR" sz="1800" dirty="0"/>
              <a:t>	</a:t>
            </a:r>
          </a:p>
          <a:p>
            <a:endParaRPr lang="fr-FR" sz="1800" dirty="0" smtClean="0"/>
          </a:p>
          <a:p>
            <a:pPr marL="0" indent="0">
              <a:buNone/>
            </a:pPr>
            <a:r>
              <a:rPr lang="fr-FR" b="1" dirty="0" smtClean="0">
                <a:solidFill>
                  <a:schemeClr val="accent2"/>
                </a:solidFill>
              </a:rPr>
              <a:t>Caractéristiques du contrat</a:t>
            </a:r>
          </a:p>
          <a:p>
            <a:pPr lvl="0">
              <a:buFontTx/>
              <a:buChar char="-"/>
            </a:pPr>
            <a:r>
              <a:rPr lang="fr-FR" dirty="0" smtClean="0"/>
              <a:t>Contrat de </a:t>
            </a:r>
            <a:r>
              <a:rPr lang="fr-FR" sz="3300" b="1" dirty="0"/>
              <a:t>droit privé </a:t>
            </a:r>
            <a:r>
              <a:rPr lang="fr-FR" dirty="0" smtClean="0"/>
              <a:t>dans le cadre de </a:t>
            </a:r>
            <a:r>
              <a:rPr lang="fr-FR" b="1" dirty="0" smtClean="0"/>
              <a:t>CUI-CAE</a:t>
            </a:r>
            <a:r>
              <a:rPr lang="fr-FR" dirty="0" smtClean="0"/>
              <a:t>; </a:t>
            </a:r>
            <a:endParaRPr lang="fr-FR" dirty="0"/>
          </a:p>
          <a:p>
            <a:pPr lvl="0">
              <a:buFontTx/>
              <a:buChar char="-"/>
            </a:pPr>
            <a:r>
              <a:rPr lang="fr-FR" dirty="0" smtClean="0"/>
              <a:t>Durée </a:t>
            </a:r>
            <a:r>
              <a:rPr lang="fr-FR" sz="3300" b="1" dirty="0"/>
              <a:t>9 à 12 mois</a:t>
            </a:r>
            <a:r>
              <a:rPr lang="fr-FR" dirty="0"/>
              <a:t>,  à raison </a:t>
            </a:r>
            <a:r>
              <a:rPr lang="fr-FR" sz="3300" b="1" dirty="0"/>
              <a:t>de  20h  minimum  </a:t>
            </a:r>
            <a:r>
              <a:rPr lang="fr-FR" dirty="0"/>
              <a:t>et jusqu’à </a:t>
            </a:r>
            <a:r>
              <a:rPr lang="fr-FR" dirty="0" smtClean="0"/>
              <a:t>35h; </a:t>
            </a:r>
          </a:p>
          <a:p>
            <a:pPr lvl="0">
              <a:buFontTx/>
              <a:buChar char="-"/>
            </a:pPr>
            <a:r>
              <a:rPr lang="fr-FR" dirty="0" smtClean="0"/>
              <a:t>Renouvellement possible;</a:t>
            </a:r>
          </a:p>
          <a:p>
            <a:pPr lvl="0">
              <a:buFontTx/>
              <a:buChar char="-"/>
            </a:pPr>
            <a:r>
              <a:rPr lang="fr-FR" dirty="0" smtClean="0"/>
              <a:t>Pas </a:t>
            </a:r>
            <a:r>
              <a:rPr lang="fr-FR" dirty="0"/>
              <a:t>d'indemnité de fin de contrat</a:t>
            </a:r>
            <a:r>
              <a:rPr lang="fr-FR" dirty="0" smtClean="0"/>
              <a:t>.</a:t>
            </a:r>
          </a:p>
          <a:p>
            <a:pPr marL="0" lvl="0" indent="0">
              <a:buNone/>
            </a:pPr>
            <a:endParaRPr lang="fr-FR" sz="1800" dirty="0"/>
          </a:p>
          <a:p>
            <a:pPr marL="0" indent="0">
              <a:buNone/>
            </a:pPr>
            <a:r>
              <a:rPr lang="fr-FR" b="1" dirty="0" smtClean="0">
                <a:solidFill>
                  <a:schemeClr val="accent3"/>
                </a:solidFill>
              </a:rPr>
              <a:t>Avantages pour l’employeur</a:t>
            </a:r>
          </a:p>
          <a:p>
            <a:pPr>
              <a:buFontTx/>
              <a:buChar char="-"/>
            </a:pPr>
            <a:r>
              <a:rPr lang="fr-FR" sz="3300" b="1" dirty="0"/>
              <a:t>Exonération</a:t>
            </a:r>
            <a:r>
              <a:rPr lang="fr-FR" sz="3300" b="1" dirty="0" smtClean="0">
                <a:solidFill>
                  <a:srgbClr val="0070C0"/>
                </a:solidFill>
              </a:rPr>
              <a:t> </a:t>
            </a:r>
            <a:r>
              <a:rPr lang="fr-FR" sz="3300" dirty="0"/>
              <a:t>des cotisations patronales d’assurance sociale et d’allocations familiales, dans la limite du </a:t>
            </a:r>
            <a:r>
              <a:rPr lang="fr-FR" sz="3300" dirty="0" smtClean="0"/>
              <a:t>SMIC;</a:t>
            </a:r>
          </a:p>
          <a:p>
            <a:pPr>
              <a:buFontTx/>
              <a:buChar char="-"/>
            </a:pPr>
            <a:r>
              <a:rPr lang="fr-FR" sz="3300" dirty="0" smtClean="0"/>
              <a:t>Aide </a:t>
            </a:r>
            <a:r>
              <a:rPr lang="fr-FR" sz="3300" dirty="0"/>
              <a:t>de l’état </a:t>
            </a:r>
            <a:r>
              <a:rPr lang="fr-FR" sz="3300" b="1" dirty="0"/>
              <a:t>de 50 % du SMIC majorée de </a:t>
            </a:r>
            <a:r>
              <a:rPr lang="fr-FR" sz="3300" b="1" dirty="0" smtClean="0"/>
              <a:t>10 %</a:t>
            </a:r>
            <a:r>
              <a:rPr lang="fr-FR" sz="3300" b="1" dirty="0" smtClean="0">
                <a:solidFill>
                  <a:srgbClr val="0070C0"/>
                </a:solidFill>
              </a:rPr>
              <a:t> </a:t>
            </a:r>
            <a:r>
              <a:rPr lang="fr-FR" sz="3300" dirty="0"/>
              <a:t>pour </a:t>
            </a:r>
            <a:r>
              <a:rPr lang="fr-FR" sz="3300" i="1" dirty="0" smtClean="0"/>
              <a:t>les </a:t>
            </a:r>
            <a:r>
              <a:rPr lang="fr-FR" sz="3300" i="1" dirty="0"/>
              <a:t>demandeurs d’emploi </a:t>
            </a:r>
            <a:r>
              <a:rPr lang="fr-FR" sz="3300" i="1" dirty="0" smtClean="0"/>
              <a:t>RQTH, les </a:t>
            </a:r>
            <a:r>
              <a:rPr lang="fr-FR" sz="3300" i="1" dirty="0"/>
              <a:t>résidents des Quartiers Prioritaires de la Politique de la Ville (QPV</a:t>
            </a:r>
            <a:r>
              <a:rPr lang="fr-FR" sz="3300" i="1" dirty="0" smtClean="0"/>
              <a:t>), les </a:t>
            </a:r>
            <a:r>
              <a:rPr lang="fr-FR" sz="3300" i="1" dirty="0"/>
              <a:t>communes employeurs de moins de 2000 habitants dans les Zones de Revitalisation Rurale (ZRR</a:t>
            </a:r>
            <a:r>
              <a:rPr lang="fr-FR" sz="3300" i="1" dirty="0" smtClean="0"/>
              <a:t>)…</a:t>
            </a:r>
            <a:endParaRPr lang="fr-FR" sz="3300" dirty="0"/>
          </a:p>
        </p:txBody>
      </p:sp>
      <p:pic>
        <p:nvPicPr>
          <p:cNvPr id="3074" name="Picture 2"/>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98516"/>
            <a:ext cx="710456" cy="713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1887" y="2132856"/>
            <a:ext cx="4445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35359" y="3205287"/>
            <a:ext cx="439737" cy="43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5">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2333" y="4725144"/>
            <a:ext cx="512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Espace réservé du numéro de diapositive 3"/>
          <p:cNvSpPr>
            <a:spLocks noGrp="1"/>
          </p:cNvSpPr>
          <p:nvPr>
            <p:ph type="sldNum" sz="quarter" idx="12"/>
          </p:nvPr>
        </p:nvSpPr>
        <p:spPr/>
        <p:txBody>
          <a:bodyPr/>
          <a:lstStyle/>
          <a:p>
            <a:fld id="{D282C729-DAE8-4338-8EC0-03ED017CC1C1}" type="slidenum">
              <a:rPr lang="fr-FR" smtClean="0"/>
              <a:pPr/>
              <a:t>4</a:t>
            </a:fld>
            <a:endParaRPr lang="fr-F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rmAutofit/>
          </a:bodyPr>
          <a:lstStyle/>
          <a:p>
            <a:r>
              <a:rPr lang="fr-FR" sz="3200" b="1" dirty="0" smtClean="0">
                <a:solidFill>
                  <a:srgbClr val="C00000"/>
                </a:solidFill>
              </a:rPr>
              <a:t>1.Contrat PEC : Parcours </a:t>
            </a:r>
            <a:r>
              <a:rPr lang="fr-FR" sz="3200" b="1" dirty="0">
                <a:solidFill>
                  <a:srgbClr val="C00000"/>
                </a:solidFill>
              </a:rPr>
              <a:t>E</a:t>
            </a:r>
            <a:r>
              <a:rPr lang="fr-FR" sz="3200" b="1" dirty="0" smtClean="0">
                <a:solidFill>
                  <a:srgbClr val="C00000"/>
                </a:solidFill>
              </a:rPr>
              <a:t>mploi </a:t>
            </a:r>
            <a:r>
              <a:rPr lang="fr-FR" sz="3200" b="1" dirty="0">
                <a:solidFill>
                  <a:srgbClr val="C00000"/>
                </a:solidFill>
              </a:rPr>
              <a:t>C</a:t>
            </a:r>
            <a:r>
              <a:rPr lang="fr-FR" sz="3200" b="1" dirty="0" smtClean="0">
                <a:solidFill>
                  <a:srgbClr val="C00000"/>
                </a:solidFill>
              </a:rPr>
              <a:t>ompétences</a:t>
            </a:r>
            <a:endParaRPr lang="fr-FR" sz="3200" dirty="0"/>
          </a:p>
        </p:txBody>
      </p:sp>
      <p:sp>
        <p:nvSpPr>
          <p:cNvPr id="4" name="Rectangle 3"/>
          <p:cNvSpPr/>
          <p:nvPr/>
        </p:nvSpPr>
        <p:spPr>
          <a:xfrm>
            <a:off x="755576" y="1628800"/>
            <a:ext cx="7488832" cy="646331"/>
          </a:xfrm>
          <a:prstGeom prst="rect">
            <a:avLst/>
          </a:prstGeom>
        </p:spPr>
        <p:txBody>
          <a:bodyPr wrap="square">
            <a:spAutoFit/>
          </a:bodyPr>
          <a:lstStyle/>
          <a:p>
            <a:endParaRPr lang="fr-FR" dirty="0" smtClean="0"/>
          </a:p>
          <a:p>
            <a:r>
              <a:rPr lang="fr-FR" dirty="0" smtClean="0"/>
              <a:t> </a:t>
            </a:r>
            <a:endParaRPr lang="fr-FR" dirty="0"/>
          </a:p>
        </p:txBody>
      </p:sp>
      <p:sp>
        <p:nvSpPr>
          <p:cNvPr id="5" name="Espace réservé du contenu 2"/>
          <p:cNvSpPr>
            <a:spLocks noGrp="1"/>
          </p:cNvSpPr>
          <p:nvPr>
            <p:ph idx="1"/>
          </p:nvPr>
        </p:nvSpPr>
        <p:spPr>
          <a:xfrm>
            <a:off x="323528" y="1052736"/>
            <a:ext cx="8229600" cy="5472608"/>
          </a:xfrm>
        </p:spPr>
        <p:txBody>
          <a:bodyPr>
            <a:normAutofit fontScale="85000" lnSpcReduction="10000"/>
          </a:bodyPr>
          <a:lstStyle/>
          <a:p>
            <a:pPr marL="0" indent="0">
              <a:buNone/>
            </a:pPr>
            <a:endParaRPr lang="fr-FR" sz="1800" dirty="0" smtClean="0"/>
          </a:p>
          <a:p>
            <a:pPr marL="0" indent="0">
              <a:buNone/>
            </a:pPr>
            <a:r>
              <a:rPr lang="fr-FR" sz="2000" b="1" dirty="0" smtClean="0">
                <a:solidFill>
                  <a:srgbClr val="FF0000"/>
                </a:solidFill>
              </a:rPr>
              <a:t>            </a:t>
            </a:r>
            <a:r>
              <a:rPr lang="fr-FR" sz="2600" b="1" dirty="0" smtClean="0">
                <a:solidFill>
                  <a:schemeClr val="bg1">
                    <a:lumMod val="50000"/>
                  </a:schemeClr>
                </a:solidFill>
              </a:rPr>
              <a:t>Sélection et engagement des employeurs</a:t>
            </a:r>
          </a:p>
          <a:p>
            <a:pPr marL="0" indent="0">
              <a:buNone/>
            </a:pPr>
            <a:r>
              <a:rPr lang="fr-FR" sz="2200" dirty="0"/>
              <a:t>O</a:t>
            </a:r>
            <a:r>
              <a:rPr lang="fr-FR" sz="2200" dirty="0" smtClean="0"/>
              <a:t>pérée par le Service public de l’emploi, en fonction des </a:t>
            </a:r>
            <a:r>
              <a:rPr lang="fr-FR" sz="2200" b="1" dirty="0" smtClean="0"/>
              <a:t>critères </a:t>
            </a:r>
            <a:r>
              <a:rPr lang="fr-FR" sz="2200" dirty="0" smtClean="0"/>
              <a:t>suivants : </a:t>
            </a:r>
          </a:p>
          <a:p>
            <a:pPr marL="793750">
              <a:buClr>
                <a:schemeClr val="accent3"/>
              </a:buClr>
              <a:buFont typeface="Wingdings" pitchFamily="2" charset="2"/>
              <a:buChar char="§"/>
            </a:pPr>
            <a:r>
              <a:rPr lang="fr-FR" sz="1900" dirty="0" smtClean="0"/>
              <a:t>le poste concerné doit permettre de </a:t>
            </a:r>
            <a:r>
              <a:rPr lang="fr-FR" sz="1900" b="1" dirty="0"/>
              <a:t>développer la maîtrise de comportements professionnels et des compétences techniques transférables </a:t>
            </a:r>
            <a:r>
              <a:rPr lang="fr-FR" sz="1900" dirty="0" smtClean="0"/>
              <a:t>et</a:t>
            </a:r>
            <a:r>
              <a:rPr lang="fr-FR" sz="1900" dirty="0" smtClean="0">
                <a:solidFill>
                  <a:srgbClr val="0070C0"/>
                </a:solidFill>
              </a:rPr>
              <a:t> </a:t>
            </a:r>
            <a:r>
              <a:rPr lang="fr-FR" sz="1900" dirty="0" smtClean="0"/>
              <a:t>favoriser l’accès des métiers qui recrutent;</a:t>
            </a:r>
          </a:p>
          <a:p>
            <a:pPr lvl="1">
              <a:buClr>
                <a:schemeClr val="accent3"/>
              </a:buClr>
              <a:buFont typeface="Wingdings" pitchFamily="2" charset="2"/>
              <a:buChar char="§"/>
            </a:pPr>
            <a:r>
              <a:rPr lang="fr-FR" sz="1900" dirty="0" smtClean="0">
                <a:solidFill>
                  <a:schemeClr val="tx1">
                    <a:lumMod val="95000"/>
                    <a:lumOff val="5000"/>
                  </a:schemeClr>
                </a:solidFill>
              </a:rPr>
              <a:t>l’employeur doit démontrer une </a:t>
            </a:r>
            <a:r>
              <a:rPr lang="fr-FR" sz="1900" b="1" dirty="0" smtClean="0"/>
              <a:t>capacité à accompagner</a:t>
            </a:r>
            <a:r>
              <a:rPr lang="fr-FR" sz="1900" dirty="0" smtClean="0"/>
              <a:t> </a:t>
            </a:r>
            <a:r>
              <a:rPr lang="fr-FR" sz="1900" dirty="0" smtClean="0">
                <a:solidFill>
                  <a:schemeClr val="tx1">
                    <a:lumMod val="95000"/>
                    <a:lumOff val="5000"/>
                  </a:schemeClr>
                </a:solidFill>
              </a:rPr>
              <a:t>au quotidien la personne (désigner un tuteur);</a:t>
            </a:r>
          </a:p>
          <a:p>
            <a:pPr lvl="1">
              <a:buClr>
                <a:schemeClr val="accent3"/>
              </a:buClr>
              <a:buFont typeface="Wingdings" pitchFamily="2" charset="2"/>
              <a:buChar char="§"/>
            </a:pPr>
            <a:r>
              <a:rPr lang="fr-FR" sz="1900" dirty="0" smtClean="0">
                <a:solidFill>
                  <a:schemeClr val="tx1">
                    <a:lumMod val="95000"/>
                    <a:lumOff val="5000"/>
                  </a:schemeClr>
                </a:solidFill>
              </a:rPr>
              <a:t>l’employeur doit permettre </a:t>
            </a:r>
            <a:r>
              <a:rPr lang="fr-FR" sz="1900" b="1" dirty="0"/>
              <a:t>l’accès à la formation et à l’acquisition de </a:t>
            </a:r>
            <a:r>
              <a:rPr lang="fr-FR" sz="1900" b="1" dirty="0" smtClean="0"/>
              <a:t>compétences</a:t>
            </a:r>
            <a:r>
              <a:rPr lang="fr-FR" sz="1900" dirty="0" smtClean="0"/>
              <a:t>;</a:t>
            </a:r>
            <a:endParaRPr lang="fr-FR" sz="1900" dirty="0"/>
          </a:p>
          <a:p>
            <a:pPr lvl="1">
              <a:buClr>
                <a:schemeClr val="accent3"/>
              </a:buClr>
              <a:buFont typeface="Wingdings" pitchFamily="2" charset="2"/>
              <a:buChar char="§"/>
            </a:pPr>
            <a:r>
              <a:rPr lang="fr-FR" sz="1900" dirty="0" smtClean="0">
                <a:solidFill>
                  <a:schemeClr val="tx1">
                    <a:lumMod val="95000"/>
                    <a:lumOff val="5000"/>
                  </a:schemeClr>
                </a:solidFill>
              </a:rPr>
              <a:t>le cas échéant, la capacité de l’employeur </a:t>
            </a:r>
            <a:r>
              <a:rPr lang="fr-FR" sz="1900" b="1" dirty="0"/>
              <a:t>à pérenniser le poste.</a:t>
            </a:r>
          </a:p>
          <a:p>
            <a:pPr marL="0" indent="0">
              <a:buNone/>
            </a:pPr>
            <a:endParaRPr lang="fr-FR" sz="1800" dirty="0" smtClean="0"/>
          </a:p>
          <a:p>
            <a:pPr marL="0" lvl="0" indent="0">
              <a:buNone/>
            </a:pPr>
            <a:r>
              <a:rPr lang="fr-FR" sz="2000" b="1" dirty="0" smtClean="0">
                <a:solidFill>
                  <a:srgbClr val="FF0000"/>
                </a:solidFill>
              </a:rPr>
              <a:t>            </a:t>
            </a:r>
            <a:r>
              <a:rPr lang="fr-FR" sz="2600" b="1" dirty="0" smtClean="0">
                <a:solidFill>
                  <a:schemeClr val="accent1"/>
                </a:solidFill>
              </a:rPr>
              <a:t>Procédure de recrutement </a:t>
            </a:r>
          </a:p>
          <a:p>
            <a:pPr lvl="0">
              <a:buFontTx/>
              <a:buChar char="-"/>
            </a:pPr>
            <a:r>
              <a:rPr lang="fr-FR" sz="2100" b="1" dirty="0"/>
              <a:t>Diagnostic préalable des besoins </a:t>
            </a:r>
            <a:r>
              <a:rPr lang="fr-FR" sz="2000" dirty="0" smtClean="0"/>
              <a:t>du demandeur d’emploi par </a:t>
            </a:r>
            <a:r>
              <a:rPr lang="fr-FR" sz="2000" dirty="0" smtClean="0"/>
              <a:t>Pôle Emploi</a:t>
            </a:r>
            <a:r>
              <a:rPr lang="fr-FR" sz="2000" dirty="0" smtClean="0"/>
              <a:t>, Missions locales, Cap Emploi</a:t>
            </a:r>
            <a:r>
              <a:rPr lang="fr-FR" sz="2000" dirty="0"/>
              <a:t>;</a:t>
            </a:r>
          </a:p>
          <a:p>
            <a:pPr lvl="0">
              <a:buFontTx/>
              <a:buChar char="-"/>
            </a:pPr>
            <a:r>
              <a:rPr lang="fr-FR" sz="2100" b="1" dirty="0"/>
              <a:t>Entretien </a:t>
            </a:r>
            <a:r>
              <a:rPr lang="fr-FR" sz="2100" b="1" dirty="0" smtClean="0"/>
              <a:t>tripartite</a:t>
            </a:r>
            <a:r>
              <a:rPr lang="fr-FR" sz="2000" dirty="0" smtClean="0"/>
              <a:t> préalable à la signature </a:t>
            </a:r>
            <a:r>
              <a:rPr lang="fr-FR" sz="2000" b="1" dirty="0" smtClean="0"/>
              <a:t>de la convention</a:t>
            </a:r>
            <a:r>
              <a:rPr lang="fr-FR" sz="2000" dirty="0" smtClean="0"/>
              <a:t>;</a:t>
            </a:r>
            <a:r>
              <a:rPr lang="fr-FR" sz="2000" b="1" dirty="0" smtClean="0"/>
              <a:t> </a:t>
            </a:r>
            <a:endParaRPr lang="fr-FR" sz="2000" dirty="0"/>
          </a:p>
          <a:p>
            <a:pPr lvl="0">
              <a:buFontTx/>
              <a:buChar char="-"/>
            </a:pPr>
            <a:r>
              <a:rPr lang="fr-FR" sz="2100" b="1" dirty="0"/>
              <a:t>Entretien de sortie </a:t>
            </a:r>
            <a:r>
              <a:rPr lang="fr-FR" sz="2000" dirty="0" smtClean="0"/>
              <a:t>du dispositif 3 mois avant le terme du contrat.</a:t>
            </a:r>
            <a:r>
              <a:rPr lang="fr-FR" sz="2000" dirty="0" smtClean="0">
                <a:solidFill>
                  <a:srgbClr val="002060"/>
                </a:solidFill>
              </a:rPr>
              <a:t> </a:t>
            </a:r>
          </a:p>
          <a:p>
            <a:pPr marL="0" indent="0">
              <a:buNone/>
            </a:pPr>
            <a:endParaRPr lang="fr-FR" sz="2000" dirty="0" smtClean="0">
              <a:solidFill>
                <a:srgbClr val="002060"/>
              </a:solidFill>
            </a:endParaRPr>
          </a:p>
          <a:p>
            <a:pPr marL="0" indent="0">
              <a:buNone/>
            </a:pPr>
            <a:r>
              <a:rPr lang="fr-FR" sz="2100" dirty="0" smtClean="0">
                <a:solidFill>
                  <a:srgbClr val="F4740A"/>
                </a:solidFill>
              </a:rPr>
              <a:t>Les employeurs territoriaux </a:t>
            </a:r>
            <a:r>
              <a:rPr lang="fr-FR" sz="2100" b="1" dirty="0" smtClean="0">
                <a:solidFill>
                  <a:srgbClr val="F4740A"/>
                </a:solidFill>
              </a:rPr>
              <a:t>sont invités à faire connaître leurs besoins à  </a:t>
            </a:r>
            <a:r>
              <a:rPr lang="fr-FR" sz="2100" dirty="0" smtClean="0">
                <a:solidFill>
                  <a:srgbClr val="F4740A"/>
                </a:solidFill>
              </a:rPr>
              <a:t>Pôle </a:t>
            </a:r>
            <a:r>
              <a:rPr lang="fr-FR" sz="2100" dirty="0" smtClean="0">
                <a:solidFill>
                  <a:srgbClr val="F4740A"/>
                </a:solidFill>
              </a:rPr>
              <a:t>Emploi, </a:t>
            </a:r>
            <a:r>
              <a:rPr lang="fr-FR" sz="2100" dirty="0" smtClean="0">
                <a:solidFill>
                  <a:srgbClr val="F4740A"/>
                </a:solidFill>
              </a:rPr>
              <a:t>Cap Emploi ou à la  Mission Locale</a:t>
            </a:r>
          </a:p>
          <a:p>
            <a:pPr>
              <a:buNone/>
            </a:pPr>
            <a:endParaRPr lang="fr-FR" dirty="0"/>
          </a:p>
        </p:txBody>
      </p:sp>
      <p:pic>
        <p:nvPicPr>
          <p:cNvPr id="4099" name="Picture 3"/>
          <p:cNvPicPr>
            <a:picLocks noChangeAspect="1" noChangeArrowheads="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504" y="963216"/>
            <a:ext cx="747911" cy="737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1774" y="3862492"/>
            <a:ext cx="653802" cy="646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Espace réservé du numéro de diapositive 2"/>
          <p:cNvSpPr>
            <a:spLocks noGrp="1"/>
          </p:cNvSpPr>
          <p:nvPr>
            <p:ph type="sldNum" sz="quarter" idx="12"/>
          </p:nvPr>
        </p:nvSpPr>
        <p:spPr/>
        <p:txBody>
          <a:bodyPr/>
          <a:lstStyle/>
          <a:p>
            <a:fld id="{D282C729-DAE8-4338-8EC0-03ED017CC1C1}" type="slidenum">
              <a:rPr lang="fr-FR" smtClean="0"/>
              <a:pPr/>
              <a:t>5</a:t>
            </a:fld>
            <a:endParaRPr lang="fr-F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84"/>
            <a:ext cx="8229600" cy="562074"/>
          </a:xfrm>
        </p:spPr>
        <p:txBody>
          <a:bodyPr>
            <a:normAutofit fontScale="90000"/>
          </a:bodyPr>
          <a:lstStyle/>
          <a:p>
            <a:r>
              <a:rPr lang="fr-FR" sz="3200" b="1" dirty="0" smtClean="0">
                <a:solidFill>
                  <a:srgbClr val="FF0000"/>
                </a:solidFill>
              </a:rPr>
              <a:t>2. Contrat PACTE </a:t>
            </a:r>
            <a:endParaRPr lang="fr-FR" sz="3200" b="1" dirty="0">
              <a:solidFill>
                <a:srgbClr val="FF0000"/>
              </a:solidFill>
            </a:endParaRPr>
          </a:p>
        </p:txBody>
      </p:sp>
      <p:sp>
        <p:nvSpPr>
          <p:cNvPr id="3" name="Espace réservé du contenu 2"/>
          <p:cNvSpPr>
            <a:spLocks noGrp="1"/>
          </p:cNvSpPr>
          <p:nvPr>
            <p:ph idx="1"/>
          </p:nvPr>
        </p:nvSpPr>
        <p:spPr>
          <a:xfrm>
            <a:off x="457200" y="476672"/>
            <a:ext cx="8229600" cy="6381328"/>
          </a:xfrm>
        </p:spPr>
        <p:txBody>
          <a:bodyPr>
            <a:normAutofit fontScale="55000" lnSpcReduction="20000"/>
          </a:bodyPr>
          <a:lstStyle/>
          <a:p>
            <a:pPr>
              <a:buNone/>
            </a:pPr>
            <a:r>
              <a:rPr lang="fr-FR" b="1" dirty="0" smtClean="0"/>
              <a:t>	</a:t>
            </a:r>
            <a:r>
              <a:rPr lang="fr-FR" b="1" dirty="0">
                <a:solidFill>
                  <a:schemeClr val="accent5"/>
                </a:solidFill>
              </a:rPr>
              <a:t>Objectif </a:t>
            </a:r>
          </a:p>
          <a:p>
            <a:pPr marL="358775" indent="0" algn="just">
              <a:buNone/>
            </a:pPr>
            <a:r>
              <a:rPr lang="fr-FR" dirty="0" smtClean="0"/>
              <a:t>Recruter par contrat des agents sur des emplois de catégorie C afin de leur permettre d’acquérir, par </a:t>
            </a:r>
            <a:r>
              <a:rPr lang="fr-FR" b="1" dirty="0" smtClean="0"/>
              <a:t>une formation en alternance avec leur activité professionnelle, une qualification.</a:t>
            </a:r>
          </a:p>
          <a:p>
            <a:pPr marL="0" indent="0">
              <a:buNone/>
            </a:pPr>
            <a:endParaRPr lang="fr-FR" dirty="0"/>
          </a:p>
          <a:p>
            <a:pPr marL="0" indent="0">
              <a:buNone/>
            </a:pPr>
            <a:r>
              <a:rPr lang="fr-FR" b="1" dirty="0">
                <a:solidFill>
                  <a:schemeClr val="accent6"/>
                </a:solidFill>
              </a:rPr>
              <a:t> </a:t>
            </a:r>
            <a:r>
              <a:rPr lang="fr-FR" b="1" dirty="0" smtClean="0">
                <a:solidFill>
                  <a:schemeClr val="accent6"/>
                </a:solidFill>
              </a:rPr>
              <a:t>         Publics</a:t>
            </a:r>
          </a:p>
          <a:p>
            <a:pPr lvl="0">
              <a:buFontTx/>
              <a:buChar char="-"/>
            </a:pPr>
            <a:r>
              <a:rPr lang="fr-FR" sz="3500" dirty="0" smtClean="0"/>
              <a:t>Jeunes  </a:t>
            </a:r>
            <a:r>
              <a:rPr lang="fr-FR" sz="3500" b="1" dirty="0" smtClean="0"/>
              <a:t>de 16 à 28 ans</a:t>
            </a:r>
            <a:r>
              <a:rPr lang="fr-FR" sz="3500" dirty="0" smtClean="0"/>
              <a:t> révolus sans diplôme ou </a:t>
            </a:r>
            <a:r>
              <a:rPr lang="fr-FR" sz="3500" b="1" dirty="0" smtClean="0"/>
              <a:t>sans baccalauréat</a:t>
            </a:r>
            <a:r>
              <a:rPr lang="fr-FR" sz="3500" dirty="0"/>
              <a:t>;</a:t>
            </a:r>
            <a:endParaRPr lang="fr-FR" sz="3500" dirty="0" smtClean="0"/>
          </a:p>
          <a:p>
            <a:pPr lvl="0">
              <a:buFontTx/>
              <a:buChar char="-"/>
            </a:pPr>
            <a:r>
              <a:rPr lang="fr-FR" sz="3500" dirty="0" smtClean="0"/>
              <a:t>Personnes  de  </a:t>
            </a:r>
            <a:r>
              <a:rPr lang="fr-FR" sz="3500" b="1" dirty="0" smtClean="0"/>
              <a:t>45 ans et plus</a:t>
            </a:r>
            <a:r>
              <a:rPr lang="fr-FR" sz="3500" dirty="0" smtClean="0"/>
              <a:t> en situation de chômage de longue durée, </a:t>
            </a:r>
            <a:r>
              <a:rPr lang="fr-FR" sz="3500" b="1" dirty="0" smtClean="0"/>
              <a:t>bénéficiaires du RSA ou de l’ASS ou de l’AAH</a:t>
            </a:r>
            <a:r>
              <a:rPr lang="fr-FR" sz="3500" dirty="0" smtClean="0"/>
              <a:t>.	</a:t>
            </a:r>
          </a:p>
          <a:p>
            <a:endParaRPr lang="fr-FR" dirty="0" smtClean="0">
              <a:solidFill>
                <a:schemeClr val="accent2"/>
              </a:solidFill>
            </a:endParaRPr>
          </a:p>
          <a:p>
            <a:pPr marL="0" indent="0">
              <a:buNone/>
            </a:pPr>
            <a:r>
              <a:rPr lang="fr-FR" b="1" dirty="0" smtClean="0">
                <a:solidFill>
                  <a:schemeClr val="accent2"/>
                </a:solidFill>
              </a:rPr>
              <a:t>       Caractéristiques du contrat</a:t>
            </a:r>
          </a:p>
          <a:p>
            <a:pPr lvl="0">
              <a:buFontTx/>
              <a:buChar char="-"/>
            </a:pPr>
            <a:r>
              <a:rPr lang="fr-FR" sz="3500" dirty="0" smtClean="0"/>
              <a:t>Contrat de </a:t>
            </a:r>
            <a:r>
              <a:rPr lang="fr-FR" sz="3500" b="1" dirty="0" smtClean="0"/>
              <a:t>droit public</a:t>
            </a:r>
            <a:r>
              <a:rPr lang="fr-FR" sz="3500" dirty="0" smtClean="0"/>
              <a:t>;</a:t>
            </a:r>
          </a:p>
          <a:p>
            <a:pPr lvl="0">
              <a:buFontTx/>
              <a:buChar char="-"/>
            </a:pPr>
            <a:r>
              <a:rPr lang="fr-FR" sz="3500" dirty="0" smtClean="0"/>
              <a:t>De </a:t>
            </a:r>
            <a:r>
              <a:rPr lang="fr-FR" sz="3500" b="1" dirty="0" smtClean="0"/>
              <a:t>12  mois minimum </a:t>
            </a:r>
            <a:r>
              <a:rPr lang="fr-FR" sz="3500" dirty="0" smtClean="0"/>
              <a:t>à 24 mois;</a:t>
            </a:r>
          </a:p>
          <a:p>
            <a:pPr lvl="0">
              <a:buFontTx/>
              <a:buChar char="-"/>
            </a:pPr>
            <a:r>
              <a:rPr lang="fr-FR" sz="3500" dirty="0" smtClean="0"/>
              <a:t>Renouvellement possible dans la limite d’une année; </a:t>
            </a:r>
          </a:p>
          <a:p>
            <a:pPr lvl="0">
              <a:buFontTx/>
              <a:buChar char="-"/>
            </a:pPr>
            <a:r>
              <a:rPr lang="fr-FR" sz="3500" dirty="0" smtClean="0"/>
              <a:t>Durée de travail effectif applicable aux  autres agents. </a:t>
            </a:r>
          </a:p>
          <a:p>
            <a:pPr marL="0" lvl="0" indent="0">
              <a:buNone/>
            </a:pPr>
            <a:endParaRPr lang="fr-FR" dirty="0" smtClean="0"/>
          </a:p>
          <a:p>
            <a:pPr marL="0" indent="0">
              <a:buNone/>
            </a:pPr>
            <a:r>
              <a:rPr lang="fr-FR" b="1" dirty="0" smtClean="0">
                <a:solidFill>
                  <a:schemeClr val="accent3"/>
                </a:solidFill>
              </a:rPr>
              <a:t>      Avantages pour l’employeur</a:t>
            </a:r>
          </a:p>
          <a:p>
            <a:pPr>
              <a:buFontTx/>
              <a:buChar char="-"/>
            </a:pPr>
            <a:r>
              <a:rPr lang="fr-FR" sz="3500" dirty="0"/>
              <a:t>Mode de recrutement souple et </a:t>
            </a:r>
            <a:r>
              <a:rPr lang="fr-FR" sz="3500" dirty="0" smtClean="0"/>
              <a:t>rapide;</a:t>
            </a:r>
            <a:endParaRPr lang="fr-FR" sz="3500" dirty="0"/>
          </a:p>
          <a:p>
            <a:pPr>
              <a:buFontTx/>
              <a:buChar char="-"/>
            </a:pPr>
            <a:r>
              <a:rPr lang="fr-FR" sz="3500" dirty="0" smtClean="0"/>
              <a:t>Rémunération </a:t>
            </a:r>
            <a:r>
              <a:rPr lang="fr-FR" sz="3500" dirty="0"/>
              <a:t>de l’agent calculée sur la base du </a:t>
            </a:r>
            <a:r>
              <a:rPr lang="fr-FR" sz="3500" b="1" dirty="0"/>
              <a:t>traitement minimal de la FP </a:t>
            </a:r>
            <a:r>
              <a:rPr lang="fr-FR" sz="3500" b="1" dirty="0" smtClean="0"/>
              <a:t>:</a:t>
            </a:r>
            <a:endParaRPr lang="fr-FR" sz="3500" b="1" dirty="0"/>
          </a:p>
          <a:p>
            <a:pPr lvl="1">
              <a:buFontTx/>
              <a:buChar char="-"/>
            </a:pPr>
            <a:r>
              <a:rPr lang="fr-FR" sz="3500" dirty="0" smtClean="0"/>
              <a:t>pour les  </a:t>
            </a:r>
            <a:r>
              <a:rPr lang="fr-FR" sz="3500" b="1" dirty="0" smtClean="0"/>
              <a:t>– de 21 ans</a:t>
            </a:r>
            <a:r>
              <a:rPr lang="fr-FR" sz="3500" dirty="0" smtClean="0"/>
              <a:t> : la rémunération ne peut être inférieure à 55% de l’IM 309;</a:t>
            </a:r>
          </a:p>
          <a:p>
            <a:pPr lvl="1">
              <a:buFontTx/>
              <a:buChar char="-"/>
            </a:pPr>
            <a:r>
              <a:rPr lang="fr-FR" sz="3500" dirty="0" smtClean="0"/>
              <a:t>pour les </a:t>
            </a:r>
            <a:r>
              <a:rPr lang="fr-FR" sz="3500" b="1" dirty="0" smtClean="0"/>
              <a:t>+ de 21 ans</a:t>
            </a:r>
            <a:r>
              <a:rPr lang="fr-FR" sz="3500" dirty="0" smtClean="0"/>
              <a:t> : la rémunération ne peut être inférieure  à 70% de l’IM 309. </a:t>
            </a:r>
          </a:p>
        </p:txBody>
      </p:sp>
      <p:pic>
        <p:nvPicPr>
          <p:cNvPr id="6" name="Picture 2"/>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116632"/>
            <a:ext cx="710456" cy="713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1887" y="1688356"/>
            <a:ext cx="4445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4"/>
          <p:cNvPicPr>
            <a:picLocks noChangeAspect="1" noChangeArrowheads="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7504" y="2989263"/>
            <a:ext cx="439737" cy="43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755" y="4644429"/>
            <a:ext cx="512763"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Espace réservé du numéro de diapositive 3"/>
          <p:cNvSpPr>
            <a:spLocks noGrp="1"/>
          </p:cNvSpPr>
          <p:nvPr>
            <p:ph type="sldNum" sz="quarter" idx="12"/>
          </p:nvPr>
        </p:nvSpPr>
        <p:spPr/>
        <p:txBody>
          <a:bodyPr/>
          <a:lstStyle/>
          <a:p>
            <a:fld id="{D282C729-DAE8-4338-8EC0-03ED017CC1C1}" type="slidenum">
              <a:rPr lang="fr-FR" smtClean="0"/>
              <a:pPr/>
              <a:t>6</a:t>
            </a:fld>
            <a:endParaRPr lang="fr-F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1400"/>
            <a:ext cx="8229600" cy="778098"/>
          </a:xfrm>
        </p:spPr>
        <p:txBody>
          <a:bodyPr>
            <a:normAutofit/>
          </a:bodyPr>
          <a:lstStyle/>
          <a:p>
            <a:r>
              <a:rPr lang="fr-FR" sz="2900" b="1" dirty="0" smtClean="0">
                <a:solidFill>
                  <a:srgbClr val="FF0000"/>
                </a:solidFill>
              </a:rPr>
              <a:t>2.Contrat PACTE</a:t>
            </a:r>
            <a:endParaRPr lang="fr-FR" sz="2900" dirty="0">
              <a:solidFill>
                <a:srgbClr val="FF0000"/>
              </a:solidFill>
            </a:endParaRPr>
          </a:p>
        </p:txBody>
      </p:sp>
      <p:sp>
        <p:nvSpPr>
          <p:cNvPr id="3" name="Espace réservé du contenu 2"/>
          <p:cNvSpPr>
            <a:spLocks noGrp="1"/>
          </p:cNvSpPr>
          <p:nvPr>
            <p:ph idx="1"/>
          </p:nvPr>
        </p:nvSpPr>
        <p:spPr>
          <a:xfrm>
            <a:off x="539552" y="620688"/>
            <a:ext cx="8229600" cy="6237312"/>
          </a:xfrm>
        </p:spPr>
        <p:txBody>
          <a:bodyPr>
            <a:normAutofit lnSpcReduction="10000"/>
          </a:bodyPr>
          <a:lstStyle/>
          <a:p>
            <a:pPr marL="0" indent="0">
              <a:buNone/>
            </a:pPr>
            <a:r>
              <a:rPr lang="fr-FR" sz="1400" b="1" dirty="0" smtClean="0">
                <a:solidFill>
                  <a:srgbClr val="FF0000"/>
                </a:solidFill>
              </a:rPr>
              <a:t>  </a:t>
            </a:r>
            <a:r>
              <a:rPr lang="fr-FR" sz="1800" b="1" dirty="0" smtClean="0">
                <a:solidFill>
                  <a:schemeClr val="accent4"/>
                </a:solidFill>
              </a:rPr>
              <a:t>Formation et tutorat de l’agent </a:t>
            </a:r>
          </a:p>
          <a:p>
            <a:pPr indent="15875">
              <a:buNone/>
            </a:pPr>
            <a:r>
              <a:rPr lang="fr-FR" sz="1800" dirty="0" smtClean="0"/>
              <a:t>La formation, en rapport avec  l’emploi occupé pour obtenir  soit :</a:t>
            </a:r>
          </a:p>
          <a:p>
            <a:pPr marL="628650" indent="-285750" algn="just">
              <a:buFontTx/>
              <a:buChar char="-"/>
            </a:pPr>
            <a:r>
              <a:rPr lang="fr-FR" sz="1800" b="1" dirty="0" smtClean="0"/>
              <a:t>le diplôme ou le titre exigé</a:t>
            </a:r>
            <a:r>
              <a:rPr lang="fr-FR" sz="1800" dirty="0" smtClean="0"/>
              <a:t> pour l’accès par voie de concours au cadre </a:t>
            </a:r>
            <a:r>
              <a:rPr lang="fr-FR" sz="1800" dirty="0" smtClean="0"/>
              <a:t>d’emplois </a:t>
            </a:r>
            <a:r>
              <a:rPr lang="fr-FR" sz="1800" dirty="0" smtClean="0"/>
              <a:t>de l’emploi occupé ;</a:t>
            </a:r>
          </a:p>
          <a:p>
            <a:pPr marL="628650" indent="-285750" algn="just">
              <a:buFontTx/>
              <a:buChar char="-"/>
            </a:pPr>
            <a:r>
              <a:rPr lang="fr-FR" sz="1800" dirty="0" smtClean="0"/>
              <a:t>une </a:t>
            </a:r>
            <a:r>
              <a:rPr lang="fr-FR" sz="1800" b="1" dirty="0" smtClean="0"/>
              <a:t>qualification certifiée, </a:t>
            </a:r>
            <a:r>
              <a:rPr lang="fr-FR" sz="1800" b="1" dirty="0"/>
              <a:t> </a:t>
            </a:r>
            <a:r>
              <a:rPr lang="fr-FR" sz="1800" b="1" dirty="0" smtClean="0"/>
              <a:t>un </a:t>
            </a:r>
            <a:r>
              <a:rPr lang="fr-FR" sz="1800" b="1" dirty="0" smtClean="0"/>
              <a:t>titre ou d’un diplôme de niveau V </a:t>
            </a:r>
            <a:r>
              <a:rPr lang="fr-FR" sz="1800" dirty="0" smtClean="0"/>
              <a:t>lorsque l’accès par voie de concours au cadre </a:t>
            </a:r>
            <a:r>
              <a:rPr lang="fr-FR" sz="1800" dirty="0" smtClean="0"/>
              <a:t>d’emplois </a:t>
            </a:r>
            <a:r>
              <a:rPr lang="fr-FR" sz="1800" dirty="0" smtClean="0"/>
              <a:t>correspondant à l’emploi occupé n’est pas soumis à une condition de titre ou de diplôme;</a:t>
            </a:r>
          </a:p>
          <a:p>
            <a:pPr marL="628650" indent="-285750" algn="just">
              <a:buFontTx/>
              <a:buChar char="-"/>
            </a:pPr>
            <a:r>
              <a:rPr lang="fr-FR" sz="1800" dirty="0" smtClean="0"/>
              <a:t>Durée  formation : ne  peut être inférieure à </a:t>
            </a:r>
            <a:r>
              <a:rPr lang="fr-FR" sz="1800" b="1" dirty="0" smtClean="0"/>
              <a:t>20% </a:t>
            </a:r>
            <a:r>
              <a:rPr lang="fr-FR" sz="1800" dirty="0" smtClean="0"/>
              <a:t>de la durée totale du </a:t>
            </a:r>
            <a:r>
              <a:rPr lang="fr-FR" sz="1800" dirty="0" smtClean="0"/>
              <a:t>contrat ;</a:t>
            </a:r>
            <a:endParaRPr lang="fr-FR" sz="1800" dirty="0" smtClean="0"/>
          </a:p>
          <a:p>
            <a:pPr marL="628650" indent="-285750" algn="just">
              <a:buFontTx/>
              <a:buChar char="-"/>
            </a:pPr>
            <a:r>
              <a:rPr lang="fr-FR" sz="1800" b="1" dirty="0" smtClean="0"/>
              <a:t>Un tuteur</a:t>
            </a:r>
            <a:r>
              <a:rPr lang="fr-FR" sz="1800" dirty="0" smtClean="0"/>
              <a:t> est désigné pour accueillir et guider le candidat.</a:t>
            </a:r>
          </a:p>
          <a:p>
            <a:pPr marL="358775" lvl="0" indent="0">
              <a:buNone/>
            </a:pPr>
            <a:endParaRPr lang="fr-FR" sz="1300" b="1" dirty="0" smtClean="0">
              <a:solidFill>
                <a:srgbClr val="0070C0"/>
              </a:solidFill>
            </a:endParaRPr>
          </a:p>
          <a:p>
            <a:pPr marL="0" lvl="0" indent="0">
              <a:buNone/>
            </a:pPr>
            <a:r>
              <a:rPr lang="fr-FR" sz="1400" b="1" dirty="0" smtClean="0">
                <a:solidFill>
                  <a:schemeClr val="accent1"/>
                </a:solidFill>
              </a:rPr>
              <a:t>   </a:t>
            </a:r>
            <a:r>
              <a:rPr lang="fr-FR" sz="1800" b="1" dirty="0" smtClean="0">
                <a:solidFill>
                  <a:schemeClr val="accent1"/>
                </a:solidFill>
              </a:rPr>
              <a:t>Procédure de recrutement </a:t>
            </a:r>
          </a:p>
          <a:p>
            <a:pPr lvl="0" algn="just">
              <a:buFontTx/>
              <a:buChar char="-"/>
            </a:pPr>
            <a:r>
              <a:rPr lang="fr-FR" sz="1800" dirty="0" smtClean="0"/>
              <a:t>Procédure </a:t>
            </a:r>
            <a:r>
              <a:rPr lang="fr-FR" sz="1800" b="1" dirty="0" smtClean="0"/>
              <a:t>organisée par les CDG </a:t>
            </a:r>
            <a:r>
              <a:rPr lang="fr-FR" sz="1800" dirty="0" smtClean="0"/>
              <a:t>pour les structures affiliées : publicité, sélection des candidatures , entretiens;</a:t>
            </a:r>
          </a:p>
          <a:p>
            <a:pPr lvl="0" algn="just">
              <a:buFontTx/>
              <a:buChar char="-"/>
            </a:pPr>
            <a:r>
              <a:rPr lang="fr-FR" sz="1800" dirty="0" smtClean="0"/>
              <a:t>La </a:t>
            </a:r>
            <a:r>
              <a:rPr lang="fr-FR" sz="1800" b="1" dirty="0" smtClean="0"/>
              <a:t>sélection des candidats</a:t>
            </a:r>
            <a:r>
              <a:rPr lang="fr-FR" sz="1800" dirty="0" smtClean="0"/>
              <a:t> est effectuée par une </a:t>
            </a:r>
            <a:r>
              <a:rPr lang="fr-FR" sz="1800" b="1" dirty="0" smtClean="0"/>
              <a:t>commission de sélection (CDG, </a:t>
            </a:r>
            <a:r>
              <a:rPr lang="fr-FR" sz="1800" b="1" dirty="0" smtClean="0"/>
              <a:t>Pôle </a:t>
            </a:r>
            <a:r>
              <a:rPr lang="fr-FR" sz="1800" b="1" dirty="0" smtClean="0"/>
              <a:t>E</a:t>
            </a:r>
            <a:r>
              <a:rPr lang="fr-FR" sz="1800" b="1" dirty="0" smtClean="0"/>
              <a:t>mploi, </a:t>
            </a:r>
            <a:r>
              <a:rPr lang="fr-FR" sz="1800" b="1" dirty="0" smtClean="0"/>
              <a:t>Employeur)</a:t>
            </a:r>
            <a:r>
              <a:rPr lang="fr-FR" sz="1800" dirty="0" smtClean="0"/>
              <a:t>, </a:t>
            </a:r>
            <a:r>
              <a:rPr lang="fr-FR" sz="1800" dirty="0"/>
              <a:t>e</a:t>
            </a:r>
            <a:r>
              <a:rPr lang="fr-FR" sz="1800" dirty="0" smtClean="0"/>
              <a:t>lle arrête une liste de bénéficiaires potentiels valable 10 mois; </a:t>
            </a:r>
          </a:p>
          <a:p>
            <a:pPr lvl="0" algn="just">
              <a:buFontTx/>
              <a:buChar char="-"/>
            </a:pPr>
            <a:r>
              <a:rPr lang="fr-FR" sz="1800" dirty="0" smtClean="0"/>
              <a:t>A aptitude égale, la </a:t>
            </a:r>
            <a:r>
              <a:rPr lang="fr-FR" sz="1800" b="1" dirty="0" smtClean="0"/>
              <a:t>priorité dans le recrutement</a:t>
            </a:r>
            <a:r>
              <a:rPr lang="fr-FR" sz="1800" dirty="0" smtClean="0"/>
              <a:t> doit être donnée :</a:t>
            </a:r>
          </a:p>
          <a:p>
            <a:pPr marL="1003300" lvl="1" algn="just">
              <a:buClr>
                <a:schemeClr val="accent3"/>
              </a:buClr>
              <a:buFont typeface="Wingdings" pitchFamily="2" charset="2"/>
              <a:buChar char="§"/>
            </a:pPr>
            <a:r>
              <a:rPr lang="fr-FR" sz="1800" dirty="0" smtClean="0"/>
              <a:t> aux candidats qui résident dans un </a:t>
            </a:r>
            <a:r>
              <a:rPr lang="fr-FR" sz="1800" b="1" dirty="0" smtClean="0"/>
              <a:t>quartier prioritaire de la politique de la ville</a:t>
            </a:r>
            <a:r>
              <a:rPr lang="fr-FR" sz="1800" dirty="0" smtClean="0"/>
              <a:t>;</a:t>
            </a:r>
          </a:p>
          <a:p>
            <a:pPr marL="1003300" lvl="1" algn="just">
              <a:buClr>
                <a:schemeClr val="accent3"/>
              </a:buClr>
              <a:buFont typeface="Wingdings" pitchFamily="2" charset="2"/>
              <a:buChar char="§"/>
            </a:pPr>
            <a:r>
              <a:rPr lang="fr-FR" sz="1800" dirty="0" smtClean="0"/>
              <a:t> aux candidats qui résident dans une </a:t>
            </a:r>
            <a:r>
              <a:rPr lang="fr-FR" sz="1800" b="1" dirty="0" smtClean="0"/>
              <a:t>zone de revitalisation rurale</a:t>
            </a:r>
            <a:r>
              <a:rPr lang="fr-FR" sz="1800" dirty="0" smtClean="0"/>
              <a:t>;</a:t>
            </a:r>
          </a:p>
          <a:p>
            <a:pPr marL="1003300" lvl="1" algn="just">
              <a:buClr>
                <a:schemeClr val="accent3"/>
              </a:buClr>
              <a:buFont typeface="Wingdings" pitchFamily="2" charset="2"/>
              <a:buChar char="§"/>
            </a:pPr>
            <a:r>
              <a:rPr lang="fr-FR" sz="1800" dirty="0" smtClean="0"/>
              <a:t> aux candidats qui résident dans les </a:t>
            </a:r>
            <a:r>
              <a:rPr lang="fr-FR" sz="1800" b="1" dirty="0" smtClean="0"/>
              <a:t>territoires dans lesquels les jeunes connaissent des difficultés particulières d’accès à l’emploi.</a:t>
            </a:r>
          </a:p>
          <a:p>
            <a:pPr>
              <a:buNone/>
            </a:pPr>
            <a:endParaRPr lang="fr-FR" sz="1300" dirty="0">
              <a:solidFill>
                <a:srgbClr val="0070C0"/>
              </a:solidFill>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05" y="3140968"/>
            <a:ext cx="6524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4131" y="548680"/>
            <a:ext cx="5794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29418"/>
            <a:ext cx="8229600" cy="850106"/>
          </a:xfrm>
        </p:spPr>
        <p:txBody>
          <a:bodyPr>
            <a:normAutofit/>
          </a:bodyPr>
          <a:lstStyle/>
          <a:p>
            <a:r>
              <a:rPr lang="fr-FR" sz="3200" b="1" dirty="0" smtClean="0">
                <a:solidFill>
                  <a:srgbClr val="FFC000"/>
                </a:solidFill>
              </a:rPr>
              <a:t>3. Contrat </a:t>
            </a:r>
            <a:r>
              <a:rPr lang="fr-FR" sz="3200" b="1" dirty="0" err="1" smtClean="0">
                <a:solidFill>
                  <a:srgbClr val="FFC000"/>
                </a:solidFill>
              </a:rPr>
              <a:t>PrAB</a:t>
            </a:r>
            <a:r>
              <a:rPr lang="fr-FR" sz="3200" b="1" dirty="0" smtClean="0">
                <a:solidFill>
                  <a:srgbClr val="FFC000"/>
                </a:solidFill>
              </a:rPr>
              <a:t> </a:t>
            </a:r>
            <a:endParaRPr lang="fr-FR" sz="3200" dirty="0">
              <a:solidFill>
                <a:srgbClr val="FFC000"/>
              </a:solidFill>
            </a:endParaRPr>
          </a:p>
        </p:txBody>
      </p:sp>
      <p:sp>
        <p:nvSpPr>
          <p:cNvPr id="3" name="Espace réservé du contenu 2"/>
          <p:cNvSpPr>
            <a:spLocks noGrp="1"/>
          </p:cNvSpPr>
          <p:nvPr>
            <p:ph idx="1"/>
          </p:nvPr>
        </p:nvSpPr>
        <p:spPr>
          <a:xfrm>
            <a:off x="457200" y="548680"/>
            <a:ext cx="8435280" cy="6309320"/>
          </a:xfrm>
        </p:spPr>
        <p:txBody>
          <a:bodyPr>
            <a:normAutofit fontScale="40000" lnSpcReduction="20000"/>
          </a:bodyPr>
          <a:lstStyle/>
          <a:p>
            <a:pPr marL="0" indent="0">
              <a:buNone/>
            </a:pPr>
            <a:r>
              <a:rPr lang="fr-FR" b="1" dirty="0" smtClean="0">
                <a:solidFill>
                  <a:schemeClr val="accent5"/>
                </a:solidFill>
              </a:rPr>
              <a:t>     </a:t>
            </a:r>
            <a:r>
              <a:rPr lang="fr-FR" sz="4500" b="1" dirty="0" smtClean="0">
                <a:solidFill>
                  <a:schemeClr val="accent5"/>
                </a:solidFill>
              </a:rPr>
              <a:t>Objectif</a:t>
            </a:r>
          </a:p>
          <a:p>
            <a:pPr>
              <a:buNone/>
            </a:pPr>
            <a:r>
              <a:rPr lang="fr-FR" sz="4500" b="1" dirty="0" smtClean="0"/>
              <a:t>	</a:t>
            </a:r>
            <a:r>
              <a:rPr lang="fr-FR" sz="4500" dirty="0" smtClean="0"/>
              <a:t>Recruter par contrat, à titre expérimental, sur des emplois de catégorie A ou B des personnes sans emploi afin de leur permettre, par une formation en alternance, de se présenter aux concours de la fonction publique territoriale.</a:t>
            </a:r>
          </a:p>
          <a:p>
            <a:pPr>
              <a:buNone/>
            </a:pPr>
            <a:endParaRPr lang="fr-FR" sz="4500" dirty="0" smtClean="0"/>
          </a:p>
          <a:p>
            <a:pPr marL="0" indent="0">
              <a:buNone/>
            </a:pPr>
            <a:r>
              <a:rPr lang="fr-FR" sz="4500" b="1" dirty="0" smtClean="0">
                <a:solidFill>
                  <a:schemeClr val="accent6"/>
                </a:solidFill>
              </a:rPr>
              <a:t>    Publics</a:t>
            </a:r>
            <a:endParaRPr lang="fr-FR" sz="4500" b="1" dirty="0">
              <a:solidFill>
                <a:schemeClr val="accent6"/>
              </a:solidFill>
            </a:endParaRPr>
          </a:p>
          <a:p>
            <a:pPr>
              <a:buFontTx/>
              <a:buChar char="-"/>
            </a:pPr>
            <a:r>
              <a:rPr lang="fr-FR" sz="4500" dirty="0" smtClean="0"/>
              <a:t>jeunes sans emploi âgés de </a:t>
            </a:r>
            <a:r>
              <a:rPr lang="fr-FR" sz="4500" b="1" dirty="0" smtClean="0"/>
              <a:t>28 ans au plus</a:t>
            </a:r>
            <a:r>
              <a:rPr lang="fr-FR" sz="4500" dirty="0" smtClean="0"/>
              <a:t>;</a:t>
            </a:r>
          </a:p>
          <a:p>
            <a:pPr>
              <a:buFontTx/>
              <a:buChar char="-"/>
            </a:pPr>
            <a:r>
              <a:rPr lang="fr-FR" sz="4500" dirty="0" smtClean="0"/>
              <a:t>personnes en situation de </a:t>
            </a:r>
            <a:r>
              <a:rPr lang="fr-FR" sz="4500" b="1" dirty="0" smtClean="0"/>
              <a:t>chômage de longue durée,  âgées de 45 ans et plus, </a:t>
            </a:r>
            <a:r>
              <a:rPr lang="fr-FR" sz="4500" dirty="0" smtClean="0"/>
              <a:t>bénéficiaires du RSA, de l’allocation de solidarité spécifique ou de l’allocation aux adultes handicapés; </a:t>
            </a:r>
          </a:p>
          <a:p>
            <a:pPr>
              <a:buFontTx/>
              <a:buChar char="-"/>
            </a:pPr>
            <a:r>
              <a:rPr lang="fr-FR" sz="4500" dirty="0" smtClean="0"/>
              <a:t>Le bénéficiaire doit </a:t>
            </a:r>
            <a:r>
              <a:rPr lang="fr-FR" sz="4500" b="1" dirty="0" smtClean="0"/>
              <a:t>disposer du diplôme requis pour le concours visé</a:t>
            </a:r>
            <a:r>
              <a:rPr lang="fr-FR" sz="4500" dirty="0" smtClean="0"/>
              <a:t>;</a:t>
            </a:r>
          </a:p>
          <a:p>
            <a:pPr>
              <a:buFontTx/>
              <a:buChar char="-"/>
            </a:pPr>
            <a:r>
              <a:rPr lang="fr-FR" sz="4500" dirty="0" smtClean="0"/>
              <a:t>Sont exclues du contrat les personnes ayant déjà la qualité d’agent public.</a:t>
            </a:r>
          </a:p>
          <a:p>
            <a:endParaRPr lang="fr-FR" sz="4500" u="sng" dirty="0" smtClean="0"/>
          </a:p>
          <a:p>
            <a:pPr marL="0" indent="0">
              <a:buNone/>
            </a:pPr>
            <a:r>
              <a:rPr lang="fr-FR" sz="4500" b="1" dirty="0" smtClean="0">
                <a:solidFill>
                  <a:schemeClr val="accent2"/>
                </a:solidFill>
              </a:rPr>
              <a:t>      Caractéristiques du contrat</a:t>
            </a:r>
          </a:p>
          <a:p>
            <a:pPr>
              <a:buFontTx/>
              <a:buChar char="-"/>
            </a:pPr>
            <a:r>
              <a:rPr lang="fr-FR" sz="4500" dirty="0" smtClean="0"/>
              <a:t>Contrat de </a:t>
            </a:r>
            <a:r>
              <a:rPr lang="fr-FR" sz="4500" b="1" dirty="0" smtClean="0"/>
              <a:t>droit public</a:t>
            </a:r>
            <a:r>
              <a:rPr lang="fr-FR" sz="4500" dirty="0" smtClean="0"/>
              <a:t>;</a:t>
            </a:r>
          </a:p>
          <a:p>
            <a:pPr>
              <a:buFontTx/>
              <a:buChar char="-"/>
            </a:pPr>
            <a:r>
              <a:rPr lang="fr-FR" sz="4500" b="1" dirty="0" smtClean="0"/>
              <a:t>De 1 an minimum   à 2 ans maximum</a:t>
            </a:r>
            <a:r>
              <a:rPr lang="fr-FR" sz="4500" dirty="0" smtClean="0"/>
              <a:t>;</a:t>
            </a:r>
          </a:p>
          <a:p>
            <a:pPr>
              <a:buFontTx/>
              <a:buChar char="-"/>
            </a:pPr>
            <a:r>
              <a:rPr lang="fr-FR" sz="4500" dirty="0" smtClean="0"/>
              <a:t>Prolongation d’un an possible lorsque le candidat a échoué aux épreuves du concours;</a:t>
            </a:r>
          </a:p>
          <a:p>
            <a:pPr>
              <a:buFontTx/>
              <a:buChar char="-"/>
            </a:pPr>
            <a:r>
              <a:rPr lang="fr-FR" sz="4500" b="1" dirty="0" smtClean="0"/>
              <a:t>Durée de travail effectif applicable aux autres agents. </a:t>
            </a:r>
            <a:r>
              <a:rPr lang="fr-FR" sz="4500" dirty="0" smtClean="0"/>
              <a:t> </a:t>
            </a:r>
          </a:p>
          <a:p>
            <a:pPr lvl="0" indent="12700">
              <a:buNone/>
            </a:pPr>
            <a:endParaRPr lang="fr-FR" sz="4500" dirty="0" smtClean="0"/>
          </a:p>
          <a:p>
            <a:pPr indent="0">
              <a:buNone/>
            </a:pPr>
            <a:r>
              <a:rPr lang="fr-FR" sz="4500" b="1" dirty="0" smtClean="0">
                <a:solidFill>
                  <a:schemeClr val="accent3"/>
                </a:solidFill>
              </a:rPr>
              <a:t>Rémunération de l’agent</a:t>
            </a:r>
          </a:p>
          <a:p>
            <a:pPr marL="355600" indent="-354013">
              <a:buFontTx/>
              <a:buChar char="-"/>
            </a:pPr>
            <a:r>
              <a:rPr lang="fr-FR" sz="4500" dirty="0" smtClean="0"/>
              <a:t>Calculée sur la base du </a:t>
            </a:r>
            <a:r>
              <a:rPr lang="fr-FR" sz="4500" b="1" dirty="0" smtClean="0"/>
              <a:t>1</a:t>
            </a:r>
            <a:r>
              <a:rPr lang="fr-FR" sz="4500" b="1" baseline="30000" dirty="0" smtClean="0"/>
              <a:t>er</a:t>
            </a:r>
            <a:r>
              <a:rPr lang="fr-FR" sz="4500" b="1" dirty="0" smtClean="0"/>
              <a:t> échelon du grade accessible par le concours visé par la formation.</a:t>
            </a:r>
          </a:p>
          <a:p>
            <a:pPr marL="458788" indent="-457200">
              <a:buFontTx/>
              <a:buChar char="-"/>
            </a:pPr>
            <a:endParaRPr lang="fr-FR" sz="4500" dirty="0" smtClean="0">
              <a:solidFill>
                <a:srgbClr val="0070C0"/>
              </a:solidFill>
            </a:endParaRPr>
          </a:p>
        </p:txBody>
      </p:sp>
      <p:pic>
        <p:nvPicPr>
          <p:cNvPr id="4" name="Picture 2"/>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029" y="359877"/>
            <a:ext cx="710456" cy="713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978" y="1700808"/>
            <a:ext cx="444500" cy="44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538" y="3709343"/>
            <a:ext cx="439737" cy="43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5">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028" y="5493570"/>
            <a:ext cx="676399" cy="6717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Espace réservé du numéro de diapositive 4"/>
          <p:cNvSpPr>
            <a:spLocks noGrp="1"/>
          </p:cNvSpPr>
          <p:nvPr>
            <p:ph type="sldNum" sz="quarter" idx="12"/>
          </p:nvPr>
        </p:nvSpPr>
        <p:spPr/>
        <p:txBody>
          <a:bodyPr/>
          <a:lstStyle/>
          <a:p>
            <a:fld id="{D282C729-DAE8-4338-8EC0-03ED017CC1C1}" type="slidenum">
              <a:rPr lang="fr-FR" smtClean="0"/>
              <a:pPr/>
              <a:t>8</a:t>
            </a:fld>
            <a:endParaRPr lang="fr-F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71400"/>
            <a:ext cx="8229600" cy="778098"/>
          </a:xfrm>
        </p:spPr>
        <p:txBody>
          <a:bodyPr>
            <a:normAutofit/>
          </a:bodyPr>
          <a:lstStyle/>
          <a:p>
            <a:r>
              <a:rPr lang="fr-FR" sz="3200" b="1" dirty="0" smtClean="0">
                <a:solidFill>
                  <a:srgbClr val="FFC000"/>
                </a:solidFill>
              </a:rPr>
              <a:t>3. Contrat </a:t>
            </a:r>
            <a:r>
              <a:rPr lang="fr-FR" sz="3200" b="1" dirty="0" err="1" smtClean="0">
                <a:solidFill>
                  <a:srgbClr val="FFC000"/>
                </a:solidFill>
              </a:rPr>
              <a:t>PrAB</a:t>
            </a:r>
            <a:r>
              <a:rPr lang="fr-FR" sz="3200" b="1" dirty="0" smtClean="0">
                <a:solidFill>
                  <a:srgbClr val="FFC000"/>
                </a:solidFill>
              </a:rPr>
              <a:t> </a:t>
            </a:r>
            <a:endParaRPr lang="fr-FR" sz="3200" dirty="0">
              <a:solidFill>
                <a:srgbClr val="FFC000"/>
              </a:solidFill>
            </a:endParaRPr>
          </a:p>
        </p:txBody>
      </p:sp>
      <p:sp>
        <p:nvSpPr>
          <p:cNvPr id="3" name="Espace réservé du contenu 2"/>
          <p:cNvSpPr>
            <a:spLocks noGrp="1"/>
          </p:cNvSpPr>
          <p:nvPr>
            <p:ph idx="1"/>
          </p:nvPr>
        </p:nvSpPr>
        <p:spPr>
          <a:xfrm>
            <a:off x="467544" y="548680"/>
            <a:ext cx="8352928" cy="6192688"/>
          </a:xfrm>
        </p:spPr>
        <p:txBody>
          <a:bodyPr>
            <a:normAutofit lnSpcReduction="10000"/>
          </a:bodyPr>
          <a:lstStyle/>
          <a:p>
            <a:pPr marL="0" indent="0">
              <a:buNone/>
            </a:pPr>
            <a:r>
              <a:rPr lang="fr-FR" sz="1800" b="1" dirty="0" smtClean="0">
                <a:solidFill>
                  <a:schemeClr val="accent4"/>
                </a:solidFill>
              </a:rPr>
              <a:t>     Formation et tutorat de l’agent </a:t>
            </a:r>
          </a:p>
          <a:p>
            <a:pPr marL="644525" indent="-285750">
              <a:buFontTx/>
              <a:buChar char="-"/>
            </a:pPr>
            <a:r>
              <a:rPr lang="fr-FR" sz="1800" dirty="0" smtClean="0"/>
              <a:t>La formation en alternance avec l’activité professionnelle a pour objet de </a:t>
            </a:r>
            <a:r>
              <a:rPr lang="fr-FR" sz="1800" b="1" dirty="0" smtClean="0"/>
              <a:t>préparer le candidat aux concours d’accès à la FPT</a:t>
            </a:r>
            <a:r>
              <a:rPr lang="fr-FR" sz="1800" dirty="0" smtClean="0"/>
              <a:t>;</a:t>
            </a:r>
          </a:p>
          <a:p>
            <a:pPr marL="644525" indent="-285750">
              <a:buFontTx/>
              <a:buChar char="-"/>
            </a:pPr>
            <a:r>
              <a:rPr lang="fr-FR" sz="1800" dirty="0" smtClean="0"/>
              <a:t>Durée </a:t>
            </a:r>
            <a:r>
              <a:rPr lang="fr-FR" sz="1800" b="1" dirty="0" smtClean="0"/>
              <a:t>minimum de 10%</a:t>
            </a:r>
            <a:r>
              <a:rPr lang="fr-FR" sz="1800" dirty="0" smtClean="0"/>
              <a:t>  à </a:t>
            </a:r>
            <a:r>
              <a:rPr lang="fr-FR" sz="1800" b="1" dirty="0" smtClean="0"/>
              <a:t>20 %</a:t>
            </a:r>
            <a:r>
              <a:rPr lang="fr-FR" sz="1800" dirty="0" smtClean="0"/>
              <a:t>de la durée totale du contrat et maximum de </a:t>
            </a:r>
            <a:r>
              <a:rPr lang="fr-FR" sz="1800" b="1" dirty="0" smtClean="0"/>
              <a:t>25%</a:t>
            </a:r>
            <a:r>
              <a:rPr lang="fr-FR" sz="1800" dirty="0" smtClean="0"/>
              <a:t>;</a:t>
            </a:r>
          </a:p>
          <a:p>
            <a:pPr marL="644525" indent="-285750">
              <a:buFontTx/>
              <a:buChar char="-"/>
            </a:pPr>
            <a:r>
              <a:rPr lang="fr-FR" sz="1800" dirty="0" smtClean="0"/>
              <a:t>Formation est dispensée par un organisme habilité. Elle peut être complétée par des stages et des actions de formation organisées par le CNFPT;</a:t>
            </a:r>
          </a:p>
          <a:p>
            <a:pPr marL="644525" indent="-285750">
              <a:buFontTx/>
              <a:buChar char="-"/>
            </a:pPr>
            <a:r>
              <a:rPr lang="fr-FR" sz="1800" b="1" dirty="0" smtClean="0"/>
              <a:t>Un tuteur</a:t>
            </a:r>
            <a:r>
              <a:rPr lang="fr-FR" sz="1800" dirty="0" smtClean="0"/>
              <a:t> est désigné pour accueillir et guider le candidat.  </a:t>
            </a:r>
          </a:p>
          <a:p>
            <a:endParaRPr lang="fr-FR" sz="1800" b="1" dirty="0" smtClean="0">
              <a:solidFill>
                <a:srgbClr val="0070C0"/>
              </a:solidFill>
            </a:endParaRPr>
          </a:p>
          <a:p>
            <a:pPr marL="0" lvl="0" indent="0">
              <a:buNone/>
            </a:pPr>
            <a:r>
              <a:rPr lang="fr-FR" sz="1800" b="1" dirty="0" smtClean="0">
                <a:solidFill>
                  <a:schemeClr val="accent1"/>
                </a:solidFill>
              </a:rPr>
              <a:t>    Procédure de recrutement </a:t>
            </a:r>
          </a:p>
          <a:p>
            <a:pPr lvl="0" algn="just">
              <a:buFontTx/>
              <a:buChar char="-"/>
            </a:pPr>
            <a:r>
              <a:rPr lang="fr-FR" sz="1800" dirty="0"/>
              <a:t>Procédure </a:t>
            </a:r>
            <a:r>
              <a:rPr lang="fr-FR" sz="1800" b="1" dirty="0"/>
              <a:t>organisée par les CDG </a:t>
            </a:r>
            <a:r>
              <a:rPr lang="fr-FR" sz="1800" dirty="0"/>
              <a:t>pour les structures affiliées : publicité, sélection des candidatures , </a:t>
            </a:r>
            <a:r>
              <a:rPr lang="fr-FR" sz="1800" dirty="0" smtClean="0"/>
              <a:t>entretiens;</a:t>
            </a:r>
            <a:endParaRPr lang="fr-FR" sz="1800" dirty="0"/>
          </a:p>
          <a:p>
            <a:pPr lvl="0" algn="just">
              <a:buFontTx/>
              <a:buChar char="-"/>
            </a:pPr>
            <a:r>
              <a:rPr lang="fr-FR" sz="1800" dirty="0"/>
              <a:t>La </a:t>
            </a:r>
            <a:r>
              <a:rPr lang="fr-FR" sz="1800" b="1" dirty="0"/>
              <a:t>sélection des candidats</a:t>
            </a:r>
            <a:r>
              <a:rPr lang="fr-FR" sz="1800" dirty="0"/>
              <a:t> est effectuée par une </a:t>
            </a:r>
            <a:r>
              <a:rPr lang="fr-FR" sz="1800" b="1" dirty="0"/>
              <a:t>commission de sélection (CDG, </a:t>
            </a:r>
            <a:r>
              <a:rPr lang="fr-FR" sz="1800" b="1" dirty="0" smtClean="0"/>
              <a:t>Pôle </a:t>
            </a:r>
            <a:r>
              <a:rPr lang="fr-FR" sz="1800" b="1" dirty="0" smtClean="0"/>
              <a:t>Emploi, Employeur</a:t>
            </a:r>
            <a:r>
              <a:rPr lang="fr-FR" sz="1800" b="1" dirty="0"/>
              <a:t>)</a:t>
            </a:r>
            <a:r>
              <a:rPr lang="fr-FR" sz="1800" dirty="0"/>
              <a:t>, elle arrête une liste de bénéficiaires potentiels valable </a:t>
            </a:r>
            <a:r>
              <a:rPr lang="fr-FR" sz="1800" dirty="0" smtClean="0"/>
              <a:t>12 mois; </a:t>
            </a:r>
            <a:endParaRPr lang="fr-FR" sz="1800" dirty="0"/>
          </a:p>
          <a:p>
            <a:pPr lvl="0" algn="just">
              <a:buFontTx/>
              <a:buChar char="-"/>
            </a:pPr>
            <a:r>
              <a:rPr lang="fr-FR" sz="1800" dirty="0"/>
              <a:t>A aptitude égale, la </a:t>
            </a:r>
            <a:r>
              <a:rPr lang="fr-FR" sz="1800" b="1" dirty="0"/>
              <a:t>priorité dans le recrutement</a:t>
            </a:r>
            <a:r>
              <a:rPr lang="fr-FR" sz="1800" dirty="0"/>
              <a:t> doit être donnée :</a:t>
            </a:r>
          </a:p>
          <a:p>
            <a:pPr marL="1003300" lvl="1" algn="just">
              <a:buClr>
                <a:schemeClr val="accent3"/>
              </a:buClr>
              <a:buFont typeface="Wingdings" pitchFamily="2" charset="2"/>
              <a:buChar char="§"/>
            </a:pPr>
            <a:r>
              <a:rPr lang="fr-FR" sz="1800" dirty="0"/>
              <a:t> aux candidats qui résident dans un </a:t>
            </a:r>
            <a:r>
              <a:rPr lang="fr-FR" sz="1800" b="1" dirty="0"/>
              <a:t>quartier prioritaire de la politique de la </a:t>
            </a:r>
            <a:r>
              <a:rPr lang="fr-FR" sz="1800" b="1" dirty="0" smtClean="0"/>
              <a:t>ville</a:t>
            </a:r>
            <a:r>
              <a:rPr lang="fr-FR" sz="1800" dirty="0" smtClean="0"/>
              <a:t>;</a:t>
            </a:r>
            <a:endParaRPr lang="fr-FR" sz="1800" dirty="0"/>
          </a:p>
          <a:p>
            <a:pPr marL="1003300" lvl="1" algn="just">
              <a:buClr>
                <a:schemeClr val="accent3"/>
              </a:buClr>
              <a:buFont typeface="Wingdings" pitchFamily="2" charset="2"/>
              <a:buChar char="§"/>
            </a:pPr>
            <a:r>
              <a:rPr lang="fr-FR" sz="1800" dirty="0"/>
              <a:t> aux candidats qui résident dans une </a:t>
            </a:r>
            <a:r>
              <a:rPr lang="fr-FR" sz="1800" b="1" dirty="0"/>
              <a:t>zone de revitalisation </a:t>
            </a:r>
            <a:r>
              <a:rPr lang="fr-FR" sz="1800" b="1" dirty="0" smtClean="0"/>
              <a:t>rurale</a:t>
            </a:r>
            <a:r>
              <a:rPr lang="fr-FR" sz="1800" dirty="0" smtClean="0"/>
              <a:t>;</a:t>
            </a:r>
            <a:endParaRPr lang="fr-FR" sz="1800" dirty="0"/>
          </a:p>
          <a:p>
            <a:pPr marL="1003300" lvl="1" algn="just">
              <a:buClr>
                <a:schemeClr val="accent3"/>
              </a:buClr>
              <a:buFont typeface="Wingdings" pitchFamily="2" charset="2"/>
              <a:buChar char="§"/>
            </a:pPr>
            <a:r>
              <a:rPr lang="fr-FR" sz="1800" dirty="0"/>
              <a:t> aux candidats qui résident dans les </a:t>
            </a:r>
            <a:r>
              <a:rPr lang="fr-FR" sz="1800" b="1" dirty="0"/>
              <a:t>territoires dans lesquels les jeunes connaissent des difficultés particulières d’accès à </a:t>
            </a:r>
            <a:r>
              <a:rPr lang="fr-FR" sz="1800" b="1" dirty="0" smtClean="0"/>
              <a:t>l’emploi.</a:t>
            </a:r>
            <a:endParaRPr lang="fr-FR" sz="1800" b="1" dirty="0"/>
          </a:p>
          <a:p>
            <a:pPr>
              <a:buNone/>
            </a:pPr>
            <a:endParaRPr lang="fr-FR" dirty="0"/>
          </a:p>
        </p:txBody>
      </p:sp>
      <p:pic>
        <p:nvPicPr>
          <p:cNvPr id="4" name="Picture 3"/>
          <p:cNvPicPr>
            <a:picLocks noChangeAspect="1" noChangeArrowheads="1"/>
          </p:cNvPicPr>
          <p:nvPr/>
        </p:nvPicPr>
        <p:blipFill>
          <a:blip r:embed="rId2">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4130" y="401291"/>
            <a:ext cx="5794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113" y="2854895"/>
            <a:ext cx="6524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Espace réservé du numéro de diapositive 4"/>
          <p:cNvSpPr>
            <a:spLocks noGrp="1"/>
          </p:cNvSpPr>
          <p:nvPr>
            <p:ph type="sldNum" sz="quarter" idx="12"/>
          </p:nvPr>
        </p:nvSpPr>
        <p:spPr/>
        <p:txBody>
          <a:bodyPr/>
          <a:lstStyle/>
          <a:p>
            <a:fld id="{D282C729-DAE8-4338-8EC0-03ED017CC1C1}" type="slidenum">
              <a:rPr lang="fr-FR" smtClean="0"/>
              <a:pPr/>
              <a:t>9</a:t>
            </a:fld>
            <a:endParaRPr lang="fr-F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820</TotalTime>
  <Words>984</Words>
  <Application>Microsoft Office PowerPoint</Application>
  <PresentationFormat>Affichage à l'écran (4:3)</PresentationFormat>
  <Paragraphs>283</Paragraphs>
  <Slides>17</Slides>
  <Notes>1</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Présentation PowerPoint</vt:lpstr>
      <vt:lpstr>LES CONTRATS D’INSERTION  DANS LA FPT </vt:lpstr>
      <vt:lpstr>Nouveau contexte depuis le 1er janvier 2018</vt:lpstr>
      <vt:lpstr>1. Contrat PEC : Parcours Emploi Compétences</vt:lpstr>
      <vt:lpstr>1.Contrat PEC : Parcours Emploi Compétences</vt:lpstr>
      <vt:lpstr>2. Contrat PACTE </vt:lpstr>
      <vt:lpstr>2.Contrat PACTE</vt:lpstr>
      <vt:lpstr>3. Contrat PrAB </vt:lpstr>
      <vt:lpstr>3. Contrat PrAB </vt:lpstr>
      <vt:lpstr>4. Contrat d’Apprentissage </vt:lpstr>
      <vt:lpstr>4. Contrat d’Apprentissage </vt:lpstr>
      <vt:lpstr>4.Contrat d’Apprentissage </vt:lpstr>
      <vt:lpstr>4. Contrat d’Apprentissage </vt:lpstr>
      <vt:lpstr>4. Contrat d’Apprentissage </vt:lpstr>
      <vt:lpstr>5. Engagement de Service Civique</vt:lpstr>
      <vt:lpstr>5.Engagement de Service Civique</vt:lpstr>
      <vt:lpstr>5.Engagement de Service Civique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CONTRATS POSSIBLES  DANS LA FPT</dc:title>
  <dc:creator>Dell_Studio</dc:creator>
  <cp:lastModifiedBy>DOMINICI Christine</cp:lastModifiedBy>
  <cp:revision>86</cp:revision>
  <cp:lastPrinted>2018-09-19T12:51:32Z</cp:lastPrinted>
  <dcterms:created xsi:type="dcterms:W3CDTF">2018-07-19T03:10:04Z</dcterms:created>
  <dcterms:modified xsi:type="dcterms:W3CDTF">2018-09-19T12:53:55Z</dcterms:modified>
</cp:coreProperties>
</file>