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358" r:id="rId3"/>
    <p:sldId id="312" r:id="rId4"/>
    <p:sldId id="267" r:id="rId5"/>
    <p:sldId id="316" r:id="rId6"/>
    <p:sldId id="319" r:id="rId7"/>
    <p:sldId id="321" r:id="rId8"/>
    <p:sldId id="271" r:id="rId9"/>
    <p:sldId id="273" r:id="rId10"/>
    <p:sldId id="272" r:id="rId11"/>
    <p:sldId id="368" r:id="rId12"/>
    <p:sldId id="367" r:id="rId13"/>
    <p:sldId id="322" r:id="rId14"/>
    <p:sldId id="274" r:id="rId15"/>
    <p:sldId id="275" r:id="rId16"/>
    <p:sldId id="276" r:id="rId17"/>
    <p:sldId id="277" r:id="rId18"/>
    <p:sldId id="369" r:id="rId19"/>
    <p:sldId id="266" r:id="rId20"/>
    <p:sldId id="370" r:id="rId21"/>
    <p:sldId id="372" r:id="rId22"/>
    <p:sldId id="371" r:id="rId23"/>
    <p:sldId id="281" r:id="rId24"/>
  </p:sldIdLst>
  <p:sldSz cx="9144000" cy="5143500" type="screen16x9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C3DE"/>
    <a:srgbClr val="25AAC5"/>
    <a:srgbClr val="DB1C4E"/>
    <a:srgbClr val="4CC5DD"/>
    <a:srgbClr val="DEDD0B"/>
    <a:srgbClr val="5BC316"/>
    <a:srgbClr val="996633"/>
    <a:srgbClr val="DF2958"/>
    <a:srgbClr val="FF5050"/>
    <a:srgbClr val="D6E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76" autoAdjust="0"/>
    <p:restoredTop sz="89537" autoAdjust="0"/>
  </p:normalViewPr>
  <p:slideViewPr>
    <p:cSldViewPr>
      <p:cViewPr>
        <p:scale>
          <a:sx n="120" d="100"/>
          <a:sy n="120" d="100"/>
        </p:scale>
        <p:origin x="300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17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766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D0F7F-946A-4001-980E-F4CD4D6E36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1EF557-5A55-4F87-9AE4-7BBD2F305827}">
      <dgm:prSet phldrT="[Texte]" custT="1"/>
      <dgm:spPr/>
      <dgm:t>
        <a:bodyPr/>
        <a:lstStyle/>
        <a:p>
          <a:endParaRPr lang="fr-FR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267235-7C46-4B89-843A-8CC814D4EF44}" type="sibTrans" cxnId="{B8C15DAE-65EE-418D-A9CD-457C86BA1998}">
      <dgm:prSet/>
      <dgm:spPr/>
      <dgm:t>
        <a:bodyPr/>
        <a:lstStyle/>
        <a:p>
          <a:endParaRPr lang="fr-FR"/>
        </a:p>
      </dgm:t>
    </dgm:pt>
    <dgm:pt modelId="{64CB805B-E272-4D73-AC33-7795AF3C4CB5}" type="parTrans" cxnId="{B8C15DAE-65EE-418D-A9CD-457C86BA1998}">
      <dgm:prSet/>
      <dgm:spPr/>
      <dgm:t>
        <a:bodyPr/>
        <a:lstStyle/>
        <a:p>
          <a:endParaRPr lang="fr-FR"/>
        </a:p>
      </dgm:t>
    </dgm:pt>
    <dgm:pt modelId="{3C5EE080-5D23-464B-92EC-8ADD580045E1}" type="pres">
      <dgm:prSet presAssocID="{920D0F7F-946A-4001-980E-F4CD4D6E3653}" presName="arrowDiagram" presStyleCnt="0">
        <dgm:presLayoutVars>
          <dgm:chMax val="5"/>
          <dgm:dir/>
          <dgm:resizeHandles val="exact"/>
        </dgm:presLayoutVars>
      </dgm:prSet>
      <dgm:spPr/>
    </dgm:pt>
    <dgm:pt modelId="{8515238F-85E9-45ED-8A77-7732C0FC077D}" type="pres">
      <dgm:prSet presAssocID="{920D0F7F-946A-4001-980E-F4CD4D6E3653}" presName="arrow" presStyleLbl="bgShp" presStyleIdx="0" presStyleCnt="1" custScaleX="100000" custScaleY="95135" custLinFactNeighborY="-3876"/>
      <dgm:spPr>
        <a:solidFill>
          <a:schemeClr val="bg1">
            <a:lumMod val="85000"/>
          </a:schemeClr>
        </a:solidFill>
        <a:ln w="34925">
          <a:solidFill>
            <a:schemeClr val="bg1">
              <a:lumMod val="95000"/>
            </a:schemeClr>
          </a:solidFill>
        </a:ln>
      </dgm:spPr>
    </dgm:pt>
    <dgm:pt modelId="{E67F9D0D-1E6F-4C4B-9CE0-245A92BC7D83}" type="pres">
      <dgm:prSet presAssocID="{920D0F7F-946A-4001-980E-F4CD4D6E3653}" presName="arrowDiagram1" presStyleCnt="0">
        <dgm:presLayoutVars>
          <dgm:bulletEnabled val="1"/>
        </dgm:presLayoutVars>
      </dgm:prSet>
      <dgm:spPr/>
    </dgm:pt>
    <dgm:pt modelId="{CD48D218-57B2-4674-9C1B-B119F3F37820}" type="pres">
      <dgm:prSet presAssocID="{CD1EF557-5A55-4F87-9AE4-7BBD2F305827}" presName="bullet1" presStyleLbl="node1" presStyleIdx="0" presStyleCnt="1" custScaleX="119706" custScaleY="119706" custLinFactNeighborX="-46870" custLinFactNeighborY="-22604"/>
      <dgm:spPr>
        <a:solidFill>
          <a:srgbClr val="DB1C4E"/>
        </a:solidFill>
      </dgm:spPr>
    </dgm:pt>
    <dgm:pt modelId="{D0C852D2-9F44-4F9F-B0A0-A683C984E9CF}" type="pres">
      <dgm:prSet presAssocID="{CD1EF557-5A55-4F87-9AE4-7BBD2F305827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0B0054-3EFE-4389-94ED-C357F07DFE53}" type="presOf" srcId="{CD1EF557-5A55-4F87-9AE4-7BBD2F305827}" destId="{D0C852D2-9F44-4F9F-B0A0-A683C984E9CF}" srcOrd="0" destOrd="0" presId="urn:microsoft.com/office/officeart/2005/8/layout/arrow2"/>
    <dgm:cxn modelId="{B8C15DAE-65EE-418D-A9CD-457C86BA1998}" srcId="{920D0F7F-946A-4001-980E-F4CD4D6E3653}" destId="{CD1EF557-5A55-4F87-9AE4-7BBD2F305827}" srcOrd="0" destOrd="0" parTransId="{64CB805B-E272-4D73-AC33-7795AF3C4CB5}" sibTransId="{03267235-7C46-4B89-843A-8CC814D4EF44}"/>
    <dgm:cxn modelId="{FCF060EA-5B46-456B-A461-9F939D44EFF5}" type="presOf" srcId="{920D0F7F-946A-4001-980E-F4CD4D6E3653}" destId="{3C5EE080-5D23-464B-92EC-8ADD580045E1}" srcOrd="0" destOrd="0" presId="urn:microsoft.com/office/officeart/2005/8/layout/arrow2"/>
    <dgm:cxn modelId="{66C3DB7B-B4C2-4D95-9FF5-4D8D0B6E3375}" type="presParOf" srcId="{3C5EE080-5D23-464B-92EC-8ADD580045E1}" destId="{8515238F-85E9-45ED-8A77-7732C0FC077D}" srcOrd="0" destOrd="0" presId="urn:microsoft.com/office/officeart/2005/8/layout/arrow2"/>
    <dgm:cxn modelId="{12720037-C070-4A65-AC89-7F3F876576A4}" type="presParOf" srcId="{3C5EE080-5D23-464B-92EC-8ADD580045E1}" destId="{E67F9D0D-1E6F-4C4B-9CE0-245A92BC7D83}" srcOrd="1" destOrd="0" presId="urn:microsoft.com/office/officeart/2005/8/layout/arrow2"/>
    <dgm:cxn modelId="{7A5F459F-1244-4AAC-8CCC-00B934A98033}" type="presParOf" srcId="{E67F9D0D-1E6F-4C4B-9CE0-245A92BC7D83}" destId="{CD48D218-57B2-4674-9C1B-B119F3F37820}" srcOrd="0" destOrd="0" presId="urn:microsoft.com/office/officeart/2005/8/layout/arrow2"/>
    <dgm:cxn modelId="{9CFA7D49-4AAA-417E-9F80-7C38A8A9F0C5}" type="presParOf" srcId="{E67F9D0D-1E6F-4C4B-9CE0-245A92BC7D83}" destId="{D0C852D2-9F44-4F9F-B0A0-A683C984E9C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238F-85E9-45ED-8A77-7732C0FC077D}">
      <dsp:nvSpPr>
        <dsp:cNvPr id="0" name=""/>
        <dsp:cNvSpPr/>
      </dsp:nvSpPr>
      <dsp:spPr>
        <a:xfrm>
          <a:off x="0" y="25663"/>
          <a:ext cx="6096000" cy="3624643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 w="34925">
          <a:solidFill>
            <a:schemeClr val="bg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8D218-57B2-4674-9C1B-B119F3F37820}">
      <dsp:nvSpPr>
        <dsp:cNvPr id="0" name=""/>
        <dsp:cNvSpPr/>
      </dsp:nvSpPr>
      <dsp:spPr>
        <a:xfrm>
          <a:off x="4395368" y="706914"/>
          <a:ext cx="539998" cy="539998"/>
        </a:xfrm>
        <a:prstGeom prst="ellipse">
          <a:avLst/>
        </a:prstGeom>
        <a:solidFill>
          <a:srgbClr val="DB1C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52D2-9F44-4F9F-B0A0-A683C984E9CF}">
      <dsp:nvSpPr>
        <dsp:cNvPr id="0" name=""/>
        <dsp:cNvSpPr/>
      </dsp:nvSpPr>
      <dsp:spPr>
        <a:xfrm>
          <a:off x="2438400" y="1078880"/>
          <a:ext cx="2438400" cy="281178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57433" y="1197913"/>
        <a:ext cx="2200334" cy="257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00B35-5708-440C-A4DC-4EC08BE342BC}" type="datetimeFigureOut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FFC012-EA34-494E-A27B-DE334DC92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510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BCA29A6-6C4E-4405-B4B6-3A1ECDF30805}" type="datetimeFigureOut">
              <a:rPr lang="fr-FR"/>
              <a:pPr>
                <a:defRPr/>
              </a:pPr>
              <a:t>11/11/2019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4BE2F6D-B011-47FE-A5CE-F2FDEFC21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1496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7D7852-29DF-4FE7-8C75-FA406DDEABD7}" type="slidenum">
              <a:rPr lang="fr-FR" altLang="fr-FR" sz="1200" smtClean="0"/>
              <a:pPr eaLnBrk="1" hangingPunct="1"/>
              <a:t>1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F6FD4F-85F0-4FC8-9A95-E3533C149CA1}" type="slidenum">
              <a:rPr lang="fr-FR" sz="1200" smtClean="0"/>
              <a:pPr eaLnBrk="1" hangingPunct="1"/>
              <a:t>13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319-ACD9-403A-A5B8-206C1845003D}" type="slidenum">
              <a:rPr lang="fr-FR" sz="1200" smtClean="0"/>
              <a:pPr eaLnBrk="1" hangingPunct="1"/>
              <a:t>14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673E1A-1483-4F47-BD0A-6F2D40DEFF11}" type="slidenum">
              <a:rPr lang="fr-FR" sz="1200" smtClean="0"/>
              <a:pPr eaLnBrk="1" hangingPunct="1"/>
              <a:t>15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Pierre</a:t>
            </a:r>
          </a:p>
        </p:txBody>
      </p:sp>
      <p:sp>
        <p:nvSpPr>
          <p:cNvPr id="139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84999B-393C-4CF3-8CC9-E993CF40B1FB}" type="slidenum">
              <a:rPr lang="fr-FR" sz="1200" smtClean="0"/>
              <a:pPr eaLnBrk="1" hangingPunct="1"/>
              <a:t>16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Pierre</a:t>
            </a:r>
          </a:p>
          <a:p>
            <a:endParaRPr lang="fr-FR" smtClean="0"/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F34F58-083E-43F6-AEF2-DAF51AFA4DC8}" type="slidenum">
              <a:rPr lang="fr-FR" sz="1200" smtClean="0"/>
              <a:pPr eaLnBrk="1" hangingPunct="1"/>
              <a:t>17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600" smtClean="0"/>
              <a:t>Colette</a:t>
            </a:r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8B4E77-5323-4D0F-B25F-107C93B10921}" type="slidenum">
              <a:rPr lang="fr-FR" sz="1200" smtClean="0"/>
              <a:pPr eaLnBrk="1" hangingPunct="1"/>
              <a:t>5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Pierre</a:t>
            </a:r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D21C5-91C3-45D5-A275-38760F10FC48}" type="slidenum">
              <a:rPr lang="fr-FR" sz="1200" smtClean="0"/>
              <a:pPr eaLnBrk="1" hangingPunct="1"/>
              <a:t>6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Pierre</a:t>
            </a:r>
          </a:p>
        </p:txBody>
      </p:sp>
      <p:sp>
        <p:nvSpPr>
          <p:cNvPr id="132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92AD7-7F24-4C8C-845B-E1C28C99F990}" type="slidenum">
              <a:rPr lang="fr-FR" sz="1200" smtClean="0"/>
              <a:pPr eaLnBrk="1" hangingPunct="1"/>
              <a:t>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Pierre</a:t>
            </a:r>
          </a:p>
        </p:txBody>
      </p:sp>
      <p:sp>
        <p:nvSpPr>
          <p:cNvPr id="133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8FD007-C17D-4C39-8E91-B19E677B4263}" type="slidenum">
              <a:rPr lang="fr-FR" sz="1200" smtClean="0"/>
              <a:pPr eaLnBrk="1" hangingPunct="1"/>
              <a:t>8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306387-0404-4A86-AA18-4FAB639B4CCD}" type="slidenum">
              <a:rPr lang="fr-FR" sz="1200" smtClean="0"/>
              <a:pPr eaLnBrk="1" hangingPunct="1"/>
              <a:t>9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B4654-F405-4981-B158-7A4BF60C2258}" type="slidenum">
              <a:rPr lang="fr-FR" sz="1200" smtClean="0"/>
              <a:pPr eaLnBrk="1" hangingPunct="1"/>
              <a:t>10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B4654-F405-4981-B158-7A4BF60C2258}" type="slidenum">
              <a:rPr lang="fr-FR" sz="1200" smtClean="0"/>
              <a:pPr eaLnBrk="1" hangingPunct="1"/>
              <a:t>11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Colette</a:t>
            </a:r>
          </a:p>
          <a:p>
            <a:endParaRPr lang="fr-FR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B4654-F405-4981-B158-7A4BF60C2258}" type="slidenum">
              <a:rPr lang="fr-FR" sz="1200" smtClean="0"/>
              <a:pPr eaLnBrk="1" hangingPunct="1"/>
              <a:t>12</a:t>
            </a:fld>
            <a:endParaRPr 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3EDB-E004-4F71-9647-B7C2BD3986F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8044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6DCE-4DE8-475D-AB20-E5ADE3D610E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381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034F-373B-4F55-B9D9-031092D88B3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856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EB92-5E8E-417A-934A-431FE5D6509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0210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B2BB-E46C-4B0E-95AD-A6F3211F6E3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23874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2847-92FB-4925-99E9-C9105A60AF4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0565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E954-DAC9-444D-8CB5-1698A3F7E01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4246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A2C5-CBB4-4D38-AF76-124F2011DA9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827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4659313"/>
            <a:ext cx="396875" cy="396875"/>
          </a:xfrm>
          <a:prstGeom prst="ellipse">
            <a:avLst/>
          </a:prstGeom>
          <a:solidFill>
            <a:srgbClr val="4CC5DD"/>
          </a:solidFill>
          <a:ln w="28575">
            <a:solidFill>
              <a:schemeClr val="bg1"/>
            </a:solidFill>
          </a:ln>
        </p:spPr>
        <p:txBody>
          <a:bodyPr lIns="0" tIns="0" rIns="0" bIns="0" anchor="ctr"/>
          <a:lstStyle>
            <a:lvl1pPr algn="ctr">
              <a:defRPr sz="900" b="1"/>
            </a:lvl1pPr>
          </a:lstStyle>
          <a:p>
            <a:pPr>
              <a:defRPr/>
            </a:pPr>
            <a:fld id="{C372DB16-E5B4-40F3-BD63-B52CFD24F73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4562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C78B-8873-4761-B0CB-1279E662146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509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C65D-EDAC-499A-B931-422B20A4B8D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774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302DE3E-7334-41F2-8D44-7893D39683A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5" r:id="rId1"/>
    <p:sldLayoutId id="2147487086" r:id="rId2"/>
    <p:sldLayoutId id="2147487087" r:id="rId3"/>
    <p:sldLayoutId id="2147487088" r:id="rId4"/>
    <p:sldLayoutId id="2147487089" r:id="rId5"/>
    <p:sldLayoutId id="2147487090" r:id="rId6"/>
    <p:sldLayoutId id="2147487095" r:id="rId7"/>
    <p:sldLayoutId id="2147487091" r:id="rId8"/>
    <p:sldLayoutId id="2147487092" r:id="rId9"/>
    <p:sldLayoutId id="2147487093" r:id="rId10"/>
    <p:sldLayoutId id="21474870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fr/url?sa=i&amp;rct=j&amp;q=&amp;esrc=s&amp;source=images&amp;cd=&amp;ved=0ahUKEwiqy7jr9ZrXAhVG1hQKHVOtA_MQjRwIBw&amp;url=http://bistroedouard.com/cartes-petit-dejeuner.html&amp;psig=AOvVaw3vShLERufRSJKGWI9rweB3&amp;ust=150954132875275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www.google.fr/url?sa=i&amp;rct=j&amp;q=&amp;esrc=s&amp;source=images&amp;cd=&amp;cad=rja&amp;uact=8&amp;ved=0ahUKEwi82uml9prXAhWEFxQKHV0hAaAQjRwIBw&amp;url=http://www.waldighoffen.com/mairie/affichage-public/pictogramme-affichage-public&amp;psig=AOvVaw1xkLwUzwlmnpchVEWTvlrE&amp;ust=15095414539793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fr/url?sa=i&amp;rct=j&amp;q=&amp;esrc=s&amp;source=images&amp;cd=&amp;ved=0ahUKEwiqy7jr9ZrXAhVG1hQKHVOtA_MQjRwIBw&amp;url=http://bistroedouard.com/cartes-petit-dejeuner.html&amp;psig=AOvVaw3vShLERufRSJKGWI9rweB3&amp;ust=150954132875275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www.google.fr/url?sa=i&amp;rct=j&amp;q=&amp;esrc=s&amp;source=images&amp;cd=&amp;cad=rja&amp;uact=8&amp;ved=0ahUKEwi82uml9prXAhWEFxQKHV0hAaAQjRwIBw&amp;url=http://www.waldighoffen.com/mairie/affichage-public/pictogramme-affichage-public&amp;psig=AOvVaw1xkLwUzwlmnpchVEWTvlrE&amp;ust=150954145397936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C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 bwMode="auto">
          <a:xfrm>
            <a:off x="-596900" y="3148013"/>
            <a:ext cx="10064750" cy="20875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-107950" y="4516438"/>
            <a:ext cx="93599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6804" name="Groupe 9"/>
          <p:cNvGrpSpPr>
            <a:grpSpLocks/>
          </p:cNvGrpSpPr>
          <p:nvPr/>
        </p:nvGrpSpPr>
        <p:grpSpPr bwMode="auto">
          <a:xfrm>
            <a:off x="-612775" y="469205"/>
            <a:ext cx="4464050" cy="1814513"/>
            <a:chOff x="2242797" y="459608"/>
            <a:chExt cx="4465233" cy="1814513"/>
          </a:xfrm>
        </p:grpSpPr>
        <p:sp>
          <p:nvSpPr>
            <p:cNvPr id="9" name="Rectangle à coins arrondis 8"/>
            <p:cNvSpPr/>
            <p:nvPr/>
          </p:nvSpPr>
          <p:spPr bwMode="auto">
            <a:xfrm>
              <a:off x="2387297" y="1850258"/>
              <a:ext cx="3240947" cy="323850"/>
            </a:xfrm>
            <a:prstGeom prst="round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>
              <a:off x="2387297" y="986658"/>
              <a:ext cx="2951945" cy="325438"/>
            </a:xfrm>
            <a:prstGeom prst="round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2242797" y="1418458"/>
              <a:ext cx="4033319" cy="323850"/>
            </a:xfrm>
            <a:prstGeom prst="round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 bwMode="auto">
            <a:xfrm>
              <a:off x="2387297" y="561208"/>
              <a:ext cx="3383860" cy="323850"/>
            </a:xfrm>
            <a:prstGeom prst="roundRect">
              <a:avLst/>
            </a:prstGeom>
            <a:solidFill>
              <a:srgbClr val="DB1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 bwMode="auto">
            <a:xfrm>
              <a:off x="2958950" y="459608"/>
              <a:ext cx="3749080" cy="18145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2800" cap="small" dirty="0">
                  <a:latin typeface="Eurostile Extended #2" panose="02000507060000020004" pitchFamily="2" charset="0"/>
                </a:rPr>
                <a:t>  </a:t>
              </a:r>
              <a:r>
                <a:rPr lang="fr-FR" sz="28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Conférence</a:t>
              </a:r>
            </a:p>
            <a:p>
              <a:pPr>
                <a:defRPr/>
              </a:pPr>
              <a:r>
                <a:rPr lang="fr-FR" sz="28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Régionale</a:t>
              </a:r>
            </a:p>
            <a:p>
              <a:pPr>
                <a:defRPr/>
              </a:pPr>
              <a:r>
                <a:rPr lang="fr-FR" sz="11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18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l’</a:t>
              </a:r>
              <a:r>
                <a:rPr lang="fr-FR" sz="28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Emploi</a:t>
              </a:r>
            </a:p>
            <a:p>
              <a:pPr>
                <a:defRPr/>
              </a:pPr>
              <a:r>
                <a:rPr lang="fr-FR" sz="28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Territorial</a:t>
              </a:r>
            </a:p>
          </p:txBody>
        </p:sp>
      </p:grpSp>
      <p:sp>
        <p:nvSpPr>
          <p:cNvPr id="76805" name="ZoneTexte 11"/>
          <p:cNvSpPr txBox="1">
            <a:spLocks noChangeArrowheads="1"/>
          </p:cNvSpPr>
          <p:nvPr/>
        </p:nvSpPr>
        <p:spPr bwMode="auto">
          <a:xfrm>
            <a:off x="3203868" y="339502"/>
            <a:ext cx="586909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Les </a:t>
            </a:r>
            <a:r>
              <a:rPr lang="fr-FR" altLang="fr-FR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défis d’un management </a:t>
            </a:r>
            <a:r>
              <a:rPr lang="fr-FR" alt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territorial performant </a:t>
            </a:r>
            <a:r>
              <a:rPr lang="fr-FR" altLang="fr-FR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 </a:t>
            </a:r>
            <a:r>
              <a:rPr lang="fr-FR" alt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soutenable</a:t>
            </a:r>
          </a:p>
          <a:p>
            <a:pPr algn="ctr" eaLnBrk="1" hangingPunct="1"/>
            <a:endParaRPr lang="fr-FR" altLang="fr-FR" sz="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Une gestion de l’emploi public articulée autour</a:t>
            </a:r>
          </a:p>
          <a:p>
            <a:pPr algn="ctr" eaLnBrk="1" hangingPunct="1"/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d’une diversité de </a:t>
            </a: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« statuts » 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professionnels ? 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5422900" y="3148013"/>
            <a:ext cx="3311525" cy="18843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6808" name="Picture 27" descr="\\Nas-rd5200\diffusion\Commun Diffusion\Communication\Coordination\charte graphique coordination\Documents coordination régionale SS\Logo\logo_occitanie_texte_coul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262313"/>
            <a:ext cx="25844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8" descr="\\Nas-rd5200\diffusion\Commun Diffusion\Communication\Coordination\charte graphique coordination\Documents coordination régionale SS\carte_occitanie-logos_frontie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21"/>
          <a:stretch>
            <a:fillRect/>
          </a:stretch>
        </p:blipFill>
        <p:spPr bwMode="auto">
          <a:xfrm>
            <a:off x="671513" y="3241675"/>
            <a:ext cx="2473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ZoneTexte 10"/>
          <p:cNvSpPr txBox="1">
            <a:spLocks noChangeArrowheads="1"/>
          </p:cNvSpPr>
          <p:nvPr/>
        </p:nvSpPr>
        <p:spPr bwMode="auto">
          <a:xfrm>
            <a:off x="39688" y="4756150"/>
            <a:ext cx="915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200" i="1">
                <a:solidFill>
                  <a:srgbClr val="DB1C4E"/>
                </a:solidFill>
                <a:latin typeface="Eurostile" pitchFamily="34" charset="0"/>
              </a:rPr>
              <a:t>CRE organisée par les centres de gestion d’Occitanie</a:t>
            </a:r>
          </a:p>
        </p:txBody>
      </p:sp>
      <p:sp>
        <p:nvSpPr>
          <p:cNvPr id="76811" name="ZoneTexte 6"/>
          <p:cNvSpPr txBox="1">
            <a:spLocks noChangeArrowheads="1"/>
          </p:cNvSpPr>
          <p:nvPr/>
        </p:nvSpPr>
        <p:spPr bwMode="auto">
          <a:xfrm rot="-707470">
            <a:off x="2028825" y="1194469"/>
            <a:ext cx="113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2019</a:t>
            </a:r>
            <a:endParaRPr lang="fr-FR" altLang="fr-FR" sz="2800" dirty="0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8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F0637A1-E03D-42F8-9C12-A13935D34120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Rectangle 27"/>
          <p:cNvSpPr>
            <a:spLocks noChangeArrowheads="1"/>
          </p:cNvSpPr>
          <p:nvPr/>
        </p:nvSpPr>
        <p:spPr bwMode="auto">
          <a:xfrm>
            <a:off x="1547665" y="2478628"/>
            <a:ext cx="6207568" cy="16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87 %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des fonctionnaires/stagiaires à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temps complet</a:t>
            </a:r>
          </a:p>
          <a:p>
            <a:pPr algn="just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82% </a:t>
            </a: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fr-FR" altLang="fr-FR" sz="11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2015</a:t>
            </a:r>
            <a:endParaRPr lang="fr-FR" altLang="fr-FR" sz="1100" b="1" dirty="0" smtClean="0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100" b="1" dirty="0" smtClean="0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  <a:p>
            <a:pPr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55 %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des contractuels sur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emploi permanent à </a:t>
            </a:r>
            <a:r>
              <a:rPr lang="fr-FR" altLang="fr-FR" sz="1400" b="1" dirty="0">
                <a:latin typeface="Tahoma" pitchFamily="34" charset="0"/>
                <a:cs typeface="Tahoma" pitchFamily="34" charset="0"/>
              </a:rPr>
              <a:t>temps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complet</a:t>
            </a:r>
          </a:p>
          <a:p>
            <a:pPr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42% 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en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2015 </a:t>
            </a:r>
            <a:endParaRPr lang="fr-FR" altLang="fr-FR" sz="1100" b="1" i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grpSp>
        <p:nvGrpSpPr>
          <p:cNvPr id="97291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7298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97302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4" name="Chevron 33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04D6381-AA3B-4ACB-8243-5B100D9A4D09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  <p:sp>
        <p:nvSpPr>
          <p:cNvPr id="30" name="ZoneTexte 1"/>
          <p:cNvSpPr txBox="1">
            <a:spLocks noChangeArrowheads="1"/>
          </p:cNvSpPr>
          <p:nvPr/>
        </p:nvSpPr>
        <p:spPr bwMode="auto">
          <a:xfrm>
            <a:off x="281781" y="1188789"/>
            <a:ext cx="651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Des données plus représentatives du territoire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2" name="Groupe 31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50" name="Rectangle à coins arrondis 49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8" name="Rectangle à coins arrondis 47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2" name="Groupe 41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6" name="Rectangle à coins arrondis 45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3" name="Groupe 42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Arrondir un rectangle avec un coin diagonal 38"/>
          <p:cNvSpPr/>
          <p:nvPr/>
        </p:nvSpPr>
        <p:spPr>
          <a:xfrm>
            <a:off x="887253" y="2230095"/>
            <a:ext cx="6904481" cy="1897852"/>
          </a:xfrm>
          <a:prstGeom prst="round2Diag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90750" y="1965640"/>
            <a:ext cx="967368" cy="967368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\\Serveur_gestion\public cdg\Transfert de donnees\Diffusion-Communication\Pictogrammes\Pictogrammes - Divers\Temps complet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72" y="2134095"/>
            <a:ext cx="613324" cy="6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6164659" y="4695798"/>
            <a:ext cx="251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BS 2015 et 2017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26"/>
          <p:cNvSpPr>
            <a:spLocks noChangeArrowheads="1"/>
          </p:cNvSpPr>
          <p:nvPr/>
        </p:nvSpPr>
        <p:spPr bwMode="auto">
          <a:xfrm>
            <a:off x="107504" y="1923678"/>
            <a:ext cx="8279924" cy="29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2900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43 %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des agents territoriaux ont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plus de 50 ans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+ 1,7% 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depuis</a:t>
            </a:r>
            <a:r>
              <a:rPr lang="fr-FR" altLang="fr-FR" sz="1100" b="1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2017) </a:t>
            </a:r>
            <a:endParaRPr lang="fr-FR" altLang="fr-FR" sz="11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2,4 </a:t>
            </a:r>
            <a:r>
              <a:rPr lang="fr-FR" altLang="fr-FR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fr-FR" alt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dirty="0">
                <a:latin typeface="Tahoma" pitchFamily="34" charset="0"/>
                <a:cs typeface="Tahoma" pitchFamily="34" charset="0"/>
              </a:rPr>
              <a:t>des effectifs territoriaux sont partis à la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retraite </a:t>
            </a:r>
            <a:endParaRPr lang="fr-FR" altLang="fr-FR" sz="1400" dirty="0">
              <a:latin typeface="Tahoma" pitchFamily="34" charset="0"/>
              <a:cs typeface="Tahoma" pitchFamily="34" charset="0"/>
            </a:endParaRPr>
          </a:p>
          <a:p>
            <a:pPr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b="1" dirty="0" smtClean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14,2</a:t>
            </a:r>
            <a:r>
              <a:rPr lang="fr-FR" altLang="fr-FR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des départs à la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retraite CNRACL 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le sont 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pour invalidité </a:t>
            </a:r>
            <a:r>
              <a:rPr lang="fr-FR" altLang="fr-FR" sz="14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FR" altLang="fr-FR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+ 2,7 % </a:t>
            </a:r>
            <a:r>
              <a:rPr lang="fr-FR" altLang="fr-FR" sz="11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/ 2017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endParaRPr lang="fr-FR" altLang="fr-FR" sz="11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7291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7298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97302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4" name="Chevron 33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04D6381-AA3B-4ACB-8243-5B100D9A4D09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  <p:sp>
        <p:nvSpPr>
          <p:cNvPr id="30" name="ZoneTexte 1"/>
          <p:cNvSpPr txBox="1">
            <a:spLocks noChangeArrowheads="1"/>
          </p:cNvSpPr>
          <p:nvPr/>
        </p:nvSpPr>
        <p:spPr bwMode="auto">
          <a:xfrm>
            <a:off x="213652" y="957957"/>
            <a:ext cx="6446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Des données plus représentatives du territoire</a:t>
            </a:r>
          </a:p>
        </p:txBody>
      </p:sp>
      <p:sp>
        <p:nvSpPr>
          <p:cNvPr id="29" name="Arrondir un rectangle avec un coin diagonal 28"/>
          <p:cNvSpPr/>
          <p:nvPr/>
        </p:nvSpPr>
        <p:spPr>
          <a:xfrm>
            <a:off x="117295" y="1637278"/>
            <a:ext cx="8487153" cy="3022704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2" name="Groupe 31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50" name="Rectangle à coins arrondis 49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8" name="Rectangle à coins arrondis 47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2" name="Groupe 41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6" name="Rectangle à coins arrondis 45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3" name="Groupe 42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799651" y="4769096"/>
            <a:ext cx="7804797" cy="2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Sources : BS 2015 et 2017, BASES CNRACL/IRCANTEC Années 2017-2018</a:t>
            </a:r>
            <a:endParaRPr lang="fr-FR" altLang="fr-FR" sz="12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47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rondir un rectangle avec un coin diagonal 57"/>
          <p:cNvSpPr/>
          <p:nvPr/>
        </p:nvSpPr>
        <p:spPr>
          <a:xfrm flipH="1">
            <a:off x="568737" y="1754808"/>
            <a:ext cx="3859247" cy="1180269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288" name="Rectangle 26"/>
          <p:cNvSpPr>
            <a:spLocks noChangeArrowheads="1"/>
          </p:cNvSpPr>
          <p:nvPr/>
        </p:nvSpPr>
        <p:spPr bwMode="auto">
          <a:xfrm>
            <a:off x="1767328" y="3362300"/>
            <a:ext cx="650908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89" name="Rectangle 27"/>
          <p:cNvSpPr>
            <a:spLocks noChangeArrowheads="1"/>
          </p:cNvSpPr>
          <p:nvPr/>
        </p:nvSpPr>
        <p:spPr bwMode="auto">
          <a:xfrm>
            <a:off x="1089959" y="1858465"/>
            <a:ext cx="3456384" cy="10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78 % </a:t>
            </a:r>
            <a:r>
              <a:rPr lang="fr-FR" altLang="fr-FR" sz="1800" dirty="0" smtClean="0">
                <a:latin typeface="Tahoma" pitchFamily="34" charset="0"/>
                <a:cs typeface="Tahoma" pitchFamily="34" charset="0"/>
              </a:rPr>
              <a:t>catégorie</a:t>
            </a:r>
            <a:r>
              <a:rPr lang="fr-FR" altLang="fr-FR" sz="2000" b="1" dirty="0" smtClean="0">
                <a:latin typeface="Tahoma" pitchFamily="34" charset="0"/>
                <a:cs typeface="Tahoma" pitchFamily="34" charset="0"/>
              </a:rPr>
              <a:t> C</a:t>
            </a:r>
            <a:endParaRPr lang="fr-FR" altLang="fr-FR" sz="1200" i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13 % </a:t>
            </a:r>
            <a:r>
              <a:rPr lang="fr-FR" altLang="fr-FR" sz="1800" dirty="0" smtClean="0">
                <a:latin typeface="Tahoma" pitchFamily="34" charset="0"/>
                <a:cs typeface="Tahoma" pitchFamily="34" charset="0"/>
              </a:rPr>
              <a:t>catégorie</a:t>
            </a:r>
            <a:r>
              <a:rPr lang="fr-FR" altLang="fr-FR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000" b="1" dirty="0" smtClean="0">
                <a:latin typeface="Tahoma" pitchFamily="34" charset="0"/>
                <a:cs typeface="Tahoma" pitchFamily="34" charset="0"/>
              </a:rPr>
              <a:t>B </a:t>
            </a:r>
            <a:endParaRPr lang="fr-FR" altLang="fr-FR" sz="12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  9 % </a:t>
            </a:r>
            <a:r>
              <a:rPr lang="fr-FR" altLang="fr-FR" sz="1800" dirty="0">
                <a:latin typeface="Tahoma" pitchFamily="34" charset="0"/>
                <a:cs typeface="Tahoma" pitchFamily="34" charset="0"/>
              </a:rPr>
              <a:t>catégorie</a:t>
            </a:r>
            <a:r>
              <a:rPr lang="fr-FR" altLang="fr-FR" sz="1800" b="1" dirty="0">
                <a:latin typeface="Tahoma" pitchFamily="34" charset="0"/>
                <a:cs typeface="Tahoma" pitchFamily="34" charset="0"/>
              </a:rPr>
              <a:t> A</a:t>
            </a:r>
            <a:r>
              <a:rPr lang="fr-FR" altLang="fr-FR" sz="18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fr-FR" altLang="fr-FR" sz="12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400" b="1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400" b="1" i="1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400" b="1" i="1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400" b="1" i="1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400" b="1" i="1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7291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7298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97302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4" name="Chevron 33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04D6381-AA3B-4ACB-8243-5B100D9A4D09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  <p:sp>
        <p:nvSpPr>
          <p:cNvPr id="2" name="ZoneTexte 1"/>
          <p:cNvSpPr txBox="1"/>
          <p:nvPr/>
        </p:nvSpPr>
        <p:spPr>
          <a:xfrm>
            <a:off x="4481652" y="221876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0825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Baisse de </a:t>
            </a:r>
            <a:r>
              <a:rPr 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0,7 % </a:t>
            </a:r>
            <a:r>
              <a:rPr lang="fr-FR" sz="1600" dirty="0">
                <a:latin typeface="Tahoma" pitchFamily="34" charset="0"/>
                <a:cs typeface="Tahoma" pitchFamily="34" charset="0"/>
              </a:rPr>
              <a:t>des </a:t>
            </a:r>
            <a:r>
              <a:rPr lang="fr-FR" sz="1800" b="1" dirty="0" smtClean="0">
                <a:latin typeface="Tahoma" pitchFamily="34" charset="0"/>
                <a:cs typeface="Tahoma" pitchFamily="34" charset="0"/>
              </a:rPr>
              <a:t>fonctionnaires</a:t>
            </a: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 marL="342900" indent="-250825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Hausse de </a:t>
            </a:r>
            <a:r>
              <a:rPr lang="fr-FR" sz="18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3,6 % </a:t>
            </a:r>
            <a:r>
              <a:rPr lang="fr-FR" sz="1600" dirty="0">
                <a:latin typeface="Tahoma" pitchFamily="34" charset="0"/>
                <a:cs typeface="Tahoma" pitchFamily="34" charset="0"/>
              </a:rPr>
              <a:t>des </a:t>
            </a:r>
            <a:r>
              <a:rPr lang="fr-FR" sz="1800" b="1" dirty="0">
                <a:latin typeface="Tahoma" pitchFamily="34" charset="0"/>
                <a:cs typeface="Tahoma" pitchFamily="34" charset="0"/>
              </a:rPr>
              <a:t>contractuels</a:t>
            </a:r>
            <a:endParaRPr lang="fr-FR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847" y="3877065"/>
            <a:ext cx="202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49,4% </a:t>
            </a:r>
          </a:p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dirty="0" smtClean="0">
                <a:latin typeface="Tahoma" pitchFamily="34" charset="0"/>
                <a:cs typeface="Tahoma" pitchFamily="34" charset="0"/>
              </a:rPr>
              <a:t>filière</a:t>
            </a:r>
            <a:r>
              <a:rPr lang="fr-FR" altLang="fr-FR" sz="1800" b="1" dirty="0" smtClean="0">
                <a:latin typeface="Tahoma" pitchFamily="34" charset="0"/>
                <a:cs typeface="Tahoma" pitchFamily="34" charset="0"/>
              </a:rPr>
              <a:t> Technique</a:t>
            </a:r>
            <a:endParaRPr lang="fr-FR" altLang="fr-FR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ZoneTexte 1"/>
          <p:cNvSpPr txBox="1">
            <a:spLocks noChangeArrowheads="1"/>
          </p:cNvSpPr>
          <p:nvPr/>
        </p:nvSpPr>
        <p:spPr bwMode="auto">
          <a:xfrm>
            <a:off x="281781" y="910725"/>
            <a:ext cx="6446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Des données plus représentatives du territoire</a:t>
            </a:r>
          </a:p>
        </p:txBody>
      </p:sp>
      <p:sp>
        <p:nvSpPr>
          <p:cNvPr id="30" name="Arrondir un rectangle avec un coin diagonal 29"/>
          <p:cNvSpPr/>
          <p:nvPr/>
        </p:nvSpPr>
        <p:spPr>
          <a:xfrm>
            <a:off x="4583014" y="1754808"/>
            <a:ext cx="4381474" cy="1180269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rgbClr val="DB1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B1C4E"/>
              </a:solidFill>
            </a:endParaRPr>
          </a:p>
        </p:txBody>
      </p:sp>
      <p:sp>
        <p:nvSpPr>
          <p:cNvPr id="31" name="Arrondir un rectangle avec un coin diagonal 30"/>
          <p:cNvSpPr/>
          <p:nvPr/>
        </p:nvSpPr>
        <p:spPr>
          <a:xfrm>
            <a:off x="695489" y="3011435"/>
            <a:ext cx="7994630" cy="1657721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\\nas-rd5200\Diffusion\Commun Diffusion\Communication\Images Logos Pictogrammes\Pictogrammes\Pictogrammes - CRE 2019\013-plant-on-a-hand c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874" y="3202570"/>
            <a:ext cx="711581" cy="6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nas-rd5200\Diffusion\Commun Diffusion\Communication\Images Logos Pictogrammes\Pictogrammes\Pictogrammes - CRE 2019\019-desk c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620" y="3154663"/>
            <a:ext cx="810429" cy="7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nas-rd5200\Diffusion\Commun Diffusion\Communication\Images Logos Pictogrammes\Pictogrammes\Pictogrammes - CRE 2019\021-handshake c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362" y="3255543"/>
            <a:ext cx="667203" cy="6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113499" y="3877065"/>
            <a:ext cx="288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22,5% </a:t>
            </a:r>
          </a:p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dirty="0" smtClean="0">
                <a:latin typeface="Tahoma" pitchFamily="34" charset="0"/>
                <a:cs typeface="Tahoma" pitchFamily="34" charset="0"/>
              </a:rPr>
              <a:t>filière </a:t>
            </a:r>
            <a:r>
              <a:rPr lang="fr-FR" altLang="fr-FR" sz="1800" b="1" dirty="0" smtClean="0">
                <a:latin typeface="Tahoma" pitchFamily="34" charset="0"/>
                <a:cs typeface="Tahoma" pitchFamily="34" charset="0"/>
              </a:rPr>
              <a:t>Administrative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49804" y="387706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14% </a:t>
            </a:r>
          </a:p>
          <a:p>
            <a:pPr algn="ctr" defTabSz="449263" hangingPunct="0"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800" dirty="0" smtClean="0">
                <a:latin typeface="Tahoma" pitchFamily="34" charset="0"/>
                <a:cs typeface="Tahoma" pitchFamily="34" charset="0"/>
              </a:rPr>
              <a:t>filière</a:t>
            </a:r>
            <a:r>
              <a:rPr lang="fr-FR" altLang="fr-FR" sz="1800" b="1" dirty="0" smtClean="0">
                <a:latin typeface="Tahoma" pitchFamily="34" charset="0"/>
                <a:cs typeface="Tahoma" pitchFamily="34" charset="0"/>
              </a:rPr>
              <a:t> Médico-Sociale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43" name="Groupe 4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55" name="Rectangle à coins arrondis 54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53" name="Rectangle à coins arrondis 52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51" name="Rectangle à coins arrondis 50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9" name="Rectangle à coins arrondis 48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104" name="Picture 8" descr="\\nas-rd5200\Diffusion\Commun Diffusion\Communication\Images Logos Pictogrammes\Pictogrammes\Pictogrammes - CRE 2019\Tampon info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53"/>
          <a:stretch/>
        </p:blipFill>
        <p:spPr bwMode="auto">
          <a:xfrm>
            <a:off x="4481653" y="1337199"/>
            <a:ext cx="792088" cy="10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89164" y="1496941"/>
            <a:ext cx="967368" cy="967368"/>
            <a:chOff x="-180528" y="2138519"/>
            <a:chExt cx="967368" cy="967368"/>
          </a:xfrm>
        </p:grpSpPr>
        <p:sp>
          <p:nvSpPr>
            <p:cNvPr id="57" name="Ellipse 56"/>
            <p:cNvSpPr/>
            <p:nvPr/>
          </p:nvSpPr>
          <p:spPr>
            <a:xfrm>
              <a:off x="-180528" y="2138519"/>
              <a:ext cx="967368" cy="96736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48" name="Picture 4" descr="\\nas-rd5200\Diffusion\Commun Diffusion\Communication\Images Logos Pictogrammes\Pictogrammes\Pictogrammes - CRE 2019\041-repartition cr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2297405"/>
              <a:ext cx="830400" cy="70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ZoneTexte 73"/>
          <p:cNvSpPr txBox="1"/>
          <p:nvPr/>
        </p:nvSpPr>
        <p:spPr>
          <a:xfrm>
            <a:off x="6210840" y="4713905"/>
            <a:ext cx="251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: BS 2017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41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528" y="918443"/>
            <a:ext cx="8484057" cy="39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just" eaLnBrk="1">
              <a:defRPr/>
            </a:pPr>
            <a:r>
              <a:rPr lang="fr-FR" altLang="fr-FR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</a:t>
            </a: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demandes</a:t>
            </a:r>
            <a:r>
              <a:rPr lang="fr-FR" altLang="fr-FR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employeurs publics </a:t>
            </a:r>
            <a:endParaRPr lang="fr-FR" altLang="fr-FR" dirty="0" smtClean="0">
              <a:solidFill>
                <a:srgbClr val="25A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>
              <a:defRPr/>
            </a:pPr>
            <a:r>
              <a:rPr lang="fr-FR" altLang="fr-FR" dirty="0" smtClean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territoriaux en 2018:</a:t>
            </a:r>
            <a:endParaRPr lang="fr-FR" altLang="fr-FR" dirty="0">
              <a:solidFill>
                <a:srgbClr val="25A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>
              <a:defRPr/>
            </a:pPr>
            <a:endParaRPr lang="fr-FR" altLang="fr-FR" sz="1000" b="1" dirty="0">
              <a:solidFill>
                <a:srgbClr val="DF29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850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38,5 % </a:t>
            </a:r>
            <a:r>
              <a:rPr lang="fr-FR" alt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 DVE/DCE concernent des créations de postes</a:t>
            </a:r>
          </a:p>
          <a:p>
            <a:pPr marL="704850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fr-FR" altLang="fr-FR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850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5 218 </a:t>
            </a:r>
            <a:r>
              <a:rPr lang="fr-FR" altLang="fr-F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offres d’emploi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diffusées </a:t>
            </a:r>
            <a:r>
              <a:rPr lang="fr-FR" altLang="fr-FR" sz="1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(+3,5 % /2017)</a:t>
            </a:r>
          </a:p>
          <a:p>
            <a:pPr marL="704850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fr-FR" altLang="fr-FR" sz="800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7800" lvl="1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82,8 % de postes à temps complet</a:t>
            </a:r>
          </a:p>
          <a:p>
            <a:pPr marL="1447800" lvl="1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47,6 % de postes de catégorie C </a:t>
            </a:r>
            <a:r>
              <a:rPr lang="fr-FR" altLang="fr-FR" sz="14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(+2,8 % /2017)</a:t>
            </a:r>
          </a:p>
          <a:p>
            <a:pPr marL="1447800" lvl="1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33,5 % de postes dans la filière administrative et 33,1 % dans la filière technique</a:t>
            </a:r>
          </a:p>
          <a:p>
            <a:pPr marL="361950" algn="just" eaLnBrk="1">
              <a:buClr>
                <a:srgbClr val="25AAC5"/>
              </a:buClr>
              <a:buSzPct val="111000"/>
              <a:defRPr/>
            </a:pPr>
            <a:endParaRPr lang="fr-FR" altLang="fr-FR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850" indent="-34290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15,7</a:t>
            </a: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offres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concernent la famille des métiers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Affaires Générales, </a:t>
            </a: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8,8 % </a:t>
            </a:r>
            <a:r>
              <a:rPr lang="fr-FR" alt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famille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Education et Animation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6,1 % la </a:t>
            </a:r>
            <a:r>
              <a:rPr lang="fr-FR" alt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famille</a:t>
            </a: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</a:t>
            </a:r>
          </a:p>
          <a:p>
            <a:pPr marL="647700" indent="-285750" algn="just" eaLnBrk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fr-FR" altLang="fr-FR" sz="1400" b="1" i="1" dirty="0">
              <a:solidFill>
                <a:srgbClr val="996633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99333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9335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99339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Chevron 27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3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6A84702D-2277-49A5-B20C-D7CD7AAE3C50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3" name="Groupe 2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39" name="Rectangle à coins arrondis 38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6" name="Rectangle à coins arrondis 35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0"/>
          <p:cNvSpPr>
            <a:spLocks noChangeArrowheads="1"/>
          </p:cNvSpPr>
          <p:nvPr/>
        </p:nvSpPr>
        <p:spPr bwMode="auto">
          <a:xfrm>
            <a:off x="704850" y="1252538"/>
            <a:ext cx="6465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fr-FR" altLang="fr-FR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56" name="Rectangle 24"/>
          <p:cNvSpPr>
            <a:spLocks noChangeArrowheads="1"/>
          </p:cNvSpPr>
          <p:nvPr/>
        </p:nvSpPr>
        <p:spPr bwMode="auto">
          <a:xfrm>
            <a:off x="704850" y="2103438"/>
            <a:ext cx="5591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fr-FR" altLang="fr-FR" sz="2000" b="1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0360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100364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100368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2" name="Chevron 31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61" name="Rectangle 19"/>
          <p:cNvSpPr>
            <a:spLocks noChangeArrowheads="1"/>
          </p:cNvSpPr>
          <p:nvPr/>
        </p:nvSpPr>
        <p:spPr bwMode="auto">
          <a:xfrm>
            <a:off x="251520" y="915566"/>
            <a:ext cx="687151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fr-FR" altLang="fr-FR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Une </a:t>
            </a: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recherche active </a:t>
            </a:r>
            <a:r>
              <a:rPr lang="fr-FR" altLang="fr-FR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des employeurs publics occitans sur des </a:t>
            </a: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métiers en tension </a:t>
            </a:r>
            <a:r>
              <a:rPr lang="fr-FR" altLang="fr-FR" b="1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en 2018 </a:t>
            </a:r>
            <a:r>
              <a:rPr lang="fr-FR" altLang="fr-FR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fr-FR" altLang="fr-FR" dirty="0">
              <a:solidFill>
                <a:srgbClr val="25AAC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6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F036723F-EFD5-422F-9927-2A21788E4FFA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15616" y="2283717"/>
            <a:ext cx="3600400" cy="18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457200" indent="-457200" defTabSz="449263" hangingPunct="0">
              <a:spcAft>
                <a:spcPts val="600"/>
              </a:spcAft>
              <a:buClr>
                <a:srgbClr val="25AAC5"/>
              </a:buClr>
              <a:buSzPct val="10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5BC3DE"/>
                </a:solidFill>
                <a:latin typeface="Tahoma" pitchFamily="34" charset="0"/>
                <a:cs typeface="Tahoma" pitchFamily="34" charset="0"/>
              </a:rPr>
              <a:t>Policier municipal </a:t>
            </a:r>
            <a:r>
              <a:rPr lang="fr-FR" altLang="fr-FR" sz="1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(2)*</a:t>
            </a:r>
            <a:endParaRPr lang="fr-FR" altLang="fr-FR" sz="1400" b="1" dirty="0" smtClean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defTabSz="449263" hangingPunct="0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Enseignant artistique </a:t>
            </a:r>
            <a:r>
              <a:rPr lang="fr-FR" altLang="fr-FR" sz="1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(1)</a:t>
            </a:r>
          </a:p>
          <a:p>
            <a:pPr marL="457200" indent="-457200" defTabSz="449263" hangingPunct="0">
              <a:spcAft>
                <a:spcPts val="600"/>
              </a:spcAft>
              <a:buSzPct val="10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Aide-soignant</a:t>
            </a:r>
            <a:endParaRPr lang="fr-FR" altLang="fr-FR" sz="1400" dirty="0">
              <a:latin typeface="Tahoma" pitchFamily="34" charset="0"/>
              <a:cs typeface="Tahoma" pitchFamily="34" charset="0"/>
            </a:endParaRPr>
          </a:p>
          <a:p>
            <a:pPr marL="457200" indent="-457200" defTabSz="449263" hangingPunct="0">
              <a:spcAft>
                <a:spcPts val="600"/>
              </a:spcAft>
              <a:buClr>
                <a:srgbClr val="4CC5DD"/>
              </a:buClr>
              <a:buSzPct val="10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Instructeur des autorisations d’urbanisme</a:t>
            </a:r>
          </a:p>
          <a:p>
            <a:pPr marL="457200" indent="-457200" defTabSz="449263" hangingPunct="0">
              <a:spcAft>
                <a:spcPts val="600"/>
              </a:spcAft>
              <a:buClr>
                <a:srgbClr val="5BC3DE"/>
              </a:buClr>
              <a:buSzPct val="10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5BC3DE"/>
                </a:solidFill>
                <a:latin typeface="Tahoma" pitchFamily="34" charset="0"/>
                <a:cs typeface="Tahoma" pitchFamily="34" charset="0"/>
              </a:rPr>
              <a:t>Secrétaire de mairie </a:t>
            </a:r>
            <a:r>
              <a:rPr lang="fr-FR" altLang="fr-FR" sz="1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(3)</a:t>
            </a:r>
            <a:endParaRPr lang="fr-FR" altLang="fr-FR" sz="1200" b="1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644008" y="2283717"/>
            <a:ext cx="3672407" cy="18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444500" indent="-444500" defTabSz="449263" hangingPunct="0">
              <a:spcAft>
                <a:spcPts val="900"/>
              </a:spcAft>
              <a:buClr>
                <a:srgbClr val="4CC5DD"/>
              </a:buClr>
              <a:buSzPct val="100000"/>
              <a:buAutoNum type="arabicPeriod" startAt="6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Responsable </a:t>
            </a:r>
            <a:r>
              <a:rPr lang="fr-FR" altLang="fr-FR" sz="14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de gestion </a:t>
            </a:r>
            <a:endParaRPr lang="fr-FR" altLang="fr-FR" sz="1400" b="1" dirty="0" smtClean="0">
              <a:solidFill>
                <a:srgbClr val="4CC5DD"/>
              </a:solidFill>
              <a:latin typeface="Tahoma" pitchFamily="34" charset="0"/>
              <a:cs typeface="Tahoma" pitchFamily="34" charset="0"/>
            </a:endParaRPr>
          </a:p>
          <a:p>
            <a:pPr indent="444500" defTabSz="449263" hangingPunct="0">
              <a:spcAft>
                <a:spcPts val="9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budgétaire/financière </a:t>
            </a:r>
          </a:p>
          <a:p>
            <a:pPr defTabSz="449263" hangingPunct="0">
              <a:spcAft>
                <a:spcPts val="9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7.	</a:t>
            </a:r>
            <a:r>
              <a:rPr lang="fr-FR" altLang="fr-FR" sz="14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DGS</a:t>
            </a:r>
          </a:p>
          <a:p>
            <a:pPr defTabSz="449263" hangingPunct="0">
              <a:spcAft>
                <a:spcPts val="9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8.	</a:t>
            </a:r>
            <a:r>
              <a:rPr lang="fr-FR" altLang="fr-FR" sz="14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Chargé de communication</a:t>
            </a:r>
          </a:p>
          <a:p>
            <a:pPr defTabSz="449263" hangingPunct="0">
              <a:spcAft>
                <a:spcPts val="9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9.	</a:t>
            </a:r>
            <a:r>
              <a:rPr lang="fr-FR" altLang="fr-FR" sz="14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Chargé de </a:t>
            </a:r>
            <a:r>
              <a:rPr lang="fr-FR" altLang="fr-FR" sz="14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la commande </a:t>
            </a:r>
            <a:r>
              <a:rPr lang="fr-FR" altLang="fr-FR" sz="14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publique</a:t>
            </a:r>
          </a:p>
          <a:p>
            <a:pPr defTabSz="449263" hangingPunct="0">
              <a:spcAft>
                <a:spcPts val="9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1400" b="1" dirty="0" smtClean="0">
                <a:solidFill>
                  <a:srgbClr val="5BC3DE"/>
                </a:solidFill>
                <a:latin typeface="Tahoma" pitchFamily="34" charset="0"/>
                <a:cs typeface="Tahoma" pitchFamily="34" charset="0"/>
              </a:rPr>
              <a:t>10.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fr-FR" altLang="fr-FR" sz="1400" b="1" dirty="0" smtClean="0">
                <a:solidFill>
                  <a:srgbClr val="5BC3DE"/>
                </a:solidFill>
                <a:latin typeface="Tahoma" pitchFamily="34" charset="0"/>
                <a:cs typeface="Tahoma" pitchFamily="34" charset="0"/>
              </a:rPr>
              <a:t>Infirmier</a:t>
            </a:r>
            <a:endParaRPr lang="fr-FR" altLang="fr-FR" sz="1200" b="1" dirty="0">
              <a:solidFill>
                <a:srgbClr val="5BC3DE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5" name="Groupe 34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8" name="Rectangle à coins arrondis 47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6" name="Rectangle à coins arrondis 45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2" name="Rectangle à coins arrondis 41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Arrondir un rectangle avec un coin diagonal 50"/>
          <p:cNvSpPr/>
          <p:nvPr/>
        </p:nvSpPr>
        <p:spPr>
          <a:xfrm>
            <a:off x="899592" y="2240208"/>
            <a:ext cx="7416824" cy="2059734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3095" y="4515966"/>
            <a:ext cx="7893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Les rangs indiqués entre parenthèses représentent le positionnement du métier observé au niveau national sur la période 2014-2017.</a:t>
            </a:r>
            <a:endParaRPr lang="fr-F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496" y="1923678"/>
            <a:ext cx="9144000" cy="16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just" eaLnBrk="1">
              <a:defRPr/>
            </a:pPr>
            <a:r>
              <a:rPr lang="fr-FR" alt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Un </a:t>
            </a:r>
            <a:r>
              <a:rPr lang="fr-FR" altLang="fr-F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taux de départ </a:t>
            </a:r>
            <a:r>
              <a:rPr lang="fr-FR" alt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retraite pour invalidité </a:t>
            </a:r>
            <a:r>
              <a:rPr lang="fr-FR" alt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qui </a:t>
            </a:r>
            <a:r>
              <a:rPr lang="fr-FR" alt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ne cesse d’évoluer : </a:t>
            </a:r>
          </a:p>
          <a:p>
            <a:pPr eaLnBrk="1">
              <a:defRPr/>
            </a:pPr>
            <a:endParaRPr lang="fr-FR" altLang="fr-FR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90600" indent="-361950" eaLnBrk="1">
              <a:buClr>
                <a:srgbClr val="DB1C4E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14,2 </a:t>
            </a: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départs en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retraite</a:t>
            </a:r>
            <a:endParaRPr lang="fr-FR" altLang="fr-FR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90600" indent="-361950" eaLnBrk="1">
              <a:buClr>
                <a:srgbClr val="DB1C4E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 moyen de </a:t>
            </a:r>
            <a:r>
              <a:rPr lang="fr-FR" altLang="fr-FR" sz="2000" b="1" dirty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57,1 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 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58,2%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femmes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92,2%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d’agent de 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catégorie C </a:t>
            </a:r>
            <a:endParaRPr lang="fr-FR" altLang="fr-FR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eaLnBrk="1">
              <a:buClr>
                <a:srgbClr val="25AAC5"/>
              </a:buClr>
              <a:buSzPct val="150000"/>
              <a:defRPr/>
            </a:pPr>
            <a:endParaRPr lang="fr-FR" altLang="fr-FR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380" name="Rectangle 23"/>
          <p:cNvSpPr>
            <a:spLocks noChangeArrowheads="1"/>
          </p:cNvSpPr>
          <p:nvPr/>
        </p:nvSpPr>
        <p:spPr bwMode="auto">
          <a:xfrm>
            <a:off x="2123729" y="3456384"/>
            <a:ext cx="6552728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2900" defTabSz="449263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20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7,28 </a:t>
            </a:r>
            <a:r>
              <a:rPr lang="fr-FR" altLang="fr-FR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fr-FR" altLang="fr-FR" sz="20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taux d’emploi légal d’agents en 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situation de handicap</a:t>
            </a:r>
          </a:p>
          <a:p>
            <a:pPr marL="342900" indent="-342900" algn="just" defTabSz="449263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20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22,0 </a:t>
            </a:r>
            <a:r>
              <a:rPr lang="fr-FR" altLang="fr-FR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fr-FR" altLang="fr-FR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des employeurs publics emploient au moins un agent BOETH</a:t>
            </a:r>
          </a:p>
          <a:p>
            <a:pPr marL="342900" indent="-342900" algn="just" defTabSz="449263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altLang="fr-FR" sz="2000" b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Les 13 </a:t>
            </a:r>
            <a:r>
              <a:rPr lang="fr-FR" altLang="fr-FR" sz="20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CDG </a:t>
            </a:r>
            <a:r>
              <a:rPr lang="fr-FR" altLang="fr-FR" sz="1600" dirty="0">
                <a:latin typeface="Tahoma" pitchFamily="34" charset="0"/>
                <a:cs typeface="Tahoma" pitchFamily="34" charset="0"/>
              </a:rPr>
              <a:t>collaborent,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notamment par convention, avec </a:t>
            </a:r>
            <a:r>
              <a:rPr lang="fr-FR" altLang="fr-FR" sz="1600" dirty="0">
                <a:latin typeface="Tahoma" pitchFamily="34" charset="0"/>
                <a:cs typeface="Tahoma" pitchFamily="34" charset="0"/>
              </a:rPr>
              <a:t>le 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FIPHFP</a:t>
            </a:r>
          </a:p>
          <a:p>
            <a:pPr marL="285750" indent="-285750" algn="just" defTabSz="449263" hangingPunct="0">
              <a:spcAft>
                <a:spcPts val="600"/>
              </a:spcAft>
              <a:buClr>
                <a:srgbClr val="25AAC5"/>
              </a:buClr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fr-FR" altLang="fr-FR" sz="1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1382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101386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101390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7" name="Chevron 26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383" name="Rectangle 19"/>
          <p:cNvSpPr>
            <a:spLocks noChangeArrowheads="1"/>
          </p:cNvSpPr>
          <p:nvPr/>
        </p:nvSpPr>
        <p:spPr bwMode="auto">
          <a:xfrm>
            <a:off x="281583" y="988516"/>
            <a:ext cx="688270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Focus</a:t>
            </a:r>
            <a:r>
              <a:rPr lang="fr-FR" altLang="fr-FR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 sur </a:t>
            </a:r>
            <a:r>
              <a:rPr lang="fr-FR" altLang="fr-FR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l’accompagnement des agents subissant une dégradation de leur état de santé </a:t>
            </a:r>
            <a:endParaRPr lang="fr-FR" altLang="fr-FR" dirty="0">
              <a:solidFill>
                <a:srgbClr val="25AAC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ED47B813-80C5-4B5C-8724-D280CC0AEC7E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  <p:pic>
        <p:nvPicPr>
          <p:cNvPr id="2" name="Picture 2" descr="\\nas-rd5200\Diffusion\Commun Diffusion\Communication\Logos partenaires\logo FIPHFP\nouveau logo FIPHFP (201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19"/>
          <a:stretch/>
        </p:blipFill>
        <p:spPr bwMode="auto">
          <a:xfrm>
            <a:off x="899592" y="3651870"/>
            <a:ext cx="1043540" cy="11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2" name="Groupe 31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9" name="Rectangle à coins arrondis 38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0"/>
          <p:cNvSpPr>
            <a:spLocks noChangeArrowheads="1"/>
          </p:cNvSpPr>
          <p:nvPr/>
        </p:nvSpPr>
        <p:spPr bwMode="auto">
          <a:xfrm>
            <a:off x="276671" y="842963"/>
            <a:ext cx="875982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3. Les </a:t>
            </a:r>
            <a:r>
              <a:rPr lang="fr-FR" altLang="fr-FR" b="1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concours et examens</a:t>
            </a:r>
            <a:endParaRPr lang="fr-FR" altLang="fr-FR" sz="1000" dirty="0"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endParaRPr lang="fr-FR" altLang="fr-FR" sz="2800" b="1" dirty="0">
              <a:solidFill>
                <a:srgbClr val="4CC5D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1" name="Rectangle 23"/>
          <p:cNvSpPr>
            <a:spLocks noChangeArrowheads="1"/>
          </p:cNvSpPr>
          <p:nvPr/>
        </p:nvSpPr>
        <p:spPr bwMode="auto">
          <a:xfrm>
            <a:off x="3419872" y="3668538"/>
            <a:ext cx="1571843" cy="10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15 </a:t>
            </a: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261 </a:t>
            </a: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candidats</a:t>
            </a:r>
            <a:endParaRPr lang="fr-FR" altLang="fr-F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5" name="Rectangle 24"/>
          <p:cNvSpPr>
            <a:spLocks noChangeArrowheads="1"/>
          </p:cNvSpPr>
          <p:nvPr/>
        </p:nvSpPr>
        <p:spPr bwMode="auto">
          <a:xfrm>
            <a:off x="276671" y="3668538"/>
            <a:ext cx="3098800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fr-FR" altLang="fr-FR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concours de catégorie</a:t>
            </a:r>
            <a:r>
              <a:rPr lang="fr-FR" altLang="fr-FR" sz="16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A</a:t>
            </a: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fr-FR" altLang="fr-FR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concours de catégorie</a:t>
            </a:r>
            <a:r>
              <a:rPr lang="fr-FR" altLang="fr-FR" sz="16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B</a:t>
            </a: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fr-FR" altLang="fr-FR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concours de catégorie</a:t>
            </a:r>
            <a:r>
              <a:rPr lang="fr-FR" altLang="fr-FR" sz="16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C</a:t>
            </a: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endParaRPr lang="fr-FR" altLang="fr-FR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6" name="Rectangle 26"/>
          <p:cNvSpPr>
            <a:spLocks noChangeArrowheads="1"/>
          </p:cNvSpPr>
          <p:nvPr/>
        </p:nvSpPr>
        <p:spPr bwMode="auto">
          <a:xfrm>
            <a:off x="7092528" y="3644643"/>
            <a:ext cx="1727944" cy="1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19,9%</a:t>
            </a:r>
            <a:endParaRPr lang="fr-FR" altLang="fr-FR" b="1" dirty="0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600" dirty="0">
                <a:latin typeface="Tahoma" pitchFamily="34" charset="0"/>
                <a:cs typeface="Tahoma" pitchFamily="34" charset="0"/>
              </a:rPr>
              <a:t>taux de </a:t>
            </a: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réussite  </a:t>
            </a:r>
            <a:endParaRPr lang="fr-FR" altLang="fr-FR" sz="1600" b="1" dirty="0">
              <a:solidFill>
                <a:srgbClr val="DF2958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7" name="Text Box 18"/>
          <p:cNvSpPr txBox="1">
            <a:spLocks noChangeArrowheads="1"/>
          </p:cNvSpPr>
          <p:nvPr/>
        </p:nvSpPr>
        <p:spPr bwMode="auto">
          <a:xfrm>
            <a:off x="4932040" y="3635922"/>
            <a:ext cx="223145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112" rIns="90000" bIns="45000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57,8% </a:t>
            </a:r>
            <a:endParaRPr lang="fr-FR" altLang="fr-FR" b="1" dirty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6000"/>
              </a:lnSpc>
            </a:pPr>
            <a:r>
              <a:rPr lang="fr-FR" altLang="fr-FR" sz="1600" dirty="0">
                <a:latin typeface="Tahoma" pitchFamily="34" charset="0"/>
                <a:cs typeface="Tahoma" pitchFamily="34" charset="0"/>
              </a:rPr>
              <a:t>taux de </a:t>
            </a: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présence</a:t>
            </a:r>
          </a:p>
          <a:p>
            <a:pPr algn="ctr">
              <a:lnSpc>
                <a:spcPct val="96000"/>
              </a:lnSpc>
            </a:pPr>
            <a:r>
              <a:rPr lang="fr-FR" altLang="fr-FR" sz="1600" dirty="0">
                <a:latin typeface="Tahoma" pitchFamily="34" charset="0"/>
                <a:cs typeface="Tahoma" pitchFamily="34" charset="0"/>
              </a:rPr>
              <a:t>à la première épreuve </a:t>
            </a:r>
          </a:p>
          <a:p>
            <a:pPr algn="ctr"/>
            <a:endParaRPr lang="fr-FR" altLang="fr-FR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2409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3" y="51470"/>
            <a:chExt cx="7062441" cy="710249"/>
          </a:xfrm>
        </p:grpSpPr>
        <p:grpSp>
          <p:nvGrpSpPr>
            <p:cNvPr id="102416" name="Groupe 21"/>
            <p:cNvGrpSpPr>
              <a:grpSpLocks/>
            </p:cNvGrpSpPr>
            <p:nvPr/>
          </p:nvGrpSpPr>
          <p:grpSpPr bwMode="auto">
            <a:xfrm>
              <a:off x="434860" y="51470"/>
              <a:ext cx="6735084" cy="710248"/>
              <a:chOff x="106964" y="187325"/>
              <a:chExt cx="5998606" cy="710248"/>
            </a:xfrm>
          </p:grpSpPr>
          <p:sp>
            <p:nvSpPr>
              <p:cNvPr id="128014" name="Rectangle 5"/>
              <p:cNvSpPr>
                <a:spLocks noChangeArrowheads="1"/>
              </p:cNvSpPr>
              <p:nvPr/>
            </p:nvSpPr>
            <p:spPr bwMode="auto">
              <a:xfrm>
                <a:off x="108068" y="187325"/>
                <a:ext cx="5997502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08068" y="41244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102421" name="Rectangle 5"/>
              <p:cNvSpPr>
                <a:spLocks noChangeArrowheads="1"/>
              </p:cNvSpPr>
              <p:nvPr/>
            </p:nvSpPr>
            <p:spPr bwMode="auto">
              <a:xfrm>
                <a:off x="106964" y="590208"/>
                <a:ext cx="5864600" cy="30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 dirty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400" b="1" dirty="0" smtClean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400" b="1" dirty="0">
                  <a:solidFill>
                    <a:srgbClr val="25AAC5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107503" y="84763"/>
              <a:ext cx="347646" cy="676956"/>
            </a:xfrm>
            <a:prstGeom prst="chevron">
              <a:avLst/>
            </a:prstGeom>
            <a:solidFill>
              <a:srgbClr val="5BC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107503" y="761719"/>
              <a:ext cx="6251268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49126E0E-A6A7-4F3C-8FD0-8C0F22B8B1A3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  <p:sp>
        <p:nvSpPr>
          <p:cNvPr id="102415" name="ZoneTexte 3"/>
          <p:cNvSpPr txBox="1">
            <a:spLocks noChangeArrowheads="1"/>
          </p:cNvSpPr>
          <p:nvPr/>
        </p:nvSpPr>
        <p:spPr bwMode="auto">
          <a:xfrm>
            <a:off x="286965" y="1781175"/>
            <a:ext cx="8245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>
                <a:latin typeface="Tahoma" pitchFamily="34" charset="0"/>
                <a:cs typeface="Tahoma" pitchFamily="34" charset="0"/>
              </a:rPr>
              <a:t>Une </a:t>
            </a:r>
            <a:r>
              <a:rPr lang="fr-FR" altLang="fr-FR" sz="1800" b="1" dirty="0">
                <a:latin typeface="Tahoma" pitchFamily="34" charset="0"/>
                <a:cs typeface="Tahoma" pitchFamily="34" charset="0"/>
              </a:rPr>
              <a:t>collaboration harmonisée </a:t>
            </a:r>
            <a:r>
              <a:rPr lang="fr-FR" altLang="fr-FR" sz="1800" dirty="0">
                <a:latin typeface="Tahoma" pitchFamily="34" charset="0"/>
                <a:cs typeface="Tahoma" pitchFamily="34" charset="0"/>
              </a:rPr>
              <a:t>et mutualisée entre les 13 CDG de la nouvelle région.</a:t>
            </a:r>
          </a:p>
          <a:p>
            <a:pPr eaLnBrk="1" hangingPunct="1"/>
            <a:endParaRPr lang="fr-FR" sz="1800" dirty="0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86965" y="2776994"/>
            <a:ext cx="2772867" cy="8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2 183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postes ouverts</a:t>
            </a:r>
            <a:endParaRPr lang="fr-FR" altLang="fr-FR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\\nas-rd5200\Diffusion\Commun Diffusion\Communication\Images Logos Pictogrammes\Pictogrammes\Pictogrammes - CRE 2019\039-administratif c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870" y="2675090"/>
            <a:ext cx="960832" cy="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as-rd5200\Diffusion\Commun Diffusion\Communication\Images Logos Pictogrammes\Pictogrammes\Pictogrammes - CRE 2019\016-win c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20311"/>
            <a:ext cx="629320" cy="10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rrondir un rectangle avec un coin diagonal 37"/>
          <p:cNvSpPr/>
          <p:nvPr/>
        </p:nvSpPr>
        <p:spPr>
          <a:xfrm flipH="1">
            <a:off x="107950" y="3603064"/>
            <a:ext cx="3072556" cy="1180269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rondir un rectangle avec un coin diagonal 38"/>
          <p:cNvSpPr/>
          <p:nvPr/>
        </p:nvSpPr>
        <p:spPr>
          <a:xfrm>
            <a:off x="3351518" y="2494248"/>
            <a:ext cx="5442941" cy="2289086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\\nas-rd5200\Diffusion\Commun Diffusion\Communication\Images Logos Pictogrammes\Pictogrammes\Pictogrammes - CRE 2019\025-check list c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719" y="2553413"/>
            <a:ext cx="864096" cy="10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42" name="Groupe 41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54" name="Rectangle à coins arrondis 53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52" name="Rectangle à coins arrondis 51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50" name="Rectangle à coins arrondis 49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8" name="Rectangle à coins arrondis 47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19"/>
          <p:cNvSpPr>
            <a:spLocks noChangeArrowheads="1"/>
          </p:cNvSpPr>
          <p:nvPr/>
        </p:nvSpPr>
        <p:spPr bwMode="auto">
          <a:xfrm>
            <a:off x="107504" y="2593782"/>
            <a:ext cx="3113088" cy="9921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2112" rIns="90000" bIns="45000"/>
          <a:lstStyle/>
          <a:p>
            <a:pPr algn="just"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 2 </a:t>
            </a:r>
            <a:r>
              <a:rPr lang="fr-FR" altLang="fr-FR" sz="1800" dirty="0">
                <a:latin typeface="Tahoma" pitchFamily="34" charset="0"/>
                <a:cs typeface="Tahoma" pitchFamily="34" charset="0"/>
              </a:rPr>
              <a:t>examens de catégorie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A</a:t>
            </a:r>
          </a:p>
          <a:p>
            <a:pPr algn="just"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10 </a:t>
            </a:r>
            <a:r>
              <a:rPr lang="fr-FR" altLang="fr-FR" sz="1800" dirty="0">
                <a:latin typeface="Tahoma" pitchFamily="34" charset="0"/>
                <a:cs typeface="Tahoma" pitchFamily="34" charset="0"/>
              </a:rPr>
              <a:t>examens de catégorie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B</a:t>
            </a:r>
          </a:p>
          <a:p>
            <a:pPr algn="just"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 4 </a:t>
            </a:r>
            <a:r>
              <a:rPr lang="fr-FR" altLang="fr-FR" sz="1800" dirty="0">
                <a:latin typeface="Tahoma" pitchFamily="34" charset="0"/>
                <a:cs typeface="Tahoma" pitchFamily="34" charset="0"/>
              </a:rPr>
              <a:t>examens de catégorie</a:t>
            </a:r>
            <a:r>
              <a:rPr lang="fr-FR" altLang="fr-FR" sz="1800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C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3433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3" y="51470"/>
            <a:chExt cx="7062441" cy="710249"/>
          </a:xfrm>
        </p:grpSpPr>
        <p:grpSp>
          <p:nvGrpSpPr>
            <p:cNvPr id="103439" name="Groupe 21"/>
            <p:cNvGrpSpPr>
              <a:grpSpLocks/>
            </p:cNvGrpSpPr>
            <p:nvPr/>
          </p:nvGrpSpPr>
          <p:grpSpPr bwMode="auto">
            <a:xfrm>
              <a:off x="434860" y="51470"/>
              <a:ext cx="6735084" cy="710248"/>
              <a:chOff x="106964" y="187325"/>
              <a:chExt cx="5998606" cy="710248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8068" y="187325"/>
                <a:ext cx="5997502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8068" y="41244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103444" name="Rectangle 5"/>
              <p:cNvSpPr>
                <a:spLocks noChangeArrowheads="1"/>
              </p:cNvSpPr>
              <p:nvPr/>
            </p:nvSpPr>
            <p:spPr bwMode="auto">
              <a:xfrm>
                <a:off x="106964" y="590208"/>
                <a:ext cx="5864600" cy="30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 dirty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400" b="1" dirty="0" smtClean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400" b="1" dirty="0">
                  <a:solidFill>
                    <a:srgbClr val="25AAC5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Chevron 32"/>
            <p:cNvSpPr/>
            <p:nvPr/>
          </p:nvSpPr>
          <p:spPr>
            <a:xfrm>
              <a:off x="107503" y="84763"/>
              <a:ext cx="347646" cy="676956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107503" y="761719"/>
              <a:ext cx="6251268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3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456D77AA-9D8F-4BB2-B82C-4A1F22AE9FAA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  <p:sp>
        <p:nvSpPr>
          <p:cNvPr id="103428" name="ZoneTexte 1"/>
          <p:cNvSpPr txBox="1">
            <a:spLocks noChangeArrowheads="1"/>
          </p:cNvSpPr>
          <p:nvPr/>
        </p:nvSpPr>
        <p:spPr bwMode="auto">
          <a:xfrm>
            <a:off x="-108520" y="1811600"/>
            <a:ext cx="4855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200" b="1" dirty="0">
                <a:latin typeface="Tahoma" pitchFamily="34" charset="0"/>
                <a:cs typeface="Tahoma" pitchFamily="34" charset="0"/>
              </a:rPr>
              <a:t>Les examens </a:t>
            </a:r>
            <a:r>
              <a:rPr lang="fr-FR" sz="2200" b="1" dirty="0" smtClean="0">
                <a:latin typeface="Tahoma" pitchFamily="34" charset="0"/>
                <a:cs typeface="Tahoma" pitchFamily="34" charset="0"/>
              </a:rPr>
              <a:t>professionnels</a:t>
            </a:r>
            <a:endParaRPr lang="fr-FR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716016" y="3726656"/>
            <a:ext cx="211405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112" rIns="90000" bIns="45000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73,4% </a:t>
            </a:r>
            <a:endParaRPr lang="fr-FR" altLang="fr-FR" b="1" dirty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6000"/>
              </a:lnSpc>
            </a:pPr>
            <a:r>
              <a:rPr lang="fr-FR" altLang="fr-FR" sz="1600" dirty="0">
                <a:latin typeface="Tahoma" pitchFamily="34" charset="0"/>
                <a:cs typeface="Tahoma" pitchFamily="34" charset="0"/>
              </a:rPr>
              <a:t>taux de 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présence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à la première épreuve </a:t>
            </a:r>
            <a:endParaRPr lang="fr-FR" altLang="fr-FR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fr-FR" altLang="fr-FR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347864" y="3694939"/>
            <a:ext cx="1254968" cy="10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4 892</a:t>
            </a: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candidats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inscrits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6732239" y="3585970"/>
            <a:ext cx="2232249" cy="108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2 142 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lauréats</a:t>
            </a: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400" b="1" dirty="0" smtClean="0"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60%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taux </a:t>
            </a:r>
            <a:r>
              <a:rPr lang="fr-FR" altLang="fr-FR" sz="1600" dirty="0">
                <a:latin typeface="Tahoma" pitchFamily="34" charset="0"/>
                <a:cs typeface="Tahoma" pitchFamily="34" charset="0"/>
              </a:rPr>
              <a:t>de 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réussite  </a:t>
            </a:r>
            <a:endParaRPr lang="fr-FR" altLang="fr-FR" sz="1600" b="1" dirty="0"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800" b="1" u="sng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8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800" b="1" u="sng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76671" y="842964"/>
            <a:ext cx="8759825" cy="65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altLang="fr-FR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3. Les </a:t>
            </a:r>
            <a:r>
              <a:rPr lang="fr-FR" altLang="fr-FR" b="1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concours et examens</a:t>
            </a:r>
            <a:endParaRPr lang="fr-FR" altLang="fr-FR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8" name="Picture 2" descr="\\nas-rd5200\Diffusion\Commun Diffusion\Communication\Images Logos Pictogrammes\Pictogrammes\Pictogrammes - CRE 2019\039-administratif c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75090"/>
            <a:ext cx="960832" cy="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\\nas-rd5200\Diffusion\Commun Diffusion\Communication\Images Logos Pictogrammes\Pictogrammes\Pictogrammes - CRE 2019\016-win c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096" y="2571750"/>
            <a:ext cx="629320" cy="10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rrondir un rectangle avec un coin diagonal 41"/>
          <p:cNvSpPr/>
          <p:nvPr/>
        </p:nvSpPr>
        <p:spPr>
          <a:xfrm flipH="1">
            <a:off x="107950" y="2499742"/>
            <a:ext cx="3072556" cy="1180269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rondir un rectangle avec un coin diagonal 42"/>
          <p:cNvSpPr/>
          <p:nvPr/>
        </p:nvSpPr>
        <p:spPr>
          <a:xfrm>
            <a:off x="3351518" y="2494248"/>
            <a:ext cx="5442941" cy="2289086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 descr="\\nas-rd5200\Diffusion\Commun Diffusion\Communication\Images Logos Pictogrammes\Pictogrammes\Pictogrammes - CRE 2019\025-check list c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0283"/>
            <a:ext cx="864096" cy="10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e 44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46" name="Groupe 45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48" name="Groupe 47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58" name="Rectangle à coins arrondis 57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9" name="ZoneTexte 58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56" name="Rectangle à coins arrondis 55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7" name="ZoneTexte 56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50" name="Groupe 49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54" name="Rectangle à coins arrondis 53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51" name="Groupe 50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52" name="Rectangle à coins arrondis 51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7" name="Rectangle 46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-107950" y="4625975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-252413" y="4770438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-100013" y="4875213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-324544" y="1348952"/>
            <a:ext cx="9793088" cy="1366814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142" name="ZoneTexte 1"/>
          <p:cNvSpPr txBox="1">
            <a:spLocks noChangeArrowheads="1"/>
          </p:cNvSpPr>
          <p:nvPr/>
        </p:nvSpPr>
        <p:spPr bwMode="auto">
          <a:xfrm>
            <a:off x="151036" y="1348952"/>
            <a:ext cx="86900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Table ronde :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rigidité du statut </a:t>
            </a:r>
            <a:endParaRPr lang="fr-FR" altLang="fr-FR" sz="28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entrave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à l’adaptabilité du service </a:t>
            </a:r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: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mythe ou réalité </a:t>
            </a:r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fr-FR" alt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3692" y="2895203"/>
            <a:ext cx="85759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Hervé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Adelin</a:t>
            </a: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cap="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Pierre-Yves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Blanchard </a:t>
            </a:r>
            <a:endParaRPr lang="fr-FR" sz="1600" b="1" cap="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Pascal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Durand </a:t>
            </a:r>
            <a:endParaRPr lang="fr-FR" sz="1600" b="1" cap="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Fratissier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cap="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Péré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cap="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Rachel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Poujol-Mouysset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8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14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C476D5F2-918D-406E-BE84-D55ED682CB0C}" type="slidenum">
              <a:rPr lang="fr-FR" altLang="fr-FR" smtClean="0"/>
              <a:pPr/>
              <a:t>18</a:t>
            </a:fld>
            <a:endParaRPr lang="fr-FR" altLang="fr-FR" smtClean="0"/>
          </a:p>
        </p:txBody>
      </p:sp>
      <p:grpSp>
        <p:nvGrpSpPr>
          <p:cNvPr id="34" name="Groupe 33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5" name="Connecteur droit 34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9" name="Groupe 28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0352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-252413" y="1292225"/>
            <a:ext cx="9720263" cy="3008313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4452" name="ZoneTexte 1"/>
          <p:cNvSpPr txBox="1">
            <a:spLocks noChangeArrowheads="1"/>
          </p:cNvSpPr>
          <p:nvPr/>
        </p:nvSpPr>
        <p:spPr bwMode="auto">
          <a:xfrm>
            <a:off x="2181225" y="1516063"/>
            <a:ext cx="48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Pause </a:t>
            </a:r>
            <a:r>
              <a:rPr lang="fr-FR" altLang="fr-F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déjeuner</a:t>
            </a:r>
            <a:endParaRPr lang="fr-FR" altLang="fr-F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3" name="ZoneTexte 20"/>
          <p:cNvSpPr txBox="1">
            <a:spLocks noChangeArrowheads="1"/>
          </p:cNvSpPr>
          <p:nvPr/>
        </p:nvSpPr>
        <p:spPr bwMode="auto">
          <a:xfrm>
            <a:off x="1146136" y="2993182"/>
            <a:ext cx="6975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36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Reprise à </a:t>
            </a:r>
            <a:r>
              <a:rPr lang="fr-FR" sz="36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14h00 </a:t>
            </a:r>
            <a:endParaRPr lang="fr-FR" sz="36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D8C5D8D0-2D8D-4EE6-A840-BA3AF3B7CD72}" type="slidenum">
              <a:rPr lang="fr-FR" altLang="fr-FR" smtClean="0"/>
              <a:pPr/>
              <a:t>19</a:t>
            </a:fld>
            <a:endParaRPr lang="fr-FR" altLang="fr-FR" smtClean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981200" y="2859088"/>
            <a:ext cx="5111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16" name="Picture 20" descr="Résultat de recherche d'images pour &quot;logo déjeun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7556"/>
            <a:ext cx="1409968" cy="1403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8" name="Picture 22" descr="Résultat de recherche d'images pour &quot;pictogramme discussio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38982"/>
            <a:ext cx="1316742" cy="131674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3" name="Connecteur droit 32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3" name="Groupe 2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2" name="Rectangle à coins arrondis 41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0" name="Rectangle à coins arrondis 39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8" name="Rectangle à coins arrondis 37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19B02FD6-38D7-445C-931C-B5DB63C8652B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78853" name="ZoneTexte 1"/>
          <p:cNvSpPr txBox="1">
            <a:spLocks noChangeArrowheads="1"/>
          </p:cNvSpPr>
          <p:nvPr/>
        </p:nvSpPr>
        <p:spPr bwMode="auto">
          <a:xfrm>
            <a:off x="1043608" y="470670"/>
            <a:ext cx="685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 Programme </a:t>
            </a:r>
            <a:r>
              <a:rPr lang="fr-FR" altLang="fr-FR" sz="2800" b="1" dirty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de la </a:t>
            </a:r>
            <a:r>
              <a:rPr lang="fr-FR" altLang="fr-FR" sz="2800" b="1" dirty="0" smtClean="0">
                <a:solidFill>
                  <a:srgbClr val="4CC5DD"/>
                </a:solidFill>
                <a:latin typeface="Tahoma" pitchFamily="34" charset="0"/>
                <a:cs typeface="Tahoma" pitchFamily="34" charset="0"/>
              </a:rPr>
              <a:t>journée   </a:t>
            </a:r>
            <a:endParaRPr lang="fr-FR" altLang="fr-FR" sz="2800" b="1" dirty="0">
              <a:solidFill>
                <a:srgbClr val="4CC5DD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2452" y="987574"/>
            <a:ext cx="6202061" cy="22226"/>
          </a:xfrm>
          <a:prstGeom prst="line">
            <a:avLst/>
          </a:prstGeom>
          <a:ln w="1905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5" name="ZoneTexte 5"/>
          <p:cNvSpPr txBox="1">
            <a:spLocks noChangeArrowheads="1"/>
          </p:cNvSpPr>
          <p:nvPr/>
        </p:nvSpPr>
        <p:spPr bwMode="auto">
          <a:xfrm>
            <a:off x="1187624" y="1275606"/>
            <a:ext cx="637148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Allocutions d’ouverture</a:t>
            </a: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Le </a:t>
            </a:r>
            <a:r>
              <a:rPr lang="fr-FR" altLang="fr-FR" sz="14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panorama de l’emploi et des concours</a:t>
            </a:r>
          </a:p>
          <a:p>
            <a:pPr marL="266700" indent="-266700"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  <a:tabLst>
                <a:tab pos="1612900" algn="l"/>
              </a:tabLst>
            </a:pPr>
            <a:r>
              <a:rPr lang="fr-FR" altLang="fr-FR" sz="14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Table ronde </a:t>
            </a:r>
            <a:r>
              <a:rPr lang="fr-FR" altLang="fr-FR" sz="16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fr-FR" altLang="fr-F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 rigidité du statut entrave à l’adaptabilité du service public : mythe ou réalité ?</a:t>
            </a: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Cocktail </a:t>
            </a:r>
            <a:r>
              <a:rPr lang="fr-FR" altLang="fr-FR" sz="1400" b="1" dirty="0" err="1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déjeunatoire</a:t>
            </a:r>
            <a:endParaRPr lang="fr-FR" altLang="fr-FR" sz="1400" b="1" dirty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Table ronde </a:t>
            </a:r>
            <a:r>
              <a:rPr lang="fr-FR" altLang="fr-FR" sz="16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fr-FR" altLang="fr-F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Modernisation de la FPT ou intégration de l’enjeu des compétences d’aujourd’hui et de demain</a:t>
            </a: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Pause gourmande</a:t>
            </a: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Table ronde </a:t>
            </a:r>
            <a:r>
              <a:rPr lang="fr-FR" altLang="fr-FR" sz="16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fr-FR" altLang="fr-F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 management territorial incubateur de valeurs de service public</a:t>
            </a:r>
          </a:p>
          <a:p>
            <a:pPr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14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r-FR" altLang="fr-FR" sz="14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lôture</a:t>
            </a:r>
            <a:endParaRPr lang="fr-FR" altLang="fr-FR" sz="1400" b="1" dirty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8532" name="Picture 4" descr="\\Serveur_gestion\conseil en organisation\0. Pictogrammes\chronomet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24349">
            <a:off x="593064" y="479176"/>
            <a:ext cx="449416" cy="4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1" name="Connecteur droit 30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67545" y="1085852"/>
            <a:ext cx="901315" cy="3934170"/>
            <a:chOff x="467545" y="912224"/>
            <a:chExt cx="901315" cy="3646138"/>
          </a:xfrm>
        </p:grpSpPr>
        <p:grpSp>
          <p:nvGrpSpPr>
            <p:cNvPr id="78856" name="Groupe 28"/>
            <p:cNvGrpSpPr>
              <a:grpSpLocks/>
            </p:cNvGrpSpPr>
            <p:nvPr/>
          </p:nvGrpSpPr>
          <p:grpSpPr bwMode="auto">
            <a:xfrm>
              <a:off x="467545" y="912224"/>
              <a:ext cx="901315" cy="3646138"/>
              <a:chOff x="471533" y="1134680"/>
              <a:chExt cx="901812" cy="3776422"/>
            </a:xfrm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496870" y="1134680"/>
                <a:ext cx="735793" cy="3776422"/>
              </a:xfrm>
              <a:prstGeom prst="roundRect">
                <a:avLst>
                  <a:gd name="adj" fmla="val 35998"/>
                </a:avLst>
              </a:prstGeom>
              <a:solidFill>
                <a:srgbClr val="4CC5DD"/>
              </a:solidFill>
              <a:ln>
                <a:solidFill>
                  <a:srgbClr val="4CC5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3200" b="1"/>
              </a:p>
            </p:txBody>
          </p:sp>
          <p:sp>
            <p:nvSpPr>
              <p:cNvPr id="78861" name="ZoneTexte 18"/>
              <p:cNvSpPr txBox="1">
                <a:spLocks noChangeArrowheads="1"/>
              </p:cNvSpPr>
              <p:nvPr/>
            </p:nvSpPr>
            <p:spPr bwMode="auto">
              <a:xfrm>
                <a:off x="484968" y="1662429"/>
                <a:ext cx="888377" cy="35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6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10:30</a:t>
                </a:r>
                <a:endParaRPr lang="fr-FR" sz="14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862" name="ZoneTexte 21"/>
              <p:cNvSpPr txBox="1">
                <a:spLocks noChangeArrowheads="1"/>
              </p:cNvSpPr>
              <p:nvPr/>
            </p:nvSpPr>
            <p:spPr bwMode="auto">
              <a:xfrm>
                <a:off x="475786" y="2072106"/>
                <a:ext cx="790466" cy="35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6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11:00 </a:t>
                </a:r>
                <a:endPara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863" name="ZoneTexte 22"/>
              <p:cNvSpPr txBox="1">
                <a:spLocks noChangeArrowheads="1"/>
              </p:cNvSpPr>
              <p:nvPr/>
            </p:nvSpPr>
            <p:spPr bwMode="auto">
              <a:xfrm>
                <a:off x="471533" y="2630119"/>
                <a:ext cx="761130" cy="35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6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12:30 </a:t>
                </a:r>
                <a:endPara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865" name="ZoneTexte 24"/>
              <p:cNvSpPr txBox="1">
                <a:spLocks noChangeArrowheads="1"/>
              </p:cNvSpPr>
              <p:nvPr/>
            </p:nvSpPr>
            <p:spPr bwMode="auto">
              <a:xfrm>
                <a:off x="475787" y="2975722"/>
                <a:ext cx="769457" cy="35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6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14:00 </a:t>
                </a:r>
                <a:endPara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867" name="ZoneTexte 26"/>
              <p:cNvSpPr txBox="1">
                <a:spLocks noChangeArrowheads="1"/>
              </p:cNvSpPr>
              <p:nvPr/>
            </p:nvSpPr>
            <p:spPr bwMode="auto">
              <a:xfrm>
                <a:off x="493652" y="3528688"/>
                <a:ext cx="816793" cy="35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6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15:15 </a:t>
                </a:r>
                <a:endPara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6" name="ZoneTexte 26"/>
            <p:cNvSpPr txBox="1">
              <a:spLocks noChangeArrowheads="1"/>
            </p:cNvSpPr>
            <p:nvPr/>
          </p:nvSpPr>
          <p:spPr bwMode="auto">
            <a:xfrm>
              <a:off x="492869" y="3624057"/>
              <a:ext cx="8640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15:30 </a:t>
              </a:r>
            </a:p>
          </p:txBody>
        </p:sp>
        <p:sp>
          <p:nvSpPr>
            <p:cNvPr id="37" name="ZoneTexte 26"/>
            <p:cNvSpPr txBox="1">
              <a:spLocks noChangeArrowheads="1"/>
            </p:cNvSpPr>
            <p:nvPr/>
          </p:nvSpPr>
          <p:spPr bwMode="auto">
            <a:xfrm>
              <a:off x="486542" y="4153072"/>
              <a:ext cx="794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16:45 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3" name="Groupe 3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ZoneTexte 18"/>
          <p:cNvSpPr txBox="1">
            <a:spLocks noChangeArrowheads="1"/>
          </p:cNvSpPr>
          <p:nvPr/>
        </p:nvSpPr>
        <p:spPr bwMode="auto">
          <a:xfrm>
            <a:off x="478865" y="1275606"/>
            <a:ext cx="887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10:00</a:t>
            </a:r>
            <a:endParaRPr lang="fr-FR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72314" y="1282631"/>
            <a:ext cx="1913653" cy="65800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DB1D4E"/>
                </a:solidFill>
                <a:latin typeface="Myriad Pro"/>
              </a:rPr>
              <a:t>Journée animée par </a:t>
            </a:r>
            <a:r>
              <a:rPr lang="fr-FR" sz="1400" b="1" dirty="0" smtClean="0">
                <a:solidFill>
                  <a:srgbClr val="DB1D4E"/>
                </a:solidFill>
                <a:latin typeface="Myriad Pro"/>
              </a:rPr>
              <a:t>Estelle Chevassu</a:t>
            </a:r>
            <a:endParaRPr lang="fr-FR" sz="1400" b="1" dirty="0">
              <a:solidFill>
                <a:srgbClr val="DB1D4E"/>
              </a:solidFill>
              <a:latin typeface="Myriad Pro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204" y="1413587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-107950" y="4625975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-252413" y="4770438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-100013" y="4875213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-324544" y="1348952"/>
            <a:ext cx="9793088" cy="1366814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142" name="ZoneTexte 1"/>
          <p:cNvSpPr txBox="1">
            <a:spLocks noChangeArrowheads="1"/>
          </p:cNvSpPr>
          <p:nvPr/>
        </p:nvSpPr>
        <p:spPr bwMode="auto">
          <a:xfrm>
            <a:off x="151036" y="1348952"/>
            <a:ext cx="86900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Table ronde : </a:t>
            </a:r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Modernisation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 la FPT </a:t>
            </a:r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ou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intégration de l’enjeu des compétences d’aujourd’hui et de demain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3692" y="2895203"/>
            <a:ext cx="85759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Hervé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Adelin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Benyakhou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Sébastien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Blanc</a:t>
            </a: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Frédéric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BROCHETON</a:t>
            </a: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Delphine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Marcos</a:t>
            </a:r>
          </a:p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Sylviane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Couttenier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Geoffroy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Simonetti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114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C476D5F2-918D-406E-BE84-D55ED682CB0C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  <p:grpSp>
        <p:nvGrpSpPr>
          <p:cNvPr id="34" name="Groupe 33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5" name="Connecteur droit 34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9" name="Groupe 28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71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-252413" y="1292225"/>
            <a:ext cx="9720263" cy="3008313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4452" name="ZoneTexte 1"/>
          <p:cNvSpPr txBox="1">
            <a:spLocks noChangeArrowheads="1"/>
          </p:cNvSpPr>
          <p:nvPr/>
        </p:nvSpPr>
        <p:spPr bwMode="auto">
          <a:xfrm>
            <a:off x="2181225" y="1516063"/>
            <a:ext cx="48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Pause </a:t>
            </a:r>
            <a:r>
              <a:rPr lang="fr-FR" altLang="fr-FR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gourmande</a:t>
            </a:r>
            <a:endParaRPr lang="fr-FR" altLang="fr-FR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3" name="ZoneTexte 20"/>
          <p:cNvSpPr txBox="1">
            <a:spLocks noChangeArrowheads="1"/>
          </p:cNvSpPr>
          <p:nvPr/>
        </p:nvSpPr>
        <p:spPr bwMode="auto">
          <a:xfrm>
            <a:off x="1146136" y="2993182"/>
            <a:ext cx="6975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36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Reprise à </a:t>
            </a:r>
            <a:r>
              <a:rPr lang="fr-FR" sz="36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15h30 </a:t>
            </a:r>
            <a:endParaRPr lang="fr-FR" sz="36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D8C5D8D0-2D8D-4EE6-A840-BA3AF3B7CD72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981200" y="2859088"/>
            <a:ext cx="5111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16" name="Picture 20" descr="Résultat de recherche d'images pour &quot;logo déjeun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7556"/>
            <a:ext cx="1409968" cy="1403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8" name="Picture 22" descr="Résultat de recherche d'images pour &quot;pictogramme discussio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38982"/>
            <a:ext cx="1316742" cy="131674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3" name="Connecteur droit 32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3" name="Groupe 2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2" name="Rectangle à coins arrondis 41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0" name="Rectangle à coins arrondis 39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8" name="Rectangle à coins arrondis 37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4922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-107950" y="4625975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-252413" y="4770438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-100013" y="4875213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-324544" y="1348952"/>
            <a:ext cx="9793088" cy="1366814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142" name="ZoneTexte 1"/>
          <p:cNvSpPr txBox="1">
            <a:spLocks noChangeArrowheads="1"/>
          </p:cNvSpPr>
          <p:nvPr/>
        </p:nvSpPr>
        <p:spPr bwMode="auto">
          <a:xfrm>
            <a:off x="151036" y="1545635"/>
            <a:ext cx="86900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200"/>
              </a:spcAft>
              <a:buClr>
                <a:srgbClr val="4CC5DD"/>
              </a:buClr>
              <a:buFont typeface="Wingdings" pitchFamily="2" charset="2"/>
              <a:buChar char="è"/>
            </a:pPr>
            <a:r>
              <a:rPr lang="fr-FR" alt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Table ronde : </a:t>
            </a:r>
            <a:r>
              <a:rPr lang="fr-FR" altLang="fr-F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 </a:t>
            </a:r>
            <a:r>
              <a:rPr lang="fr-FR" altLang="fr-FR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management territorial incubateur de valeurs de service public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3692" y="2895203"/>
            <a:ext cx="85759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Claude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Beaufils</a:t>
            </a: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Patricia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Bremond</a:t>
            </a:r>
          </a:p>
          <a:p>
            <a:pPr algn="ctr">
              <a:defRPr/>
            </a:pPr>
            <a:r>
              <a:rPr lang="fr-FR" sz="1600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Jérôme  </a:t>
            </a:r>
            <a:r>
              <a:rPr lang="fr-FR" sz="1600" b="1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Lenoir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Hélène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Mathevon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all" dirty="0" err="1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ClotHilde</a:t>
            </a: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b="1" cap="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Ollier</a:t>
            </a:r>
          </a:p>
          <a:p>
            <a:pPr algn="ctr">
              <a:defRPr/>
            </a:pPr>
            <a:r>
              <a:rPr lang="fr-FR" sz="1600" cap="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Yamina  </a:t>
            </a:r>
            <a:r>
              <a:rPr lang="fr-FR" sz="1600" b="1" cap="all" dirty="0" err="1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Segeon</a:t>
            </a:r>
            <a:endParaRPr lang="fr-FR" sz="1600" b="1" cap="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8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14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C476D5F2-918D-406E-BE84-D55ED682CB0C}" type="slidenum">
              <a:rPr lang="fr-FR" altLang="fr-FR" smtClean="0"/>
              <a:pPr/>
              <a:t>22</a:t>
            </a:fld>
            <a:endParaRPr lang="fr-FR" altLang="fr-FR" smtClean="0"/>
          </a:p>
        </p:txBody>
      </p:sp>
      <p:grpSp>
        <p:nvGrpSpPr>
          <p:cNvPr id="34" name="Groupe 33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5" name="Connecteur droit 34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9" name="Groupe 28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71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-107950" y="4265613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252413" y="4410075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-100013" y="4516438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-252413" y="1563688"/>
            <a:ext cx="9720263" cy="1152525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092825" y="84138"/>
            <a:ext cx="284956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1600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Conférence</a:t>
            </a:r>
          </a:p>
          <a:p>
            <a:pPr>
              <a:defRPr/>
            </a:pPr>
            <a:endParaRPr lang="fr-FR" sz="200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FR" sz="1600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Régionale</a:t>
            </a:r>
          </a:p>
          <a:p>
            <a:pPr>
              <a:defRPr/>
            </a:pPr>
            <a:endParaRPr lang="fr-FR" sz="200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FR" sz="1100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</a:t>
            </a:r>
            <a:r>
              <a:rPr lang="fr-FR" sz="1600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Emploi</a:t>
            </a:r>
          </a:p>
          <a:p>
            <a:pPr>
              <a:defRPr/>
            </a:pPr>
            <a:endParaRPr lang="fr-FR" sz="200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FR" sz="1600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Territorial</a:t>
            </a:r>
          </a:p>
        </p:txBody>
      </p:sp>
      <p:sp>
        <p:nvSpPr>
          <p:cNvPr id="123917" name="ZoneTexte 1"/>
          <p:cNvSpPr txBox="1">
            <a:spLocks noChangeArrowheads="1"/>
          </p:cNvSpPr>
          <p:nvPr/>
        </p:nvSpPr>
        <p:spPr bwMode="auto">
          <a:xfrm>
            <a:off x="1471613" y="1658938"/>
            <a:ext cx="6600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4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r-FR" altLang="fr-FR" sz="4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lôture</a:t>
            </a:r>
            <a:endParaRPr lang="fr-FR" altLang="fr-FR" sz="4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62088" y="2933700"/>
            <a:ext cx="6600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r-FR" sz="2000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501900" y="2500313"/>
            <a:ext cx="44465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21FEB1F4-F130-45E5-8391-0368DFC771E7}" type="slidenum">
              <a:rPr lang="fr-FR" altLang="fr-FR" smtClean="0"/>
              <a:pPr/>
              <a:t>23</a:t>
            </a:fld>
            <a:endParaRPr lang="fr-FR" altLang="fr-FR" smtClean="0"/>
          </a:p>
        </p:txBody>
      </p:sp>
      <p:grpSp>
        <p:nvGrpSpPr>
          <p:cNvPr id="27" name="Groupe 26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0" name="Connecteur droit 29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9" name="Groupe 28"/>
            <p:cNvGrpSpPr/>
            <p:nvPr/>
          </p:nvGrpSpPr>
          <p:grpSpPr>
            <a:xfrm>
              <a:off x="7137401" y="339502"/>
              <a:ext cx="2043113" cy="338554"/>
              <a:chOff x="7137401" y="339502"/>
              <a:chExt cx="2043113" cy="338554"/>
            </a:xfrm>
          </p:grpSpPr>
          <p:sp>
            <p:nvSpPr>
              <p:cNvPr id="41" name="Rectangle à coins arrondis 40"/>
              <p:cNvSpPr/>
              <p:nvPr/>
            </p:nvSpPr>
            <p:spPr bwMode="auto">
              <a:xfrm>
                <a:off x="7137401" y="401638"/>
                <a:ext cx="2043113" cy="234950"/>
              </a:xfrm>
              <a:prstGeom prst="roundRect">
                <a:avLst/>
              </a:prstGeom>
              <a:solidFill>
                <a:srgbClr val="4CC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ZoneTexte 41"/>
              <p:cNvSpPr txBox="1"/>
              <p:nvPr/>
            </p:nvSpPr>
            <p:spPr bwMode="auto">
              <a:xfrm>
                <a:off x="7236296" y="339502"/>
                <a:ext cx="11511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600" cap="small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Régionale</a:t>
                </a:r>
                <a:endParaRPr lang="fr-FR" sz="16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7123038" y="915566"/>
              <a:ext cx="2057474" cy="338554"/>
              <a:chOff x="7123038" y="915566"/>
              <a:chExt cx="2057474" cy="338554"/>
            </a:xfrm>
          </p:grpSpPr>
          <p:sp>
            <p:nvSpPr>
              <p:cNvPr id="39" name="Rectangle à coins arrondis 38"/>
              <p:cNvSpPr/>
              <p:nvPr/>
            </p:nvSpPr>
            <p:spPr bwMode="auto">
              <a:xfrm>
                <a:off x="7170737" y="968375"/>
                <a:ext cx="2009775" cy="234950"/>
              </a:xfrm>
              <a:prstGeom prst="roundRect">
                <a:avLst/>
              </a:prstGeom>
              <a:solidFill>
                <a:srgbClr val="4CC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0" name="ZoneTexte 39"/>
              <p:cNvSpPr txBox="1"/>
              <p:nvPr/>
            </p:nvSpPr>
            <p:spPr bwMode="auto">
              <a:xfrm>
                <a:off x="7123038" y="915566"/>
                <a:ext cx="133739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600" cap="small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Territorial</a:t>
                </a:r>
                <a:endParaRPr lang="fr-FR" sz="16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6979022" y="627534"/>
              <a:ext cx="2201490" cy="338554"/>
              <a:chOff x="6979022" y="627534"/>
              <a:chExt cx="2201490" cy="338554"/>
            </a:xfrm>
          </p:grpSpPr>
          <p:sp>
            <p:nvSpPr>
              <p:cNvPr id="37" name="Rectangle à coins arrondis 36"/>
              <p:cNvSpPr/>
              <p:nvPr/>
            </p:nvSpPr>
            <p:spPr bwMode="auto">
              <a:xfrm>
                <a:off x="7072314" y="685800"/>
                <a:ext cx="2108198" cy="236538"/>
              </a:xfrm>
              <a:prstGeom prst="roundRect">
                <a:avLst/>
              </a:prstGeom>
              <a:solidFill>
                <a:srgbClr val="4CC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 bwMode="auto">
              <a:xfrm>
                <a:off x="6979022" y="627534"/>
                <a:ext cx="17694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1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l’</a:t>
                </a:r>
                <a:r>
                  <a: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Emploi</a:t>
                </a:r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7072314" y="51470"/>
              <a:ext cx="2108200" cy="338554"/>
              <a:chOff x="7072314" y="51470"/>
              <a:chExt cx="2108200" cy="338554"/>
            </a:xfrm>
          </p:grpSpPr>
          <p:sp>
            <p:nvSpPr>
              <p:cNvPr id="35" name="Rectangle à coins arrondis 34"/>
              <p:cNvSpPr/>
              <p:nvPr/>
            </p:nvSpPr>
            <p:spPr bwMode="auto">
              <a:xfrm>
                <a:off x="7072314" y="115888"/>
                <a:ext cx="2108200" cy="234950"/>
              </a:xfrm>
              <a:prstGeom prst="roundRect">
                <a:avLst/>
              </a:prstGeom>
              <a:solidFill>
                <a:srgbClr val="DB1C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 bwMode="auto">
              <a:xfrm>
                <a:off x="7123038" y="51470"/>
                <a:ext cx="126439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600" cap="small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Conférence</a:t>
                </a:r>
                <a:endParaRPr lang="fr-FR" sz="1600" cap="sm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-252413" y="1338461"/>
            <a:ext cx="9720263" cy="657225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828" name="ZoneTexte 1"/>
          <p:cNvSpPr txBox="1">
            <a:spLocks noChangeArrowheads="1"/>
          </p:cNvSpPr>
          <p:nvPr/>
        </p:nvSpPr>
        <p:spPr bwMode="auto">
          <a:xfrm>
            <a:off x="1403349" y="1339478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Discours d’ouverture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77057" y="1995686"/>
            <a:ext cx="7195343" cy="311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500" b="1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René </a:t>
            </a:r>
            <a:r>
              <a:rPr lang="fr-FR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SAVELLI</a:t>
            </a:r>
            <a:endParaRPr lang="fr-FR" sz="1800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Vice-Président du CDG31</a:t>
            </a:r>
          </a:p>
          <a:p>
            <a:pPr algn="ctr">
              <a:defRPr/>
            </a:pPr>
            <a:endParaRPr lang="fr-FR" sz="1600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cap="sm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</a:t>
            </a:r>
            <a:r>
              <a:rPr lang="fr-FR" b="1" cap="sm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BILHAC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Président </a:t>
            </a:r>
            <a:r>
              <a:rPr lang="fr-FR" sz="16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CDG34</a:t>
            </a:r>
          </a:p>
          <a:p>
            <a:pPr algn="ctr">
              <a:defRPr/>
            </a:pPr>
            <a:endParaRPr lang="fr-FR" sz="16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 </a:t>
            </a:r>
            <a:r>
              <a:rPr lang="fr-FR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</a:t>
            </a:r>
            <a:endParaRPr lang="fr-FR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Maire de l’Union</a:t>
            </a:r>
            <a:endParaRPr lang="fr-FR" sz="16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16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16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28" name="Connecteur droit 27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2195736" y="1923678"/>
            <a:ext cx="5111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-107950" y="4625975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-252413" y="4770438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-100013" y="4875213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C65529A9-B1DD-4AFA-B623-F914202B7E3F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grpSp>
        <p:nvGrpSpPr>
          <p:cNvPr id="26" name="Groupe 25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7" name="Groupe 26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2" name="Groupe 31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39" name="Rectangle à coins arrondis 38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37" name="Rectangle à coins arrondis 36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5" name="Rectangle à coins arrondis 34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-107950" y="4625975"/>
            <a:ext cx="9432925" cy="0"/>
          </a:xfrm>
          <a:prstGeom prst="line">
            <a:avLst/>
          </a:prstGeom>
          <a:ln w="762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-252413" y="4770438"/>
            <a:ext cx="9432926" cy="0"/>
          </a:xfrm>
          <a:prstGeom prst="line">
            <a:avLst/>
          </a:prstGeom>
          <a:ln w="28575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-100013" y="4875213"/>
            <a:ext cx="9432926" cy="0"/>
          </a:xfrm>
          <a:prstGeom prst="line">
            <a:avLst/>
          </a:prstGeom>
          <a:ln w="12700">
            <a:solidFill>
              <a:srgbClr val="4C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-324544" y="1347614"/>
            <a:ext cx="9793088" cy="964008"/>
          </a:xfrm>
          <a:prstGeom prst="roundRect">
            <a:avLst>
              <a:gd name="adj" fmla="val 7957"/>
            </a:avLst>
          </a:prstGeom>
          <a:solidFill>
            <a:srgbClr val="4C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142" name="ZoneTexte 1"/>
          <p:cNvSpPr txBox="1">
            <a:spLocks noChangeArrowheads="1"/>
          </p:cNvSpPr>
          <p:nvPr/>
        </p:nvSpPr>
        <p:spPr bwMode="auto">
          <a:xfrm>
            <a:off x="151036" y="1348952"/>
            <a:ext cx="8690034" cy="9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 Panorama de l’emploi </a:t>
            </a:r>
          </a:p>
          <a:p>
            <a:pPr algn="ctr" eaLnBrk="1" hangingPunct="1"/>
            <a:r>
              <a:rPr lang="fr-FR" altLang="fr-FR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 des concours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3692" y="2355726"/>
            <a:ext cx="857599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</a:t>
            </a:r>
            <a:r>
              <a:rPr lang="fr-FR" sz="16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OLIVEIRA</a:t>
            </a:r>
            <a:endParaRPr lang="fr-FR" sz="1600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2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Observatoire régional de l’emploi territorial et des données sociales - </a:t>
            </a:r>
            <a:r>
              <a:rPr lang="fr-FR" sz="12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CDG31</a:t>
            </a:r>
            <a:endParaRPr lang="fr-FR" sz="12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8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600" cap="small" dirty="0" err="1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Nataly</a:t>
            </a:r>
            <a:r>
              <a:rPr lang="fr-FR" sz="1600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</a:t>
            </a:r>
            <a:endParaRPr lang="fr-FR" sz="1600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2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Responsable emploi </a:t>
            </a:r>
            <a:r>
              <a:rPr lang="fr-FR" sz="1200" b="1" cap="sm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2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CDG32</a:t>
            </a:r>
          </a:p>
          <a:p>
            <a:pPr algn="ctr">
              <a:defRPr/>
            </a:pPr>
            <a:endParaRPr lang="fr-FR" sz="800" b="1" cap="small" dirty="0" smtClean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400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BRIGITTE </a:t>
            </a:r>
            <a:r>
              <a:rPr lang="fr-FR" sz="1400" b="1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MONIER</a:t>
            </a:r>
          </a:p>
          <a:p>
            <a:pPr algn="ctr">
              <a:defRPr/>
            </a:pPr>
            <a:r>
              <a:rPr lang="fr-FR" sz="1200" b="1" cap="sm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Référente handicap - CDG30</a:t>
            </a:r>
          </a:p>
          <a:p>
            <a:pPr algn="ctr">
              <a:defRPr/>
            </a:pPr>
            <a:endParaRPr lang="fr-FR" sz="800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400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MAGALI </a:t>
            </a:r>
            <a:r>
              <a:rPr lang="fr-FR" sz="14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SALVAGNO</a:t>
            </a:r>
            <a:endParaRPr lang="fr-FR" sz="14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fr-FR" sz="1200" b="1" cap="small" dirty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Responsable </a:t>
            </a:r>
            <a:r>
              <a:rPr lang="fr-FR" sz="1200" b="1" cap="small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pole concours - CDG34</a:t>
            </a:r>
          </a:p>
          <a:p>
            <a:pPr algn="ctr">
              <a:defRPr/>
            </a:pPr>
            <a:endParaRPr lang="fr-FR" sz="800" b="1" cap="small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fr-FR" sz="1200" b="1" dirty="0">
              <a:solidFill>
                <a:srgbClr val="4CC5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14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C476D5F2-918D-406E-BE84-D55ED682CB0C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grpSp>
        <p:nvGrpSpPr>
          <p:cNvPr id="34" name="Groupe 33"/>
          <p:cNvGrpSpPr/>
          <p:nvPr/>
        </p:nvGrpSpPr>
        <p:grpSpPr>
          <a:xfrm>
            <a:off x="12452" y="84138"/>
            <a:ext cx="6588224" cy="312411"/>
            <a:chOff x="-3464" y="89228"/>
            <a:chExt cx="6588224" cy="312411"/>
          </a:xfrm>
        </p:grpSpPr>
        <p:cxnSp>
          <p:nvCxnSpPr>
            <p:cNvPr id="35" name="Connecteur droit 34"/>
            <p:cNvCxnSpPr/>
            <p:nvPr/>
          </p:nvCxnSpPr>
          <p:spPr bwMode="auto">
            <a:xfrm>
              <a:off x="35496" y="401639"/>
              <a:ext cx="6163101" cy="0"/>
            </a:xfrm>
            <a:prstGeom prst="line">
              <a:avLst/>
            </a:prstGeom>
            <a:ln w="12700">
              <a:solidFill>
                <a:srgbClr val="DF2958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 bwMode="auto">
            <a:xfrm>
              <a:off x="-3464" y="89228"/>
              <a:ext cx="65882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défis d’un management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 performant </a:t>
              </a:r>
              <a:r>
                <a:rPr lang="fr-FR" sz="1100" spc="2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fr-FR" sz="1100" spc="2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soutenable</a:t>
              </a:r>
              <a:endParaRPr lang="fr-FR" sz="1100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9" name="Groupe 28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ndir un rectangle avec un coin diagonal 27"/>
          <p:cNvSpPr/>
          <p:nvPr/>
        </p:nvSpPr>
        <p:spPr>
          <a:xfrm>
            <a:off x="4499993" y="2881829"/>
            <a:ext cx="4248472" cy="1993540"/>
          </a:xfrm>
          <a:prstGeom prst="round2Diag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508375"/>
            <a:ext cx="2001838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163" name="ZoneTexte 5"/>
          <p:cNvSpPr txBox="1">
            <a:spLocks noChangeArrowheads="1"/>
          </p:cNvSpPr>
          <p:nvPr/>
        </p:nvSpPr>
        <p:spPr bwMode="auto">
          <a:xfrm>
            <a:off x="323850" y="84355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</a:t>
            </a:r>
            <a:r>
              <a:rPr lang="fr-FR" altLang="fr-FR" sz="1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Observatoire</a:t>
            </a:r>
            <a:r>
              <a:rPr lang="fr-FR" altLang="fr-FR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régional</a:t>
            </a:r>
            <a:r>
              <a:rPr lang="fr-FR" altLang="fr-FR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mutualisé </a:t>
            </a:r>
          </a:p>
        </p:txBody>
      </p:sp>
      <p:sp>
        <p:nvSpPr>
          <p:cNvPr id="119812" name="ZoneTexte 5"/>
          <p:cNvSpPr txBox="1">
            <a:spLocks noChangeArrowheads="1"/>
          </p:cNvSpPr>
          <p:nvPr/>
        </p:nvSpPr>
        <p:spPr bwMode="auto">
          <a:xfrm>
            <a:off x="250825" y="2863511"/>
            <a:ext cx="4140695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fr-FR" sz="10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endParaRPr lang="fr-FR" sz="3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Clr>
                <a:srgbClr val="25AAC5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 pitchFamily="34" charset="0"/>
                <a:cs typeface="Tahoma" pitchFamily="34" charset="0"/>
              </a:rPr>
              <a:t>2018 : 1 plateforme unique des CDG « Données Sociales »</a:t>
            </a:r>
          </a:p>
          <a:p>
            <a:pPr marL="285750" indent="-285750" algn="just" eaLnBrk="1" hangingPunct="1">
              <a:buClr>
                <a:srgbClr val="25AAC5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 pitchFamily="34" charset="0"/>
                <a:cs typeface="Tahoma" pitchFamily="34" charset="0"/>
              </a:rPr>
              <a:t>2019 : 1 base unique de gestion de l’emploi (SET)</a:t>
            </a:r>
          </a:p>
          <a:p>
            <a:pPr marL="285750" indent="-285750" eaLnBrk="1" hangingPunct="1">
              <a:buClr>
                <a:srgbClr val="25AAC5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 pitchFamily="34" charset="0"/>
                <a:cs typeface="Tahoma" pitchFamily="34" charset="0"/>
              </a:rPr>
              <a:t>Collaboration accrue avec l’INSEE</a:t>
            </a:r>
          </a:p>
          <a:p>
            <a:pPr eaLnBrk="1" hangingPunct="1">
              <a:defRPr/>
            </a:pPr>
            <a:endParaRPr lang="fr-FR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164374" y="1724830"/>
            <a:ext cx="0" cy="333820"/>
          </a:xfrm>
          <a:prstGeom prst="straightConnector1">
            <a:avLst/>
          </a:prstGeom>
          <a:ln>
            <a:solidFill>
              <a:srgbClr val="DB1C4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476974" y="2459751"/>
            <a:ext cx="383058" cy="0"/>
          </a:xfrm>
          <a:prstGeom prst="straightConnector1">
            <a:avLst/>
          </a:prstGeom>
          <a:ln>
            <a:solidFill>
              <a:srgbClr val="DB1C4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20"/>
          <p:cNvSpPr txBox="1">
            <a:spLocks noChangeArrowheads="1"/>
          </p:cNvSpPr>
          <p:nvPr/>
        </p:nvSpPr>
        <p:spPr bwMode="auto">
          <a:xfrm>
            <a:off x="4557381" y="3044591"/>
            <a:ext cx="383004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 eaLnBrk="1" hangingPunct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Tahoma" pitchFamily="34" charset="0"/>
                <a:cs typeface="Tahoma" pitchFamily="34" charset="0"/>
              </a:rPr>
              <a:t>Pertinence des données (près de 94 % des BS 2017 comptent moins d’une incohérence)</a:t>
            </a:r>
          </a:p>
          <a:p>
            <a:pPr marL="285750" indent="-285750" algn="just" eaLnBrk="1" hangingPunct="1"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 pitchFamily="34" charset="0"/>
                <a:cs typeface="Tahoma" pitchFamily="34" charset="0"/>
              </a:rPr>
              <a:t>Une base régionale des bilans sociaux qui passe de </a:t>
            </a:r>
            <a:r>
              <a:rPr 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80 000 </a:t>
            </a:r>
            <a:r>
              <a:rPr lang="fr-FR" sz="1400" dirty="0" smtClean="0">
                <a:latin typeface="Tahoma" pitchFamily="34" charset="0"/>
                <a:cs typeface="Tahoma" pitchFamily="34" charset="0"/>
              </a:rPr>
              <a:t>agents en 2015 à </a:t>
            </a:r>
            <a:r>
              <a:rPr lang="fr-FR" sz="18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140 000</a:t>
            </a:r>
            <a:r>
              <a:rPr lang="fr-FR" sz="1400" dirty="0" smtClean="0">
                <a:latin typeface="Tahoma" pitchFamily="34" charset="0"/>
                <a:cs typeface="Tahoma" pitchFamily="34" charset="0"/>
              </a:rPr>
              <a:t> agents territoriaux en 2017 (+75 %).</a:t>
            </a:r>
          </a:p>
        </p:txBody>
      </p:sp>
      <p:sp>
        <p:nvSpPr>
          <p:cNvPr id="9217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A0D39117-9C80-48DE-AEBF-C85067696889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6" name="Arrondir un rectangle avec un coin diagonal 5"/>
          <p:cNvSpPr/>
          <p:nvPr/>
        </p:nvSpPr>
        <p:spPr>
          <a:xfrm flipH="1">
            <a:off x="251520" y="2881829"/>
            <a:ext cx="4140000" cy="1993540"/>
          </a:xfrm>
          <a:prstGeom prst="round2Diag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150773" y="2251735"/>
            <a:ext cx="967368" cy="967368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2" name="Groupe 31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2" name="Rectangle à coins arrondis 41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0" name="Rectangle à coins arrondis 39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8" name="Rectangle à coins arrondis 37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Ellipse 48"/>
          <p:cNvSpPr/>
          <p:nvPr/>
        </p:nvSpPr>
        <p:spPr>
          <a:xfrm>
            <a:off x="62726" y="2249413"/>
            <a:ext cx="967368" cy="967368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 descr="\\nas-rd5200\Diffusion\Commun Diffusion\Communication\Images Logos Pictogrammes\Pictogrammes\Pictogrammes - CRE 2019\026-diagramme c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2788">
            <a:off x="314408" y="2488066"/>
            <a:ext cx="529789" cy="6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nas-rd5200\Diffusion\Commun Diffusion\Communication\Images Logos Pictogrammes\Pictogrammes\Pictogrammes - CRE 2019\004-line-chart cr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529" y="2317378"/>
            <a:ext cx="698355" cy="7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e 9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48" name="Groupe 2"/>
            <p:cNvGrpSpPr>
              <a:grpSpLocks/>
            </p:cNvGrpSpPr>
            <p:nvPr/>
          </p:nvGrpSpPr>
          <p:grpSpPr bwMode="auto">
            <a:xfrm>
              <a:off x="435966" y="51470"/>
              <a:ext cx="6733978" cy="701819"/>
              <a:chOff x="107949" y="187325"/>
              <a:chExt cx="5997621" cy="701819"/>
            </a:xfrm>
          </p:grpSpPr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107950" y="187325"/>
                <a:ext cx="59976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 dirty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53" name="Rectangle 5"/>
              <p:cNvSpPr>
                <a:spLocks noChangeArrowheads="1"/>
              </p:cNvSpPr>
              <p:nvPr/>
            </p:nvSpPr>
            <p:spPr bwMode="auto">
              <a:xfrm>
                <a:off x="108069" y="412448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997678" y="2115991"/>
            <a:ext cx="3393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500" dirty="0" smtClean="0">
                <a:latin typeface="Tahoma" pitchFamily="34" charset="0"/>
                <a:cs typeface="Tahoma" pitchFamily="34" charset="0"/>
              </a:rPr>
              <a:t>Une </a:t>
            </a:r>
            <a:r>
              <a:rPr lang="fr-FR" sz="15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harmonisation </a:t>
            </a:r>
            <a:r>
              <a:rPr lang="fr-FR" sz="1500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des outils </a:t>
            </a:r>
            <a:r>
              <a:rPr lang="fr-FR" sz="15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informatiques </a:t>
            </a:r>
            <a:r>
              <a:rPr lang="fr-FR" sz="1500" dirty="0" smtClean="0">
                <a:latin typeface="Tahoma" pitchFamily="34" charset="0"/>
                <a:cs typeface="Tahoma" pitchFamily="34" charset="0"/>
              </a:rPr>
              <a:t>et </a:t>
            </a:r>
            <a:r>
              <a:rPr lang="fr-FR" sz="1500" dirty="0">
                <a:latin typeface="Tahoma" pitchFamily="34" charset="0"/>
                <a:cs typeface="Tahoma" pitchFamily="34" charset="0"/>
              </a:rPr>
              <a:t>des </a:t>
            </a:r>
            <a:r>
              <a:rPr lang="fr-FR" sz="1500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pratiques </a:t>
            </a:r>
            <a:r>
              <a:rPr lang="fr-FR" sz="15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des CDG </a:t>
            </a:r>
            <a:endParaRPr lang="fr-FR" sz="1500" dirty="0">
              <a:solidFill>
                <a:srgbClr val="DB1C4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3869" y="2117260"/>
            <a:ext cx="3214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tabLst>
                <a:tab pos="266700" algn="l"/>
                <a:tab pos="541338" algn="l"/>
              </a:tabLst>
              <a:defRPr/>
            </a:pPr>
            <a:r>
              <a:rPr lang="fr-FR" sz="1500" dirty="0" smtClean="0">
                <a:latin typeface="Tahoma" pitchFamily="34" charset="0"/>
                <a:cs typeface="Tahoma" pitchFamily="34" charset="0"/>
              </a:rPr>
              <a:t>Une </a:t>
            </a:r>
            <a:r>
              <a:rPr lang="fr-FR" sz="15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amélioration qualitative et  </a:t>
            </a:r>
            <a:r>
              <a:rPr lang="fr-FR" sz="1500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quantitative </a:t>
            </a:r>
            <a:r>
              <a:rPr lang="fr-FR" sz="1500" dirty="0" smtClean="0">
                <a:latin typeface="Tahoma" pitchFamily="34" charset="0"/>
                <a:cs typeface="Tahoma" pitchFamily="34" charset="0"/>
              </a:rPr>
              <a:t>des données collectées</a:t>
            </a:r>
            <a:endParaRPr lang="fr-FR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852" y="1305223"/>
            <a:ext cx="842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25AA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000" b="1" baseline="30000" dirty="0" smtClean="0">
                <a:solidFill>
                  <a:srgbClr val="25AA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000" b="1" dirty="0" smtClean="0">
                <a:solidFill>
                  <a:srgbClr val="25AA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Panorama de l’emploi et des concours Occitanie</a:t>
            </a:r>
            <a:endParaRPr lang="fr-FR" sz="2000" b="1" dirty="0">
              <a:solidFill>
                <a:srgbClr val="25AAC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9812" grpId="0"/>
      <p:bldP spid="2" grpId="0"/>
      <p:bldP spid="6" grpId="0" animBg="1"/>
      <p:bldP spid="8" grpId="0" animBg="1"/>
      <p:bldP spid="49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-rd5200\Diffusion\Commun Diffusion\Communication\Images Logos Pictogrammes\Pictogrammes\Pictogrammes - CRE 2019\029-foule+région c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509" y="2024206"/>
            <a:ext cx="3351876" cy="27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6"/>
          <p:cNvSpPr>
            <a:spLocks noChangeArrowheads="1"/>
          </p:cNvSpPr>
          <p:nvPr/>
        </p:nvSpPr>
        <p:spPr bwMode="auto">
          <a:xfrm>
            <a:off x="323825" y="915566"/>
            <a:ext cx="85172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2800" b="1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1. Présentation de l’Occitanie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Une région qui présente </a:t>
            </a:r>
            <a:r>
              <a:rPr lang="fr-FR" altLang="fr-FR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des </a:t>
            </a: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contrastes </a:t>
            </a:r>
            <a:r>
              <a:rPr lang="fr-FR" altLang="fr-FR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entre </a:t>
            </a:r>
            <a:r>
              <a:rPr lang="fr-FR" altLang="fr-F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ses territoires</a:t>
            </a:r>
            <a:r>
              <a:rPr lang="fr-FR" altLang="fr-FR" b="1" dirty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3188" name="Rectangle 23"/>
          <p:cNvSpPr>
            <a:spLocks noChangeArrowheads="1"/>
          </p:cNvSpPr>
          <p:nvPr/>
        </p:nvSpPr>
        <p:spPr bwMode="auto">
          <a:xfrm>
            <a:off x="1196734" y="2715766"/>
            <a:ext cx="172819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fr-FR" altLang="fr-FR" sz="3200" b="1" dirty="0" smtClean="0">
                <a:solidFill>
                  <a:srgbClr val="DF2958"/>
                </a:solidFill>
                <a:latin typeface="Tahoma" pitchFamily="34" charset="0"/>
                <a:cs typeface="Tahoma" pitchFamily="34" charset="0"/>
              </a:rPr>
              <a:t>5,8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millions</a:t>
            </a:r>
            <a:endParaRPr lang="fr-FR" altLang="fr-FR" sz="1600" dirty="0">
              <a:latin typeface="Tahoma" pitchFamily="34" charset="0"/>
              <a:cs typeface="Tahoma" pitchFamily="34" charset="0"/>
            </a:endParaRP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d’habitants</a:t>
            </a:r>
          </a:p>
        </p:txBody>
      </p:sp>
      <p:grpSp>
        <p:nvGrpSpPr>
          <p:cNvPr id="93190" name="Groupe 9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3195" name="Groupe 2"/>
            <p:cNvGrpSpPr>
              <a:grpSpLocks/>
            </p:cNvGrpSpPr>
            <p:nvPr/>
          </p:nvGrpSpPr>
          <p:grpSpPr bwMode="auto">
            <a:xfrm>
              <a:off x="435966" y="51470"/>
              <a:ext cx="6733978" cy="701819"/>
              <a:chOff x="107949" y="187325"/>
              <a:chExt cx="5997621" cy="701819"/>
            </a:xfrm>
          </p:grpSpPr>
          <p:sp>
            <p:nvSpPr>
              <p:cNvPr id="93198" name="Rectangle 5"/>
              <p:cNvSpPr>
                <a:spLocks noChangeArrowheads="1"/>
              </p:cNvSpPr>
              <p:nvPr/>
            </p:nvSpPr>
            <p:spPr bwMode="auto">
              <a:xfrm>
                <a:off x="107950" y="187325"/>
                <a:ext cx="59976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 dirty="0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8069" y="412448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" name="Chevron 4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192" name="Rectangle 19"/>
          <p:cNvSpPr>
            <a:spLocks noChangeArrowheads="1"/>
          </p:cNvSpPr>
          <p:nvPr/>
        </p:nvSpPr>
        <p:spPr bwMode="auto">
          <a:xfrm>
            <a:off x="2267744" y="4443958"/>
            <a:ext cx="208203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</a:tabLst>
            </a:pPr>
            <a:r>
              <a:rPr lang="fr-FR" altLang="fr-FR" sz="2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72</a:t>
            </a:r>
            <a:r>
              <a:rPr lang="fr-FR" altLang="fr-FR" sz="1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724 </a:t>
            </a:r>
            <a:r>
              <a:rPr lang="fr-FR" altLang="fr-FR" sz="1800" b="1" dirty="0" smtClean="0">
                <a:latin typeface="Tahoma" pitchFamily="34" charset="0"/>
                <a:cs typeface="Tahoma" pitchFamily="34" charset="0"/>
              </a:rPr>
              <a:t>km²</a:t>
            </a:r>
            <a:endParaRPr lang="fr-FR" altLang="fr-F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193" name="Rectangle 20"/>
          <p:cNvSpPr>
            <a:spLocks noChangeArrowheads="1"/>
          </p:cNvSpPr>
          <p:nvPr/>
        </p:nvSpPr>
        <p:spPr bwMode="auto">
          <a:xfrm>
            <a:off x="6037851" y="2736254"/>
            <a:ext cx="2170373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</a:tabLst>
            </a:pPr>
            <a:r>
              <a:rPr lang="fr-FR" altLang="fr-FR" sz="32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80</a:t>
            </a:r>
            <a:r>
              <a:rPr lang="fr-FR" altLang="fr-FR" sz="2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habitants</a:t>
            </a:r>
            <a:r>
              <a:rPr lang="fr-FR" alt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fr-FR" altLang="fr-FR" sz="1600" b="1" dirty="0">
              <a:latin typeface="Tahoma" pitchFamily="34" charset="0"/>
              <a:cs typeface="Tahoma" pitchFamily="34" charset="0"/>
            </a:endParaRP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</a:tabLst>
            </a:pP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au km²</a:t>
            </a:r>
          </a:p>
        </p:txBody>
      </p:sp>
      <p:sp>
        <p:nvSpPr>
          <p:cNvPr id="9319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4F55276-E292-4A2D-A7BB-9C0D137A3188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grpSp>
        <p:nvGrpSpPr>
          <p:cNvPr id="32" name="Groupe 31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3" name="Groupe 3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9" name="Rectangle à coins arrondis 38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40" name="Groupe 9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5244" name="Groupe 2"/>
            <p:cNvGrpSpPr>
              <a:grpSpLocks/>
            </p:cNvGrpSpPr>
            <p:nvPr/>
          </p:nvGrpSpPr>
          <p:grpSpPr bwMode="auto">
            <a:xfrm>
              <a:off x="435966" y="51470"/>
              <a:ext cx="6733978" cy="701819"/>
              <a:chOff x="107949" y="187325"/>
              <a:chExt cx="5997621" cy="701819"/>
            </a:xfrm>
          </p:grpSpPr>
          <p:sp>
            <p:nvSpPr>
              <p:cNvPr id="95247" name="Rectangle 5"/>
              <p:cNvSpPr>
                <a:spLocks noChangeArrowheads="1"/>
              </p:cNvSpPr>
              <p:nvPr/>
            </p:nvSpPr>
            <p:spPr bwMode="auto">
              <a:xfrm>
                <a:off x="107950" y="187325"/>
                <a:ext cx="59976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>
                <a:off x="108069" y="412448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0" name="Chevron 39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4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754071BA-D504-4060-88B0-CC1D5575E8D3}" type="slidenum">
              <a:rPr lang="fr-FR" altLang="fr-FR" smtClean="0"/>
              <a:pPr/>
              <a:t>7</a:t>
            </a:fld>
            <a:endParaRPr lang="fr-FR" altLang="fr-FR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276200" y="357172"/>
            <a:ext cx="8564870" cy="4158794"/>
            <a:chOff x="276200" y="411510"/>
            <a:chExt cx="8564870" cy="4064000"/>
          </a:xfrm>
        </p:grpSpPr>
        <p:graphicFrame>
          <p:nvGraphicFramePr>
            <p:cNvPr id="6" name="Diagramme 5"/>
            <p:cNvGraphicFramePr/>
            <p:nvPr>
              <p:extLst>
                <p:ext uri="{D42A27DB-BD31-4B8C-83A1-F6EECF244321}">
                  <p14:modId xmlns:p14="http://schemas.microsoft.com/office/powerpoint/2010/main" xmlns="" val="4090046600"/>
                </p:ext>
              </p:extLst>
            </p:nvPr>
          </p:nvGraphicFramePr>
          <p:xfrm>
            <a:off x="276200" y="41151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5237" name="ZoneTexte 15"/>
            <p:cNvSpPr txBox="1">
              <a:spLocks noChangeArrowheads="1"/>
            </p:cNvSpPr>
            <p:nvPr/>
          </p:nvSpPr>
          <p:spPr bwMode="auto">
            <a:xfrm>
              <a:off x="2052398" y="2484302"/>
              <a:ext cx="44608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b="1" dirty="0" smtClean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Une </a:t>
              </a:r>
              <a:r>
                <a:rPr lang="fr-FR" altLang="fr-FR" sz="2000" b="1" dirty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nouvelle </a:t>
              </a:r>
              <a:r>
                <a:rPr lang="fr-FR" altLang="fr-FR" sz="2000" b="1" dirty="0" smtClean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configuration</a:t>
              </a:r>
              <a:endParaRPr lang="fr-FR" altLang="fr-FR" sz="2000" b="1" dirty="0">
                <a:solidFill>
                  <a:srgbClr val="5BC3D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239" name="ZoneTexte 1"/>
            <p:cNvSpPr txBox="1">
              <a:spLocks noChangeArrowheads="1"/>
            </p:cNvSpPr>
            <p:nvPr/>
          </p:nvSpPr>
          <p:spPr bwMode="auto">
            <a:xfrm>
              <a:off x="827584" y="3319259"/>
              <a:ext cx="3168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b="1" dirty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Un </a:t>
              </a:r>
              <a:r>
                <a:rPr lang="fr-FR" altLang="fr-FR" sz="2000" b="1" dirty="0" smtClean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paysage modifié</a:t>
              </a:r>
              <a:endParaRPr lang="fr-FR" altLang="fr-FR" sz="2000" b="1" dirty="0">
                <a:solidFill>
                  <a:srgbClr val="5BC3D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ZoneTexte 15"/>
            <p:cNvSpPr txBox="1">
              <a:spLocks noChangeArrowheads="1"/>
            </p:cNvSpPr>
            <p:nvPr/>
          </p:nvSpPr>
          <p:spPr bwMode="auto">
            <a:xfrm>
              <a:off x="4185442" y="1607384"/>
              <a:ext cx="465562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492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b="1" dirty="0" smtClean="0">
                  <a:solidFill>
                    <a:srgbClr val="DB1C4E"/>
                  </a:solidFill>
                  <a:latin typeface="Tahoma" pitchFamily="34" charset="0"/>
                  <a:cs typeface="Tahoma" pitchFamily="34" charset="0"/>
                </a:rPr>
                <a:t>Une poursuite de la diminution d’employeurs publics territoriaux</a:t>
              </a:r>
              <a:endParaRPr lang="fr-FR" altLang="fr-FR" sz="2000" b="1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156841" y="3082410"/>
            <a:ext cx="6198510" cy="1833001"/>
            <a:chOff x="3342670" y="2834740"/>
            <a:chExt cx="5451711" cy="1833001"/>
          </a:xfrm>
        </p:grpSpPr>
        <p:cxnSp>
          <p:nvCxnSpPr>
            <p:cNvPr id="7" name="Connecteur droit avec flèche 6"/>
            <p:cNvCxnSpPr/>
            <p:nvPr/>
          </p:nvCxnSpPr>
          <p:spPr bwMode="auto">
            <a:xfrm>
              <a:off x="4949304" y="3891095"/>
              <a:ext cx="215900" cy="287337"/>
            </a:xfrm>
            <a:prstGeom prst="straightConnector1">
              <a:avLst/>
            </a:prstGeom>
            <a:ln>
              <a:solidFill>
                <a:srgbClr val="4CC5DD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3342670" y="2834740"/>
              <a:ext cx="4013267" cy="47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algn="just"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altLang="fr-FR" sz="2800" b="1" dirty="0" smtClean="0">
                  <a:latin typeface="Tahoma" pitchFamily="34" charset="0"/>
                  <a:cs typeface="Tahoma" pitchFamily="34" charset="0"/>
                </a:rPr>
                <a:t>163</a:t>
              </a:r>
              <a:r>
                <a:rPr lang="fr-FR" altLang="fr-FR" b="1" dirty="0" smtClean="0">
                  <a:solidFill>
                    <a:srgbClr val="DF2958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fr-FR" altLang="fr-FR" sz="1400" dirty="0">
                  <a:latin typeface="Tahoma" pitchFamily="34" charset="0"/>
                  <a:cs typeface="Tahoma" pitchFamily="34" charset="0"/>
                </a:rPr>
                <a:t>communes regroupées </a:t>
              </a:r>
              <a:r>
                <a:rPr lang="fr-FR" altLang="fr-FR" sz="1400" dirty="0" smtClean="0">
                  <a:latin typeface="Tahoma" pitchFamily="34" charset="0"/>
                  <a:cs typeface="Tahoma" pitchFamily="34" charset="0"/>
                </a:rPr>
                <a:t>en </a:t>
              </a:r>
              <a:r>
                <a:rPr lang="fr-FR" altLang="fr-FR" sz="1800" b="1" dirty="0" smtClean="0">
                  <a:latin typeface="Tahoma" pitchFamily="34" charset="0"/>
                  <a:cs typeface="Tahoma" pitchFamily="34" charset="0"/>
                </a:rPr>
                <a:t>57</a:t>
              </a:r>
              <a:r>
                <a:rPr lang="fr-FR" altLang="fr-FR" sz="1600" b="1" dirty="0" smtClean="0">
                  <a:solidFill>
                    <a:srgbClr val="DB1C4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fr-FR" altLang="fr-FR" sz="1600" b="1" dirty="0" smtClean="0">
                  <a:solidFill>
                    <a:srgbClr val="5BC3DE"/>
                  </a:solidFill>
                  <a:latin typeface="Tahoma" pitchFamily="34" charset="0"/>
                  <a:cs typeface="Tahoma" pitchFamily="34" charset="0"/>
                </a:rPr>
                <a:t>communes nouvelles créées (2016-2018)</a:t>
              </a: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4980137" y="4265597"/>
              <a:ext cx="215900" cy="287337"/>
            </a:xfrm>
            <a:prstGeom prst="straightConnector1">
              <a:avLst/>
            </a:prstGeom>
            <a:ln>
              <a:solidFill>
                <a:srgbClr val="4CC5DD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>
              <a:off x="5240834" y="3803932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9263" hangingPunct="0">
                <a:buClr>
                  <a:srgbClr val="000000"/>
                </a:buClr>
                <a:buSzPct val="100000"/>
                <a:tabLst>
                  <a:tab pos="449263" algn="l"/>
                  <a:tab pos="898525" algn="l"/>
                  <a:tab pos="1347788" algn="l"/>
                </a:tabLst>
              </a:pPr>
              <a:r>
                <a:rPr lang="fr-FR" b="1" dirty="0" smtClean="0">
                  <a:solidFill>
                    <a:srgbClr val="DB1C4E"/>
                  </a:solidFill>
                  <a:latin typeface="Tahoma" pitchFamily="34" charset="0"/>
                  <a:cs typeface="Tahoma" pitchFamily="34" charset="0"/>
                </a:rPr>
                <a:t>13,5 </a:t>
              </a:r>
              <a:r>
                <a:rPr lang="fr-FR" dirty="0" smtClean="0">
                  <a:latin typeface="Tahoma" pitchFamily="34" charset="0"/>
                  <a:cs typeface="Tahoma" pitchFamily="34" charset="0"/>
                </a:rPr>
                <a:t>%</a:t>
              </a:r>
              <a:r>
                <a:rPr lang="fr-FR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fr-FR" sz="1600" dirty="0">
                  <a:latin typeface="Tahoma" pitchFamily="34" charset="0"/>
                  <a:cs typeface="Tahoma" pitchFamily="34" charset="0"/>
                </a:rPr>
                <a:t>des SIVU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265989" y="4206076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DB1C4E"/>
                  </a:solidFill>
                  <a:latin typeface="Tahoma" pitchFamily="34" charset="0"/>
                  <a:cs typeface="Tahoma" pitchFamily="34" charset="0"/>
                </a:rPr>
                <a:t>12,7 </a:t>
              </a:r>
              <a:r>
                <a:rPr lang="fr-FR" dirty="0" smtClean="0">
                  <a:latin typeface="Tahoma" pitchFamily="34" charset="0"/>
                  <a:cs typeface="Tahoma" pitchFamily="34" charset="0"/>
                </a:rPr>
                <a:t>%</a:t>
              </a:r>
              <a:r>
                <a:rPr lang="fr-FR" sz="2000" dirty="0" smtClean="0"/>
                <a:t> </a:t>
              </a:r>
              <a:r>
                <a:rPr lang="fr-FR" sz="1600" dirty="0">
                  <a:latin typeface="Tahoma" pitchFamily="34" charset="0"/>
                  <a:cs typeface="Tahoma" pitchFamily="34" charset="0"/>
                </a:rPr>
                <a:t>des SIVOM</a:t>
              </a:r>
            </a:p>
          </p:txBody>
        </p:sp>
      </p:grpSp>
      <p:sp>
        <p:nvSpPr>
          <p:cNvPr id="8" name="Arrondir un rectangle avec un coin diagonal 7"/>
          <p:cNvSpPr/>
          <p:nvPr/>
        </p:nvSpPr>
        <p:spPr>
          <a:xfrm>
            <a:off x="3995936" y="2899463"/>
            <a:ext cx="4752528" cy="2120559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67405" y="2899463"/>
            <a:ext cx="536383" cy="536383"/>
          </a:xfrm>
          <a:prstGeom prst="ellipse">
            <a:avLst/>
          </a:prstGeom>
          <a:solidFill>
            <a:srgbClr val="5BC3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300401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fr-FR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051720" y="1976812"/>
            <a:ext cx="536383" cy="536383"/>
          </a:xfrm>
          <a:prstGeom prst="ellipse">
            <a:avLst/>
          </a:prstGeom>
          <a:solidFill>
            <a:srgbClr val="5BC3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23867" y="208136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fr-FR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551013" y="127560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fr-FR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15" name="Groupe 14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29" name="Rectangle à coins arrondis 28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27" name="Rectangle à coins arrondis 26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28" name="Rectangle à coins arrondis 27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12" name="Groupe 11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0" name="Rectangle à coins arrondis 29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185442" y="4282433"/>
            <a:ext cx="161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2017-2018 :</a:t>
            </a:r>
            <a:endParaRPr lang="fr-F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246437" y="1467501"/>
            <a:ext cx="536383" cy="536383"/>
          </a:xfrm>
          <a:prstGeom prst="ellipse">
            <a:avLst/>
          </a:prstGeom>
          <a:solidFill>
            <a:srgbClr val="5BC3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18584" y="15971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fr-FR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80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04" y="141308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Rectangle 20"/>
          <p:cNvSpPr>
            <a:spLocks noChangeArrowheads="1"/>
          </p:cNvSpPr>
          <p:nvPr/>
        </p:nvSpPr>
        <p:spPr bwMode="auto">
          <a:xfrm>
            <a:off x="272504" y="935359"/>
            <a:ext cx="660375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altLang="fr-FR" sz="2800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Une FPT très </a:t>
            </a:r>
            <a:r>
              <a:rPr lang="fr-FR" altLang="fr-FR" sz="2800" dirty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présente</a:t>
            </a:r>
            <a:r>
              <a:rPr lang="fr-FR" altLang="fr-FR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800" dirty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sur le </a:t>
            </a:r>
            <a:r>
              <a:rPr lang="fr-FR" altLang="fr-FR" sz="2800" b="1" dirty="0" smtClean="0">
                <a:solidFill>
                  <a:srgbClr val="25AAC5"/>
                </a:solidFill>
                <a:latin typeface="Tahoma" pitchFamily="34" charset="0"/>
                <a:cs typeface="Tahoma" pitchFamily="34" charset="0"/>
              </a:rPr>
              <a:t>territoire</a:t>
            </a:r>
            <a:endParaRPr lang="fr-FR" altLang="fr-FR" sz="2800" dirty="0">
              <a:solidFill>
                <a:srgbClr val="25AAC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1" name="Rectangle 23"/>
          <p:cNvSpPr>
            <a:spLocks noChangeArrowheads="1"/>
          </p:cNvSpPr>
          <p:nvPr/>
        </p:nvSpPr>
        <p:spPr bwMode="auto">
          <a:xfrm>
            <a:off x="455613" y="3939902"/>
            <a:ext cx="2998875" cy="95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2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10,2 </a:t>
            </a:r>
            <a:r>
              <a:rPr lang="fr-FR" altLang="fr-FR" sz="2800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% 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600" dirty="0" smtClean="0">
                <a:latin typeface="Tahoma" pitchFamily="34" charset="0"/>
                <a:cs typeface="Tahoma" pitchFamily="34" charset="0"/>
              </a:rPr>
              <a:t>de la population territoriale nationale </a:t>
            </a:r>
            <a:r>
              <a:rPr lang="fr-FR" altLang="fr-FR" sz="1200" dirty="0" smtClean="0">
                <a:latin typeface="Tahoma" pitchFamily="34" charset="0"/>
                <a:cs typeface="Tahoma" pitchFamily="34" charset="0"/>
              </a:rPr>
              <a:t>(hors DOM-TOM)</a:t>
            </a:r>
            <a:endParaRPr lang="fr-FR" altLang="fr-FR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2" name="Rectangle 24"/>
          <p:cNvSpPr>
            <a:spLocks noChangeArrowheads="1"/>
          </p:cNvSpPr>
          <p:nvPr/>
        </p:nvSpPr>
        <p:spPr bwMode="auto">
          <a:xfrm>
            <a:off x="6055369" y="1563638"/>
            <a:ext cx="2405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2800" b="1" dirty="0" smtClean="0">
                <a:solidFill>
                  <a:srgbClr val="DB1C4E"/>
                </a:solidFill>
                <a:latin typeface="Tahoma" pitchFamily="34" charset="0"/>
                <a:cs typeface="Tahoma" pitchFamily="34" charset="0"/>
              </a:rPr>
              <a:t>192 209</a:t>
            </a:r>
            <a:endParaRPr lang="fr-FR" altLang="fr-FR" sz="2800" b="1" dirty="0">
              <a:solidFill>
                <a:srgbClr val="DB1C4E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altLang="fr-FR" sz="1600" b="1" dirty="0">
                <a:latin typeface="Tahoma" pitchFamily="34" charset="0"/>
                <a:cs typeface="Tahoma" pitchFamily="34" charset="0"/>
              </a:rPr>
              <a:t>agents territoriaux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endParaRPr lang="fr-FR" altLang="fr-FR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4" name="Rectangle 27"/>
          <p:cNvSpPr>
            <a:spLocks noChangeArrowheads="1"/>
          </p:cNvSpPr>
          <p:nvPr/>
        </p:nvSpPr>
        <p:spPr bwMode="auto">
          <a:xfrm>
            <a:off x="3600660" y="2668519"/>
            <a:ext cx="5334986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lvl="1" algn="just" defTabSz="449263" hangingPunct="0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2800" b="1" dirty="0" smtClean="0">
                <a:solidFill>
                  <a:srgbClr val="DF29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4 739</a:t>
            </a:r>
            <a:r>
              <a:rPr lang="fr-FR" altLang="fr-FR" sz="1800" b="1" dirty="0" smtClean="0">
                <a:solidFill>
                  <a:srgbClr val="DF29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2000" b="1" dirty="0">
                <a:solidFill>
                  <a:srgbClr val="DF29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mployeurs publics</a:t>
            </a:r>
            <a:r>
              <a:rPr lang="fr-FR" altLang="fr-F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ayant au moins 1 agent</a:t>
            </a:r>
            <a:endParaRPr lang="fr-FR" altLang="fr-FR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8525" lvl="2" indent="-182563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600" b="1" dirty="0" smtClean="0">
                <a:solidFill>
                  <a:srgbClr val="5BC3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38,6</a:t>
            </a:r>
            <a:r>
              <a:rPr lang="fr-FR" altLang="fr-FR" sz="1600" b="1" dirty="0" smtClean="0">
                <a:solidFill>
                  <a:srgbClr val="25AA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agents </a:t>
            </a:r>
            <a:r>
              <a:rPr lang="fr-FR" alt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fr-FR" alt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moyenne par collectivité</a:t>
            </a:r>
          </a:p>
          <a:p>
            <a:pPr marL="898525" lvl="2" indent="-182563" defTabSz="449263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altLang="fr-FR" sz="1600" b="1" dirty="0" smtClean="0">
                <a:solidFill>
                  <a:srgbClr val="4CC5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46,3%</a:t>
            </a:r>
            <a:r>
              <a:rPr lang="fr-FR" altLang="fr-FR" sz="1600" dirty="0" smtClean="0">
                <a:solidFill>
                  <a:srgbClr val="DB1C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travaillent dans une commune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fr-FR" altLang="fr-FR" sz="2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6268" name="Groupe 9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6272" name="Groupe 2"/>
            <p:cNvGrpSpPr>
              <a:grpSpLocks/>
            </p:cNvGrpSpPr>
            <p:nvPr/>
          </p:nvGrpSpPr>
          <p:grpSpPr bwMode="auto">
            <a:xfrm>
              <a:off x="435966" y="51470"/>
              <a:ext cx="6733978" cy="701819"/>
              <a:chOff x="107949" y="187325"/>
              <a:chExt cx="5997621" cy="701819"/>
            </a:xfrm>
          </p:grpSpPr>
          <p:sp>
            <p:nvSpPr>
              <p:cNvPr id="96275" name="Rectangle 5"/>
              <p:cNvSpPr>
                <a:spLocks noChangeArrowheads="1"/>
              </p:cNvSpPr>
              <p:nvPr/>
            </p:nvSpPr>
            <p:spPr bwMode="auto">
              <a:xfrm>
                <a:off x="107950" y="187325"/>
                <a:ext cx="59976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4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8069" y="412448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0" cy="26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5" name="Chevron 34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27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85D28A19-8339-4187-89A5-32869DCC8EC3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pic>
        <p:nvPicPr>
          <p:cNvPr id="3074" name="Picture 2" descr="\\nas-rd5200\Diffusion\Commun Diffusion\Communication\Images Logos Pictogrammes\Pictogrammes\Pictogrammes - CRE 2019\022-foule c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677" y="1527496"/>
            <a:ext cx="11731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ndir un rectangle avec un coin diagonal 26"/>
          <p:cNvSpPr/>
          <p:nvPr/>
        </p:nvSpPr>
        <p:spPr>
          <a:xfrm>
            <a:off x="3973868" y="2643757"/>
            <a:ext cx="4963368" cy="1346468"/>
          </a:xfrm>
          <a:prstGeom prst="round2DiagRect">
            <a:avLst>
              <a:gd name="adj1" fmla="val 25588"/>
              <a:gd name="adj2" fmla="val 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31" name="Groupe 30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7" name="Rectangle à coins arrondis 46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5" name="Rectangle à coins arrondis 44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3" name="Rectangle à coins arrondis 42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41" name="Rectangle à coins arrondis 40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803583" y="4009759"/>
            <a:ext cx="494488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DB1C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Taux d’administration</a:t>
            </a:r>
          </a:p>
          <a:p>
            <a:pPr algn="ctr"/>
            <a:r>
              <a:rPr lang="fr-F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28,5 agents territoriaux pour 1 000 habitants</a:t>
            </a:r>
          </a:p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(28,3 ‰ en 2014)</a:t>
            </a:r>
            <a:endParaRPr lang="fr-FR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850" y="3508375"/>
            <a:ext cx="2001838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5536" y="1347614"/>
            <a:ext cx="8243887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just" eaLnBrk="1">
              <a:defRPr/>
            </a:pPr>
            <a:r>
              <a:rPr lang="fr-FR" altLang="fr-FR" sz="2800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</a:t>
            </a:r>
            <a:r>
              <a:rPr lang="fr-FR" altLang="fr-FR" sz="2800" b="1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agents</a:t>
            </a:r>
            <a:r>
              <a:rPr lang="fr-FR" altLang="fr-FR" sz="2800" dirty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territoriaux d’Occitanie </a:t>
            </a:r>
            <a:r>
              <a:rPr lang="fr-FR" altLang="fr-FR" sz="2800" dirty="0" smtClean="0">
                <a:solidFill>
                  <a:srgbClr val="25A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1">
              <a:defRPr/>
            </a:pPr>
            <a:endParaRPr lang="fr-FR" altLang="fr-FR" sz="1000" b="1" dirty="0" smtClean="0">
              <a:solidFill>
                <a:srgbClr val="DF29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>
              <a:defRPr/>
            </a:pPr>
            <a:endParaRPr lang="fr-FR" altLang="fr-FR" sz="1000" b="1" dirty="0">
              <a:solidFill>
                <a:srgbClr val="DF29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0" indent="-342900" eaLnBrk="1">
              <a:spcAft>
                <a:spcPts val="600"/>
              </a:spcAft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74,0 </a:t>
            </a:r>
            <a:r>
              <a:rPr lang="fr-FR" altLang="fr-FR" sz="2000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sont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fonctionnaires                   </a:t>
            </a:r>
          </a:p>
          <a:p>
            <a:pPr marL="952500" indent="-342900" eaLnBrk="1">
              <a:spcAft>
                <a:spcPts val="600"/>
              </a:spcAft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59,0 </a:t>
            </a:r>
            <a:r>
              <a:rPr lang="fr-FR" altLang="fr-FR" sz="2000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sont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femmes</a:t>
            </a:r>
            <a:endParaRPr lang="fr-FR" altLang="fr-FR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0" indent="-342900" eaLnBrk="1">
              <a:spcAft>
                <a:spcPts val="600"/>
              </a:spcAft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78,0 </a:t>
            </a:r>
            <a:r>
              <a:rPr lang="fr-FR" altLang="fr-FR" sz="2000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appartiennent </a:t>
            </a:r>
            <a:r>
              <a:rPr lang="fr-FR" altLang="fr-FR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à la </a:t>
            </a:r>
            <a:r>
              <a:rPr lang="fr-FR" altLang="fr-FR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catégorie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fr-FR" altLang="fr-FR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0" indent="-342900" eaLnBrk="1">
              <a:spcAft>
                <a:spcPts val="600"/>
              </a:spcAft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46,9 </a:t>
            </a:r>
            <a:r>
              <a:rPr lang="fr-FR" altLang="fr-FR" sz="1600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</a:t>
            </a:r>
            <a:r>
              <a:rPr lang="fr-FR" altLang="fr-FR" sz="18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d’âge </a:t>
            </a:r>
            <a:r>
              <a:rPr lang="fr-FR" altLang="fr-FR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moyen </a:t>
            </a:r>
            <a:r>
              <a:rPr lang="fr-FR" altLang="fr-FR" sz="1800" b="1" dirty="0" smtClean="0">
                <a:solidFill>
                  <a:srgbClr val="996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endParaRPr lang="fr-FR" altLang="fr-FR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0" indent="-342900" eaLnBrk="1">
              <a:spcAft>
                <a:spcPts val="600"/>
              </a:spcAft>
              <a:buClr>
                <a:srgbClr val="25AAC5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49,4 </a:t>
            </a:r>
            <a:r>
              <a:rPr lang="fr-FR" altLang="fr-FR" sz="2000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altLang="fr-FR" sz="2000" b="1" dirty="0" smtClean="0">
                <a:solidFill>
                  <a:srgbClr val="DF29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altLang="fr-FR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appartiennent à la </a:t>
            </a:r>
            <a:r>
              <a:rPr lang="fr-FR" altLang="fr-FR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filière technique</a:t>
            </a:r>
            <a:endParaRPr lang="fr-FR" altLang="fr-FR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8309" name="Groupe 18"/>
          <p:cNvGrpSpPr>
            <a:grpSpLocks/>
          </p:cNvGrpSpPr>
          <p:nvPr/>
        </p:nvGrpSpPr>
        <p:grpSpPr bwMode="auto">
          <a:xfrm>
            <a:off x="107950" y="50800"/>
            <a:ext cx="7062788" cy="711200"/>
            <a:chOff x="107504" y="51470"/>
            <a:chExt cx="7062440" cy="710248"/>
          </a:xfrm>
        </p:grpSpPr>
        <p:grpSp>
          <p:nvGrpSpPr>
            <p:cNvPr id="98311" name="Groupe 21"/>
            <p:cNvGrpSpPr>
              <a:grpSpLocks/>
            </p:cNvGrpSpPr>
            <p:nvPr/>
          </p:nvGrpSpPr>
          <p:grpSpPr bwMode="auto">
            <a:xfrm>
              <a:off x="422633" y="51470"/>
              <a:ext cx="6747311" cy="702322"/>
              <a:chOff x="96074" y="187325"/>
              <a:chExt cx="6009496" cy="70232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08069" y="187325"/>
                <a:ext cx="59975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1. Présentation de l’Occitanie</a:t>
                </a:r>
              </a:p>
            </p:txBody>
          </p:sp>
          <p:sp>
            <p:nvSpPr>
              <p:cNvPr id="98315" name="Rectangle 5"/>
              <p:cNvSpPr>
                <a:spLocks noChangeArrowheads="1"/>
              </p:cNvSpPr>
              <p:nvPr/>
            </p:nvSpPr>
            <p:spPr bwMode="auto">
              <a:xfrm>
                <a:off x="96074" y="353275"/>
                <a:ext cx="5864600" cy="338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</a:pPr>
                <a:r>
                  <a:rPr lang="fr-FR" altLang="fr-FR" sz="1600" b="1">
                    <a:solidFill>
                      <a:srgbClr val="25AAC5"/>
                    </a:solidFill>
                    <a:latin typeface="Tahoma" pitchFamily="34" charset="0"/>
                    <a:cs typeface="Tahoma" pitchFamily="34" charset="0"/>
                  </a:rPr>
                  <a:t>2. Les tendances de l’emploi territorial en Occitanie</a:t>
                </a:r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108069" y="628059"/>
                <a:ext cx="5864601" cy="26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/>
                </a:pPr>
                <a:r>
                  <a:rPr lang="fr-FR" altLang="fr-FR" sz="1100" b="1" dirty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3. Les </a:t>
                </a:r>
                <a:r>
                  <a:rPr lang="fr-FR" altLang="fr-FR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concours et examens</a:t>
                </a:r>
                <a:endParaRPr lang="fr-FR" altLang="fr-FR" sz="110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Chevron 27"/>
            <p:cNvSpPr/>
            <p:nvPr/>
          </p:nvSpPr>
          <p:spPr>
            <a:xfrm>
              <a:off x="107504" y="84763"/>
              <a:ext cx="347646" cy="676955"/>
            </a:xfrm>
            <a:prstGeom prst="chevron">
              <a:avLst/>
            </a:prstGeom>
            <a:solidFill>
              <a:srgbClr val="4C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20203" y="760133"/>
              <a:ext cx="6251267" cy="0"/>
            </a:xfrm>
            <a:prstGeom prst="line">
              <a:avLst/>
            </a:prstGeom>
            <a:ln>
              <a:solidFill>
                <a:srgbClr val="25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fld id="{66600A7A-D1FF-4189-BC6F-296DB1C0BC61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6979022" y="51470"/>
            <a:ext cx="2201492" cy="1202650"/>
            <a:chOff x="6979022" y="51470"/>
            <a:chExt cx="2201492" cy="1202650"/>
          </a:xfrm>
        </p:grpSpPr>
        <p:grpSp>
          <p:nvGrpSpPr>
            <p:cNvPr id="23" name="Groupe 22"/>
            <p:cNvGrpSpPr/>
            <p:nvPr/>
          </p:nvGrpSpPr>
          <p:grpSpPr>
            <a:xfrm>
              <a:off x="6979022" y="51470"/>
              <a:ext cx="2201492" cy="1202650"/>
              <a:chOff x="6979022" y="51470"/>
              <a:chExt cx="2201492" cy="1202650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7137401" y="339502"/>
                <a:ext cx="2043113" cy="338554"/>
                <a:chOff x="7137401" y="339502"/>
                <a:chExt cx="2043113" cy="338554"/>
              </a:xfrm>
            </p:grpSpPr>
            <p:sp>
              <p:nvSpPr>
                <p:cNvPr id="44" name="Rectangle à coins arrondis 43"/>
                <p:cNvSpPr/>
                <p:nvPr/>
              </p:nvSpPr>
              <p:spPr bwMode="auto">
                <a:xfrm>
                  <a:off x="7137401" y="401638"/>
                  <a:ext cx="2043113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 bwMode="auto">
                <a:xfrm>
                  <a:off x="7236296" y="339502"/>
                  <a:ext cx="115113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Régionale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7123038" y="915566"/>
                <a:ext cx="2057474" cy="338554"/>
                <a:chOff x="7123038" y="915566"/>
                <a:chExt cx="2057474" cy="338554"/>
              </a:xfrm>
            </p:grpSpPr>
            <p:sp>
              <p:nvSpPr>
                <p:cNvPr id="42" name="Rectangle à coins arrondis 41"/>
                <p:cNvSpPr/>
                <p:nvPr/>
              </p:nvSpPr>
              <p:spPr bwMode="auto">
                <a:xfrm>
                  <a:off x="7170737" y="968375"/>
                  <a:ext cx="2009775" cy="234950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 bwMode="auto">
                <a:xfrm>
                  <a:off x="7123038" y="915566"/>
                  <a:ext cx="133739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Territorial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6979022" y="627534"/>
                <a:ext cx="2201490" cy="338554"/>
                <a:chOff x="6979022" y="627534"/>
                <a:chExt cx="2201490" cy="338554"/>
              </a:xfrm>
            </p:grpSpPr>
            <p:sp>
              <p:nvSpPr>
                <p:cNvPr id="40" name="Rectangle à coins arrondis 39"/>
                <p:cNvSpPr/>
                <p:nvPr/>
              </p:nvSpPr>
              <p:spPr bwMode="auto">
                <a:xfrm>
                  <a:off x="7072314" y="685800"/>
                  <a:ext cx="2108198" cy="236538"/>
                </a:xfrm>
                <a:prstGeom prst="roundRect">
                  <a:avLst/>
                </a:prstGeom>
                <a:solidFill>
                  <a:srgbClr val="4CC5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 bwMode="auto">
                <a:xfrm>
                  <a:off x="6979022" y="627534"/>
                  <a:ext cx="17694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1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 l’</a:t>
                  </a:r>
                  <a:r>
                    <a:rPr lang="fr-FR" sz="1600" cap="small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Emploi</a:t>
                  </a: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7072314" y="51470"/>
                <a:ext cx="2108200" cy="338554"/>
                <a:chOff x="7072314" y="51470"/>
                <a:chExt cx="2108200" cy="338554"/>
              </a:xfrm>
            </p:grpSpPr>
            <p:sp>
              <p:nvSpPr>
                <p:cNvPr id="38" name="Rectangle à coins arrondis 37"/>
                <p:cNvSpPr/>
                <p:nvPr/>
              </p:nvSpPr>
              <p:spPr bwMode="auto">
                <a:xfrm>
                  <a:off x="7072314" y="115888"/>
                  <a:ext cx="2108200" cy="234950"/>
                </a:xfrm>
                <a:prstGeom prst="roundRect">
                  <a:avLst/>
                </a:prstGeom>
                <a:solidFill>
                  <a:srgbClr val="DB1C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 bwMode="auto">
                <a:xfrm>
                  <a:off x="7123038" y="51470"/>
                  <a:ext cx="126439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cap="small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Conférence</a:t>
                  </a:r>
                  <a:endParaRPr lang="fr-FR" sz="1600" cap="small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 bwMode="auto">
            <a:xfrm rot="21164040">
              <a:off x="8222514" y="697404"/>
              <a:ext cx="576000" cy="180000"/>
            </a:xfrm>
            <a:prstGeom prst="rect">
              <a:avLst/>
            </a:prstGeom>
            <a:solidFill>
              <a:srgbClr val="D6E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endPara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224910" y="4677438"/>
            <a:ext cx="251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: BS 2015 et 2017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12160" y="1779662"/>
            <a:ext cx="333504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>
              <a:defRPr/>
            </a:pPr>
            <a:endParaRPr lang="fr-FR" altLang="fr-FR" sz="1000" b="1" dirty="0" smtClean="0">
              <a:solidFill>
                <a:srgbClr val="DF29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>
              <a:defRPr/>
            </a:pPr>
            <a:endParaRPr lang="fr-FR" altLang="fr-FR" sz="1000" b="1" dirty="0">
              <a:solidFill>
                <a:srgbClr val="DF29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eaLnBrk="1">
              <a:spcAft>
                <a:spcPts val="1400"/>
              </a:spcAft>
              <a:buClr>
                <a:srgbClr val="25AAC5"/>
              </a:buClr>
              <a:buSzPct val="111000"/>
              <a:defRPr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75,0</a:t>
            </a:r>
            <a:r>
              <a:rPr lang="fr-FR" altLang="fr-FR" sz="18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% 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  <a:endParaRPr lang="fr-FR" altLang="fr-FR" sz="18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eaLnBrk="1">
              <a:spcAft>
                <a:spcPts val="1400"/>
              </a:spcAft>
              <a:buClr>
                <a:srgbClr val="25AAC5"/>
              </a:buClr>
              <a:buSzPct val="111000"/>
              <a:defRPr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61,0 % 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  <a:endParaRPr lang="fr-FR" altLang="fr-FR" sz="18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eaLnBrk="1">
              <a:spcAft>
                <a:spcPts val="1400"/>
              </a:spcAft>
              <a:buClr>
                <a:srgbClr val="25AAC5"/>
              </a:buClr>
              <a:buSzPct val="111000"/>
              <a:defRPr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78,3</a:t>
            </a:r>
            <a:r>
              <a:rPr lang="fr-FR" altLang="fr-FR" sz="18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% 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</a:p>
          <a:p>
            <a:pPr marL="609600" eaLnBrk="1">
              <a:spcAft>
                <a:spcPts val="1400"/>
              </a:spcAft>
              <a:buClr>
                <a:srgbClr val="25AAC5"/>
              </a:buClr>
              <a:buSzPct val="111000"/>
              <a:defRPr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46,6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 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</a:p>
          <a:p>
            <a:pPr marL="609600" eaLnBrk="1">
              <a:spcAft>
                <a:spcPts val="1400"/>
              </a:spcAft>
              <a:buClr>
                <a:srgbClr val="25AAC5"/>
              </a:buClr>
              <a:buSzPct val="111000"/>
              <a:defRPr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48,0 </a:t>
            </a:r>
            <a:r>
              <a:rPr lang="fr-FR" altLang="fr-FR" sz="18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altLang="fr-FR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 </a:t>
            </a:r>
            <a:endParaRPr lang="fr-FR" altLang="fr-FR" sz="18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1484</Words>
  <Application>Microsoft Office PowerPoint</Application>
  <PresentationFormat>Affichage à l'écran (16:9)</PresentationFormat>
  <Paragraphs>451</Paragraphs>
  <Slides>23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cdg31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duval.k</dc:creator>
  <cp:lastModifiedBy>STOCKLIGHT</cp:lastModifiedBy>
  <cp:revision>306</cp:revision>
  <cp:lastPrinted>2019-11-12T12:51:24Z</cp:lastPrinted>
  <dcterms:created xsi:type="dcterms:W3CDTF">2013-10-07T06:48:33Z</dcterms:created>
  <dcterms:modified xsi:type="dcterms:W3CDTF">2019-11-12T14:30:41Z</dcterms:modified>
</cp:coreProperties>
</file>