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  <p:sldMasterId id="2147483690" r:id="rId3"/>
  </p:sldMasterIdLst>
  <p:notesMasterIdLst>
    <p:notesMasterId r:id="rId13"/>
  </p:notesMasterIdLst>
  <p:sldIdLst>
    <p:sldId id="268" r:id="rId4"/>
    <p:sldId id="269" r:id="rId5"/>
    <p:sldId id="270" r:id="rId6"/>
    <p:sldId id="271" r:id="rId7"/>
    <p:sldId id="296" r:id="rId8"/>
    <p:sldId id="272" r:id="rId9"/>
    <p:sldId id="273" r:id="rId10"/>
    <p:sldId id="295" r:id="rId11"/>
    <p:sldId id="294" r:id="rId1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0"/>
  </p:normalViewPr>
  <p:slideViewPr>
    <p:cSldViewPr>
      <p:cViewPr>
        <p:scale>
          <a:sx n="90" d="100"/>
          <a:sy n="90" d="100"/>
        </p:scale>
        <p:origin x="-298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0FCF-4FA2-461E-A56A-9A5B4820DA16}" type="datetimeFigureOut">
              <a:rPr lang="fr-FR" smtClean="0"/>
              <a:t>07/10/2022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F89B-89B4-4F33-ABCC-9ADDE53FD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8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980718-3462-4948-B2D3-00FE8D3BA851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F89B-89B4-4F33-ABCC-9ADDE53FDE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6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8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96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4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14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5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4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64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19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3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39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16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46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1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93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08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12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7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9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97E7-53E8-4A73-9600-7FE73942EB0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D7A4-9EB9-422E-BFF8-8CCAAD3B1E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72A9-2F21-44BD-9DF0-2EE439FB0B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238E-0235-407E-A47E-90C9449F5B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mailto:retraite@cdg31.fr" TargetMode="External"/><Relationship Id="rId5" Type="http://schemas.openxmlformats.org/officeDocument/2006/relationships/hyperlink" Target="mailto:carri&#232;res@cdg31.fr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" y="0"/>
            <a:ext cx="334433" cy="6858000"/>
          </a:xfrm>
          <a:prstGeom prst="rect">
            <a:avLst/>
          </a:prstGeom>
          <a:solidFill>
            <a:srgbClr val="E1A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292" y="4156075"/>
            <a:ext cx="334433" cy="2751138"/>
          </a:xfrm>
          <a:prstGeom prst="rect">
            <a:avLst/>
          </a:prstGeom>
          <a:solidFill>
            <a:srgbClr val="1F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0652" y="2060586"/>
            <a:ext cx="336549" cy="4824413"/>
          </a:xfrm>
          <a:prstGeom prst="rect">
            <a:avLst/>
          </a:prstGeom>
          <a:solidFill>
            <a:srgbClr val="BE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4" name="Picture 2" descr="\\Nas-rd5200\diffusion\Commun Diffusion\Communication\Images Logos\Logo CDG 31\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5" y="6237288"/>
            <a:ext cx="7008284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063550" y="1484787"/>
            <a:ext cx="971999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Bonjour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Bienvenue au webinaire du CDG31</a:t>
            </a:r>
          </a:p>
          <a:p>
            <a:pPr>
              <a:defRPr/>
            </a:pPr>
            <a:endParaRPr lang="fr-FR" sz="2000" dirty="0" smtClean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</a:rPr>
              <a:t>Pour une meilleure expérience, nous sommes en mode conférence c’est-à-dire que vos micros sont automatiquement coupés et que vous ne voyez pas les autres participants.</a:t>
            </a:r>
          </a:p>
          <a:p>
            <a:pPr>
              <a:defRPr/>
            </a:pPr>
            <a:endParaRPr lang="fr-FR" b="1" dirty="0" smtClean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Si vous souhaitez intervenir, vous avez accès au tchat sur la barre</a:t>
            </a:r>
          </a:p>
          <a:p>
            <a:pPr>
              <a:defRPr/>
            </a:pPr>
            <a:r>
              <a:rPr lang="fr-FR" sz="20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 </a:t>
            </a:r>
            <a:endParaRPr lang="fr-FR" sz="2000" b="1" dirty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du haut de l’application.</a:t>
            </a:r>
          </a:p>
          <a:p>
            <a:pPr>
              <a:defRPr/>
            </a:pPr>
            <a:endParaRPr lang="fr-FR" sz="2000" b="1" dirty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3F2270"/>
                </a:solidFill>
                <a:cs typeface="Arial" panose="020B0604020202020204" pitchFamily="34" charset="0"/>
              </a:rPr>
              <a:t>Les questions spécifiques qui concerneraient des situations individuelles sont à poser directement 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</a:rPr>
              <a:t>aux adresses </a:t>
            </a:r>
            <a:r>
              <a:rPr lang="fr-FR" sz="2000" dirty="0">
                <a:solidFill>
                  <a:srgbClr val="3F2270"/>
                </a:solidFill>
                <a:cs typeface="Arial" panose="020B0604020202020204" pitchFamily="34" charset="0"/>
              </a:rPr>
              <a:t>: 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  <a:hlinkClick r:id="rId5"/>
              </a:rPr>
              <a:t>carrières@cdg31.fr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</a:rPr>
              <a:t> ou 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  <a:hlinkClick r:id="rId6"/>
              </a:rPr>
              <a:t>retraite@cdg31.fr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</a:rPr>
              <a:t> .</a:t>
            </a:r>
            <a:endParaRPr lang="fr-FR" sz="2000" dirty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 algn="r">
              <a:defRPr/>
            </a:pPr>
            <a:endParaRPr lang="fr-FR" sz="1600" dirty="0">
              <a:solidFill>
                <a:srgbClr val="3F227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16930" r="50000" b="13612"/>
          <a:stretch/>
        </p:blipFill>
        <p:spPr bwMode="auto">
          <a:xfrm>
            <a:off x="4724400" y="4065588"/>
            <a:ext cx="824057" cy="64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3"/>
          <p:cNvSpPr txBox="1">
            <a:spLocks noChangeArrowheads="1"/>
          </p:cNvSpPr>
          <p:nvPr/>
        </p:nvSpPr>
        <p:spPr bwMode="auto">
          <a:xfrm>
            <a:off x="6384033" y="6597363"/>
            <a:ext cx="5797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baseline="30000" dirty="0" smtClean="0">
                <a:solidFill>
                  <a:srgbClr val="3F2270"/>
                </a:solidFill>
                <a:latin typeface="Myriad Pro" pitchFamily="34" charset="0"/>
              </a:rPr>
              <a:t>Tél </a:t>
            </a:r>
            <a:r>
              <a:rPr lang="fr-FR" altLang="fr-FR" b="1" baseline="30000" dirty="0">
                <a:solidFill>
                  <a:srgbClr val="3F2270"/>
                </a:solidFill>
                <a:latin typeface="Myriad Pro" pitchFamily="34" charset="0"/>
              </a:rPr>
              <a:t>: 05 81 91 93 00 • </a:t>
            </a:r>
            <a:r>
              <a:rPr lang="fr-FR" altLang="fr-FR" b="1" baseline="30000" dirty="0" smtClean="0">
                <a:solidFill>
                  <a:srgbClr val="3F2270"/>
                </a:solidFill>
                <a:latin typeface="Myriad Pro" pitchFamily="34" charset="0"/>
              </a:rPr>
              <a:t>www.cdg31.fr </a:t>
            </a:r>
            <a:r>
              <a:rPr lang="fr-FR" altLang="fr-FR" b="1" baseline="30000" dirty="0">
                <a:solidFill>
                  <a:srgbClr val="3F2270"/>
                </a:solidFill>
                <a:latin typeface="Myriad Pro" pitchFamily="34" charset="0"/>
              </a:rPr>
              <a:t>• contact@cdg31.fr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084" y="1246188"/>
            <a:ext cx="336549" cy="5638800"/>
          </a:xfrm>
          <a:prstGeom prst="rect">
            <a:avLst/>
          </a:prstGeom>
          <a:solidFill>
            <a:srgbClr val="3F2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6" y="-1"/>
            <a:ext cx="2201517" cy="1484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1645" y="80676"/>
            <a:ext cx="8554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kern="0" dirty="0" smtClean="0">
                <a:solidFill>
                  <a:srgbClr val="3F2270"/>
                </a:solidFill>
                <a:cs typeface="Calibri" panose="020F0502020204030204" pitchFamily="34" charset="0"/>
              </a:rPr>
              <a:t>Les mardis du statut : Webinaire</a:t>
            </a:r>
            <a:endParaRPr lang="fr-FR" kern="0" dirty="0" smtClean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\\Serveur_gestion\Public CDG\Transfert de donnees\Diffusion-Communication\Charte graphique\Secretariat direction\autres docs\couverture 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8" y="3933056"/>
            <a:ext cx="34459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849703" y="6122577"/>
            <a:ext cx="4004872" cy="53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altLang="fr-FR" sz="18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18 Octobre 2022</a:t>
            </a:r>
            <a:endParaRPr lang="fr-FR" altLang="fr-FR" sz="1800" kern="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04621" y="1509911"/>
            <a:ext cx="7295323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b="1" dirty="0" smtClean="0">
                <a:solidFill>
                  <a:srgbClr val="3F2270"/>
                </a:solidFill>
                <a:cs typeface="Calibri" panose="020F0502020204030204" pitchFamily="34" charset="0"/>
              </a:rPr>
              <a:t>Actualité juridique</a:t>
            </a:r>
            <a:endParaRPr lang="fr-FR" altLang="fr-FR" sz="4000" b="1" dirty="0">
              <a:solidFill>
                <a:srgbClr val="3F227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1598" y="188914"/>
            <a:ext cx="11372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Modification des dispositions pour les agents contractuels</a:t>
            </a:r>
            <a:endParaRPr lang="fr-FR" altLang="fr-FR" b="1" dirty="0">
              <a:solidFill>
                <a:srgbClr val="1F92B7"/>
              </a:solidFill>
              <a:latin typeface="Calibri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48683" y="836712"/>
            <a:ext cx="12432704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5105896" y="6493638"/>
            <a:ext cx="1950217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9709" y="1124744"/>
            <a:ext cx="1139259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3" y="1340768"/>
            <a:ext cx="1075319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C00000"/>
                </a:solidFill>
              </a:rPr>
              <a:t>Le décret n°2022-1153 du 12 aout 2022 modifiant le décret n°88-145 du 15 février 1988 :</a:t>
            </a:r>
          </a:p>
          <a:p>
            <a:pPr marL="342900" indent="-342900">
              <a:buFont typeface="Wingdings"/>
              <a:buChar char="F"/>
            </a:pPr>
            <a:endParaRPr lang="fr-FR" sz="2400" b="1" dirty="0">
              <a:solidFill>
                <a:srgbClr val="BE0F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Ce décret harmonise les droits des agents contractuels sur ceux des fonctionnaires. Cette modification tient compte de l’entrée en vigueur du CGFP.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rgbClr val="3F22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Le décret prévoit désormais l’indemnisation des congés annuels non pris pour raison de santé et en cas de démission.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3F22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Les modalités d’octroi et de prise en compte au titre de l’ancienneté et des services effectifs sont modifiées pour le : 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3F2270"/>
                </a:solidFill>
              </a:rPr>
              <a:t>C</a:t>
            </a:r>
            <a:r>
              <a:rPr lang="fr-FR" sz="2000" b="1" dirty="0" smtClean="0">
                <a:solidFill>
                  <a:srgbClr val="3F2270"/>
                </a:solidFill>
              </a:rPr>
              <a:t>ongé parental ;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3F2270"/>
                </a:solidFill>
              </a:rPr>
              <a:t>Congé sans rémunération pour élever un enfant ;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3F2270"/>
                </a:solidFill>
              </a:rPr>
              <a:t>Congé sans rémunération pour convenances personnelles ;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3F2270"/>
                </a:solidFill>
              </a:rPr>
              <a:t>Congé sans rémunération pour créer ou reprendre une entreprise…</a:t>
            </a:r>
            <a:endParaRPr lang="fr-FR" sz="2800" dirty="0">
              <a:solidFill>
                <a:srgbClr val="3F2270"/>
              </a:solidFill>
            </a:endParaRPr>
          </a:p>
          <a:p>
            <a:endParaRPr lang="fr-FR" sz="2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1598" y="188912"/>
            <a:ext cx="11372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Modifications de l’organisation des carrières et des dispositions indiciaires des agents de Catégorie B</a:t>
            </a:r>
            <a:endParaRPr lang="fr-FR" altLang="fr-FR" b="1" dirty="0">
              <a:solidFill>
                <a:srgbClr val="1F92B7"/>
              </a:solidFill>
              <a:latin typeface="Calibri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48683" y="1266130"/>
            <a:ext cx="12432704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5105896" y="6493638"/>
            <a:ext cx="1950217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9709" y="1124744"/>
            <a:ext cx="1139259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3" y="1340768"/>
            <a:ext cx="107531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Décrets n°2022-1200 et 2022-1201 du 31 aout 2022 :</a:t>
            </a:r>
            <a:endParaRPr lang="fr-FR" sz="2400" b="1" dirty="0">
              <a:solidFill>
                <a:srgbClr val="BE0F2E"/>
              </a:solidFill>
            </a:endParaRPr>
          </a:p>
          <a:p>
            <a:pPr marL="342900" indent="-342900">
              <a:buFont typeface="Wingdings"/>
              <a:buChar char="F"/>
            </a:pPr>
            <a:endParaRPr lang="fr-FR" sz="2400" b="1" dirty="0">
              <a:solidFill>
                <a:srgbClr val="BE0F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Les textes procèdent à la modification de la structure de la carrière des différents cadres d’emplois de fonctionnaires de catégorie B, notamment en réduisant la durée de certains échelons et grades.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3F22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Ils tirent les conséquences de ces évolutions en adaptant les modalités d’avancement et les modalités de classement lors de la nomination dans un cadre d’emplois de fonctionnaires de catégorie A de la FPT. </a:t>
            </a:r>
            <a:endParaRPr lang="fr-FR" sz="2800" dirty="0">
              <a:solidFill>
                <a:srgbClr val="3F2270"/>
              </a:solidFill>
            </a:endParaRPr>
          </a:p>
          <a:p>
            <a:endParaRPr lang="fr-FR" sz="2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1598" y="188912"/>
            <a:ext cx="11372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Foire aux questions relatives au </a:t>
            </a:r>
            <a:r>
              <a:rPr lang="fr-FR" altLang="fr-FR" sz="3200" b="1" dirty="0" err="1" smtClean="0">
                <a:solidFill>
                  <a:srgbClr val="1F92B7"/>
                </a:solidFill>
                <a:latin typeface="Calibri"/>
              </a:rPr>
              <a:t>Covid</a:t>
            </a:r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 de la DGAFP du 24 aout 2022</a:t>
            </a:r>
            <a:endParaRPr lang="fr-FR" altLang="fr-FR" b="1" dirty="0">
              <a:solidFill>
                <a:srgbClr val="1F92B7"/>
              </a:solidFill>
              <a:latin typeface="Calibri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48683" y="1266130"/>
            <a:ext cx="12432704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5105896" y="6493638"/>
            <a:ext cx="1950217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9709" y="1124744"/>
            <a:ext cx="1139259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3" y="1340768"/>
            <a:ext cx="107531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BE0F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La dernière FAQ de la DGAFP apporte des évolutions concernant la garde d’enfants liée au </a:t>
            </a:r>
            <a:r>
              <a:rPr lang="fr-FR" sz="2000" b="1" dirty="0" err="1" smtClean="0">
                <a:solidFill>
                  <a:srgbClr val="3F2270"/>
                </a:solidFill>
              </a:rPr>
              <a:t>Covid</a:t>
            </a:r>
            <a:r>
              <a:rPr lang="fr-FR" sz="2000" b="1" dirty="0" smtClean="0">
                <a:solidFill>
                  <a:srgbClr val="3F2270"/>
                </a:solidFill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3F227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3F2270"/>
                </a:solidFill>
              </a:rPr>
              <a:t>Il n’est plus possible de bénéficier d’ASA </a:t>
            </a:r>
            <a:r>
              <a:rPr lang="fr-FR" sz="2000" b="1" dirty="0" err="1" smtClean="0">
                <a:solidFill>
                  <a:srgbClr val="3F2270"/>
                </a:solidFill>
              </a:rPr>
              <a:t>covid</a:t>
            </a:r>
            <a:r>
              <a:rPr lang="fr-FR" sz="2000" b="1" dirty="0" smtClean="0">
                <a:solidFill>
                  <a:srgbClr val="3F2270"/>
                </a:solidFill>
              </a:rPr>
              <a:t> pour garder ses enfants;</a:t>
            </a: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3F227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3F2270"/>
                </a:solidFill>
              </a:rPr>
              <a:t>Possible octroi d’un arrêt de travail dérogatoire lorsque l’on est cas contact de son enfant positif de moins de 16 ans. </a:t>
            </a:r>
          </a:p>
          <a:p>
            <a:endParaRPr lang="fr-FR" sz="2000" b="1" dirty="0">
              <a:solidFill>
                <a:srgbClr val="3F2270"/>
              </a:solidFill>
            </a:endParaRPr>
          </a:p>
          <a:p>
            <a:endParaRPr lang="fr-FR" sz="2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1598" y="188914"/>
            <a:ext cx="11372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Refus de </a:t>
            </a:r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titularisation ou de renouvellement de contrat </a:t>
            </a:r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partiellement </a:t>
            </a:r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fondés </a:t>
            </a:r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sur des motifs disciplinaires</a:t>
            </a:r>
            <a:endParaRPr lang="fr-FR" altLang="fr-FR" b="1" dirty="0">
              <a:solidFill>
                <a:srgbClr val="1F92B7"/>
              </a:solidFill>
              <a:latin typeface="Calibri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48683" y="1219200"/>
            <a:ext cx="12432704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5105896" y="6493638"/>
            <a:ext cx="1950217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9709" y="1124744"/>
            <a:ext cx="1139259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2" y="1447800"/>
            <a:ext cx="107531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Décision</a:t>
            </a:r>
            <a:r>
              <a:rPr lang="fr-FR" sz="2400" b="1" dirty="0" smtClean="0">
                <a:solidFill>
                  <a:srgbClr val="BE0F2E"/>
                </a:solidFill>
              </a:rPr>
              <a:t> </a:t>
            </a:r>
            <a:r>
              <a:rPr lang="fr-FR" sz="2400" b="1" dirty="0" smtClean="0">
                <a:solidFill>
                  <a:srgbClr val="BE0F2E"/>
                </a:solidFill>
              </a:rPr>
              <a:t>du Conseil d’Etat, n°451112 du 21 décembre 2021 </a:t>
            </a:r>
            <a:r>
              <a:rPr lang="fr-FR" sz="2400" b="1" dirty="0" smtClean="0">
                <a:solidFill>
                  <a:srgbClr val="BE0F2E"/>
                </a:solidFill>
              </a:rPr>
              <a:t>:</a:t>
            </a:r>
          </a:p>
          <a:p>
            <a:endParaRPr lang="fr-FR" sz="2400" b="1" dirty="0" smtClean="0">
              <a:solidFill>
                <a:srgbClr val="BE0F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3F2270"/>
                </a:solidFill>
              </a:rPr>
              <a:t>Un refus de titularisation reposant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même partiellement sur des fautes disciplinaires ne peut intervenir sans que l’intéressé ait été préalablement mis à même de présenter ses observations, de se faire assister et de consulter son dossier.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rgbClr val="BE0F2E"/>
              </a:solidFill>
            </a:endParaRPr>
          </a:p>
          <a:p>
            <a:pPr marL="342900" indent="-342900">
              <a:buFont typeface="Wingdings"/>
              <a:buChar char="F"/>
            </a:pPr>
            <a:r>
              <a:rPr lang="fr-FR" sz="2400" b="1" smtClean="0">
                <a:solidFill>
                  <a:srgbClr val="BE0F2E"/>
                </a:solidFill>
              </a:rPr>
              <a:t>CAA </a:t>
            </a:r>
            <a:r>
              <a:rPr lang="fr-FR" sz="2400" b="1" dirty="0" smtClean="0">
                <a:solidFill>
                  <a:srgbClr val="BE0F2E"/>
                </a:solidFill>
              </a:rPr>
              <a:t>de Versailles, 5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ème</a:t>
            </a:r>
            <a:r>
              <a:rPr lang="fr-FR" sz="2400" b="1" dirty="0" smtClean="0">
                <a:solidFill>
                  <a:srgbClr val="BE0F2E"/>
                </a:solidFill>
              </a:rPr>
              <a:t> chambre, 18 février 2021, n°19VE04182 :</a:t>
            </a:r>
            <a:endParaRPr lang="fr-FR" sz="2400" b="1" dirty="0">
              <a:solidFill>
                <a:srgbClr val="BE0F2E"/>
              </a:solidFill>
            </a:endParaRPr>
          </a:p>
          <a:p>
            <a:endParaRPr lang="fr-FR" sz="2400" b="1" dirty="0" smtClean="0">
              <a:solidFill>
                <a:srgbClr val="BE0F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Un non renouvellement de CDD pour raison disciplinaire doit respecter les droits de la défense. </a:t>
            </a:r>
            <a:endParaRPr lang="fr-FR" sz="2000" b="1" dirty="0" smtClean="0">
              <a:solidFill>
                <a:srgbClr val="3F2270"/>
              </a:solidFill>
            </a:endParaRPr>
          </a:p>
          <a:p>
            <a:endParaRPr lang="fr-FR" sz="2800" dirty="0">
              <a:solidFill>
                <a:srgbClr val="3F2270"/>
              </a:solidFill>
            </a:endParaRPr>
          </a:p>
          <a:p>
            <a:endParaRPr lang="fr-FR" sz="2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1598" y="188914"/>
            <a:ext cx="11372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  <a:latin typeface="Calibri"/>
              </a:rPr>
              <a:t>Révocation pour un agent ayant un cumul d’activités non déclarés pendant un congé de maladie</a:t>
            </a:r>
            <a:endParaRPr lang="fr-FR" altLang="fr-FR" b="1" dirty="0">
              <a:solidFill>
                <a:srgbClr val="1F92B7"/>
              </a:solidFill>
              <a:latin typeface="Calibri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51607" y="1264644"/>
            <a:ext cx="12432704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5105896" y="6493638"/>
            <a:ext cx="1950217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prstClr val="white"/>
                </a:solidFill>
              </a:endParaRPr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9709" y="1124744"/>
            <a:ext cx="1139259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724" y="1600200"/>
            <a:ext cx="1075319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Arrêt de la CAA de Toulouse, 2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ème</a:t>
            </a:r>
            <a:r>
              <a:rPr lang="fr-FR" sz="2400" b="1" dirty="0" smtClean="0">
                <a:solidFill>
                  <a:srgbClr val="BE0F2E"/>
                </a:solidFill>
              </a:rPr>
              <a:t> chambre, 13/09/2022, n°21TL02578 :</a:t>
            </a:r>
            <a:endParaRPr lang="fr-FR" sz="2400" b="1" dirty="0" smtClean="0">
              <a:solidFill>
                <a:srgbClr val="BE0F2E"/>
              </a:solidFill>
            </a:endParaRPr>
          </a:p>
          <a:p>
            <a:pPr marL="342900" indent="-342900">
              <a:buFont typeface="Wingdings"/>
              <a:buChar char="F"/>
            </a:pPr>
            <a:endParaRPr lang="fr-FR" sz="2100" b="1" dirty="0">
              <a:solidFill>
                <a:srgbClr val="BE0F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La sanction de révocation à l’encontre d’un agent exerçant de manière illégale une activité salariée de vendeuse dans une boulangerie alors qu’elle se trouve en congé de maladie ordinaire n’est pas disproportionnée.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rgbClr val="3F22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3F2270"/>
                </a:solidFill>
              </a:rPr>
              <a:t>En l’espèce, un agent, déjà sanctionné pour l’exercice illégal d’une activité privée, a été révoquée pour l’exercice d’une activité salariée auprès d’une boulangerie et pour les propos injurieux à l’encontre des élus tenus sur les réseaux sociaux. </a:t>
            </a:r>
            <a:endParaRPr lang="fr-FR" sz="2800" dirty="0">
              <a:solidFill>
                <a:srgbClr val="3F2270"/>
              </a:solidFill>
            </a:endParaRPr>
          </a:p>
          <a:p>
            <a:endParaRPr lang="fr-FR" sz="2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itr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6" y="0"/>
            <a:ext cx="12190189" cy="6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1539" y="2449341"/>
            <a:ext cx="10972800" cy="1143000"/>
          </a:xfrm>
        </p:spPr>
        <p:txBody>
          <a:bodyPr/>
          <a:lstStyle/>
          <a:p>
            <a:r>
              <a:rPr lang="fr-FR" sz="3100" b="1" dirty="0" smtClean="0">
                <a:ln w="1905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Temps d’échange</a:t>
            </a:r>
            <a:endParaRPr lang="fr-FR" sz="3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99" y="140538"/>
            <a:ext cx="985192" cy="7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3"/>
            <a:ext cx="12190189" cy="6856561"/>
            <a:chOff x="0" y="0"/>
            <a:chExt cx="10691812" cy="7559676"/>
          </a:xfrm>
        </p:grpSpPr>
        <p:pic>
          <p:nvPicPr>
            <p:cNvPr id="6146" name="Picture 2" descr="\\Nas-rd5200\diffusion\Commun Diffusion\Service Communication\Charte graphique\2021\changement de logo\Modèles de documents\powerpoint\couverture powerpoint_losan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91812" cy="755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e 5"/>
            <p:cNvGrpSpPr/>
            <p:nvPr/>
          </p:nvGrpSpPr>
          <p:grpSpPr>
            <a:xfrm>
              <a:off x="3762524" y="4200652"/>
              <a:ext cx="3168352" cy="407206"/>
              <a:chOff x="3762524" y="4200652"/>
              <a:chExt cx="3168352" cy="40720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762524" y="4200652"/>
                <a:ext cx="3168352" cy="156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3923351" y="4200652"/>
                <a:ext cx="2845111" cy="407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© CDG 31. Tous droits réservés. </a:t>
                </a:r>
                <a:r>
                  <a:rPr lang="fr-FR" sz="900">
                    <a:solidFill>
                      <a:prstClr val="black"/>
                    </a:solidFill>
                    <a:cs typeface="Calibri" panose="020F0502020204030204" pitchFamily="34" charset="0"/>
                  </a:rPr>
                  <a:t>[2022].</a:t>
                </a:r>
                <a:endParaRPr lang="fr-FR" sz="9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algn="ctr"/>
                <a:r>
                  <a:rPr lang="fr-FR" sz="9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Toute exploitation commerciale est interdite</a:t>
                </a:r>
              </a:p>
            </p:txBody>
          </p:sp>
        </p:grpSp>
        <p:sp>
          <p:nvSpPr>
            <p:cNvPr id="8" name="Titre 1"/>
            <p:cNvSpPr txBox="1">
              <a:spLocks/>
            </p:cNvSpPr>
            <p:nvPr/>
          </p:nvSpPr>
          <p:spPr bwMode="auto">
            <a:xfrm>
              <a:off x="3474492" y="2844527"/>
              <a:ext cx="3744416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4306" tIns="52153" rIns="104306" bIns="52153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5pPr>
              <a:lvl6pPr marL="521528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6pPr>
              <a:lvl7pPr marL="1043056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7pPr>
              <a:lvl8pPr marL="1564584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8pPr>
              <a:lvl9pPr marL="2086112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sz="1800" kern="0" dirty="0">
                  <a:ln w="1905"/>
                  <a:solidFill>
                    <a:prstClr val="white"/>
                  </a:solidFill>
                  <a:cs typeface="Calibri" panose="020F0502020204030204" pitchFamily="34" charset="0"/>
                </a:rPr>
                <a:t>Centre de Gestion </a:t>
              </a:r>
            </a:p>
            <a:p>
              <a:r>
                <a:rPr lang="fr-FR" sz="1800" kern="0" dirty="0">
                  <a:ln w="1905"/>
                  <a:solidFill>
                    <a:prstClr val="white"/>
                  </a:solidFill>
                  <a:cs typeface="Calibri" panose="020F0502020204030204" pitchFamily="34" charset="0"/>
                </a:rPr>
                <a:t>de la Fonction Publique Territoriale </a:t>
              </a:r>
            </a:p>
            <a:p>
              <a:r>
                <a:rPr lang="fr-FR" sz="1800" kern="0" dirty="0">
                  <a:ln w="1905"/>
                  <a:solidFill>
                    <a:prstClr val="white"/>
                  </a:solidFill>
                  <a:cs typeface="Calibri" panose="020F0502020204030204" pitchFamily="34" charset="0"/>
                </a:rPr>
                <a:t>de la Haute-Garonne</a:t>
              </a:r>
              <a:endParaRPr lang="fr-FR" sz="1800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1"/>
  <p:tag name="ARS_SLIDE_PARTICIPANTNUM_MEN" val="31"/>
  <p:tag name="ARS_SLIDE_SUBMITNUM_MEN" val="0"/>
  <p:tag name="ARS_SLIDE_PARTICIPANTNUM" val="31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CDG31">
      <a:dk1>
        <a:sysClr val="windowText" lastClr="000000"/>
      </a:dk1>
      <a:lt1>
        <a:sysClr val="window" lastClr="FFFFFF"/>
      </a:lt1>
      <a:dk2>
        <a:srgbClr val="3F2270"/>
      </a:dk2>
      <a:lt2>
        <a:srgbClr val="EEECE1"/>
      </a:lt2>
      <a:accent1>
        <a:srgbClr val="1F92B7"/>
      </a:accent1>
      <a:accent2>
        <a:srgbClr val="BE0F2E"/>
      </a:accent2>
      <a:accent3>
        <a:srgbClr val="3F2270"/>
      </a:accent3>
      <a:accent4>
        <a:srgbClr val="E1AE13"/>
      </a:accent4>
      <a:accent5>
        <a:srgbClr val="E6E5E5"/>
      </a:accent5>
      <a:accent6>
        <a:srgbClr val="7B7878"/>
      </a:accent6>
      <a:hlink>
        <a:srgbClr val="1F92B7"/>
      </a:hlink>
      <a:folHlink>
        <a:srgbClr val="3F2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CDG31">
      <a:dk1>
        <a:sysClr val="windowText" lastClr="000000"/>
      </a:dk1>
      <a:lt1>
        <a:sysClr val="window" lastClr="FFFFFF"/>
      </a:lt1>
      <a:dk2>
        <a:srgbClr val="3F2270"/>
      </a:dk2>
      <a:lt2>
        <a:srgbClr val="EEECE1"/>
      </a:lt2>
      <a:accent1>
        <a:srgbClr val="1F92B7"/>
      </a:accent1>
      <a:accent2>
        <a:srgbClr val="BE0F2E"/>
      </a:accent2>
      <a:accent3>
        <a:srgbClr val="3F2270"/>
      </a:accent3>
      <a:accent4>
        <a:srgbClr val="E1AE13"/>
      </a:accent4>
      <a:accent5>
        <a:srgbClr val="E6E5E5"/>
      </a:accent5>
      <a:accent6>
        <a:srgbClr val="7B7878"/>
      </a:accent6>
      <a:hlink>
        <a:srgbClr val="1F92B7"/>
      </a:hlink>
      <a:folHlink>
        <a:srgbClr val="3F2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591</Words>
  <Application>Microsoft Office PowerPoint</Application>
  <PresentationFormat>Personnalisé</PresentationFormat>
  <Paragraphs>61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Temps d’échange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Conseils d’animation de séances d’information</dc:title>
  <dc:creator>Roux, Angelique</dc:creator>
  <cp:lastModifiedBy>PINTO Mathieu</cp:lastModifiedBy>
  <cp:revision>26</cp:revision>
  <dcterms:created xsi:type="dcterms:W3CDTF">2022-06-27T09:42:11Z</dcterms:created>
  <dcterms:modified xsi:type="dcterms:W3CDTF">2022-10-07T08:02:27Z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2022-06-27T00:00:00Z</vt:filetime>
  </property>
</Properties>
</file>