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90" r:id="rId2"/>
  </p:sldMasterIdLst>
  <p:notesMasterIdLst>
    <p:notesMasterId r:id="rId37"/>
  </p:notesMasterIdLst>
  <p:sldIdLst>
    <p:sldId id="268" r:id="rId3"/>
    <p:sldId id="276" r:id="rId4"/>
    <p:sldId id="279" r:id="rId5"/>
    <p:sldId id="328" r:id="rId6"/>
    <p:sldId id="329" r:id="rId7"/>
    <p:sldId id="330" r:id="rId8"/>
    <p:sldId id="331" r:id="rId9"/>
    <p:sldId id="332" r:id="rId10"/>
    <p:sldId id="292" r:id="rId11"/>
    <p:sldId id="293" r:id="rId12"/>
    <p:sldId id="326" r:id="rId13"/>
    <p:sldId id="277" r:id="rId14"/>
    <p:sldId id="278" r:id="rId15"/>
    <p:sldId id="327" r:id="rId16"/>
    <p:sldId id="280" r:id="rId17"/>
    <p:sldId id="315" r:id="rId18"/>
    <p:sldId id="297" r:id="rId19"/>
    <p:sldId id="309" r:id="rId20"/>
    <p:sldId id="303" r:id="rId21"/>
    <p:sldId id="316" r:id="rId22"/>
    <p:sldId id="310" r:id="rId23"/>
    <p:sldId id="318" r:id="rId24"/>
    <p:sldId id="322" r:id="rId25"/>
    <p:sldId id="308" r:id="rId26"/>
    <p:sldId id="324" r:id="rId27"/>
    <p:sldId id="323" r:id="rId28"/>
    <p:sldId id="307" r:id="rId29"/>
    <p:sldId id="312" r:id="rId30"/>
    <p:sldId id="336" r:id="rId31"/>
    <p:sldId id="313" r:id="rId32"/>
    <p:sldId id="325" r:id="rId33"/>
    <p:sldId id="333" r:id="rId34"/>
    <p:sldId id="334" r:id="rId35"/>
    <p:sldId id="294" r:id="rId36"/>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2263" autoAdjust="0"/>
  </p:normalViewPr>
  <p:slideViewPr>
    <p:cSldViewPr>
      <p:cViewPr varScale="1">
        <p:scale>
          <a:sx n="103" d="100"/>
          <a:sy n="103" d="100"/>
        </p:scale>
        <p:origin x="-75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7BC79-DBFD-420E-9459-B6E7C8DFAD41}" type="doc">
      <dgm:prSet loTypeId="urn:microsoft.com/office/officeart/2005/8/layout/chevron1" loCatId="process" qsTypeId="urn:microsoft.com/office/officeart/2005/8/quickstyle/simple1" qsCatId="simple" csTypeId="urn:microsoft.com/office/officeart/2005/8/colors/accent1_2" csCatId="accent1" phldr="1"/>
      <dgm:spPr/>
    </dgm:pt>
    <dgm:pt modelId="{A314ED58-2553-4DA9-9637-78C84D07E18B}">
      <dgm:prSet phldrT="[Texte]" custT="1"/>
      <dgm:spPr/>
      <dgm:t>
        <a:bodyPr/>
        <a:lstStyle/>
        <a:p>
          <a:r>
            <a:rPr lang="fr-FR" sz="2000" dirty="0" smtClean="0">
              <a:solidFill>
                <a:schemeClr val="tx1"/>
              </a:solidFill>
            </a:rPr>
            <a:t>Pour les congés annuels 2022</a:t>
          </a:r>
          <a:endParaRPr lang="fr-FR" sz="2000" dirty="0">
            <a:solidFill>
              <a:schemeClr val="tx1"/>
            </a:solidFill>
          </a:endParaRPr>
        </a:p>
      </dgm:t>
    </dgm:pt>
    <dgm:pt modelId="{94622984-569B-47AB-BBD1-F376C9F84B71}" type="parTrans" cxnId="{ED6E4B57-AE64-449C-8D05-1D33FCCA9E35}">
      <dgm:prSet/>
      <dgm:spPr/>
      <dgm:t>
        <a:bodyPr/>
        <a:lstStyle/>
        <a:p>
          <a:endParaRPr lang="fr-FR"/>
        </a:p>
      </dgm:t>
    </dgm:pt>
    <dgm:pt modelId="{FF763EAA-7EC8-4435-80A6-E7336B3677BC}" type="sibTrans" cxnId="{ED6E4B57-AE64-449C-8D05-1D33FCCA9E35}">
      <dgm:prSet/>
      <dgm:spPr/>
      <dgm:t>
        <a:bodyPr/>
        <a:lstStyle/>
        <a:p>
          <a:endParaRPr lang="fr-FR"/>
        </a:p>
      </dgm:t>
    </dgm:pt>
    <dgm:pt modelId="{3C63CEA9-6D96-4918-B551-6F226BDB662C}">
      <dgm:prSet phldrT="[Texte]"/>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b="1" dirty="0" smtClean="0">
              <a:solidFill>
                <a:schemeClr val="tx1"/>
              </a:solidFill>
            </a:rPr>
            <a:t>1</a:t>
          </a:r>
          <a:r>
            <a:rPr lang="fr-FR" b="1" baseline="30000" dirty="0" smtClean="0">
              <a:solidFill>
                <a:schemeClr val="tx1"/>
              </a:solidFill>
            </a:rPr>
            <a:t>er</a:t>
          </a:r>
          <a:r>
            <a:rPr lang="fr-FR" b="1" dirty="0" smtClean="0">
              <a:solidFill>
                <a:schemeClr val="tx1"/>
              </a:solidFill>
            </a:rPr>
            <a:t> janvier 2023 </a:t>
          </a:r>
          <a:r>
            <a:rPr lang="fr-FR" dirty="0" smtClean="0">
              <a:solidFill>
                <a:schemeClr val="tx1"/>
              </a:solidFill>
            </a:rPr>
            <a:t>: début de la période de report </a:t>
          </a:r>
          <a:r>
            <a:rPr lang="fr-FR" b="1" dirty="0" smtClean="0">
              <a:solidFill>
                <a:schemeClr val="accent2">
                  <a:lumMod val="75000"/>
                </a:schemeClr>
              </a:solidFill>
            </a:rPr>
            <a:t>dans la limite de 20 jours </a:t>
          </a:r>
          <a:endParaRPr lang="fr-FR" b="1" dirty="0">
            <a:solidFill>
              <a:schemeClr val="accent2">
                <a:lumMod val="75000"/>
              </a:schemeClr>
            </a:solidFill>
          </a:endParaRPr>
        </a:p>
      </dgm:t>
    </dgm:pt>
    <dgm:pt modelId="{E8BF3B82-AE11-4262-9BAA-EC9D3D0102AA}" type="parTrans" cxnId="{14ADF319-35DB-49D4-987D-30C61F474640}">
      <dgm:prSet/>
      <dgm:spPr/>
      <dgm:t>
        <a:bodyPr/>
        <a:lstStyle/>
        <a:p>
          <a:endParaRPr lang="fr-FR"/>
        </a:p>
      </dgm:t>
    </dgm:pt>
    <dgm:pt modelId="{F8B82942-37DB-4445-9608-8C161A25D813}" type="sibTrans" cxnId="{14ADF319-35DB-49D4-987D-30C61F474640}">
      <dgm:prSet/>
      <dgm:spPr/>
      <dgm:t>
        <a:bodyPr/>
        <a:lstStyle/>
        <a:p>
          <a:endParaRPr lang="fr-FR"/>
        </a:p>
      </dgm:t>
    </dgm:pt>
    <dgm:pt modelId="{A670A1C8-0060-40FD-98FD-49170A15463A}">
      <dgm:prSet phldrT="[Texte]"/>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b="1" dirty="0" smtClean="0">
              <a:solidFill>
                <a:schemeClr val="tx1"/>
              </a:solidFill>
            </a:rPr>
            <a:t>31 mars 2024 </a:t>
          </a:r>
          <a:r>
            <a:rPr lang="fr-FR" dirty="0" smtClean="0">
              <a:solidFill>
                <a:schemeClr val="tx1"/>
              </a:solidFill>
            </a:rPr>
            <a:t>: </a:t>
          </a:r>
        </a:p>
        <a:p>
          <a:r>
            <a:rPr lang="fr-FR" dirty="0" smtClean="0">
              <a:solidFill>
                <a:schemeClr val="tx1"/>
              </a:solidFill>
            </a:rPr>
            <a:t>fin de la période du report</a:t>
          </a:r>
          <a:endParaRPr lang="fr-FR" dirty="0">
            <a:solidFill>
              <a:schemeClr val="tx1"/>
            </a:solidFill>
          </a:endParaRPr>
        </a:p>
      </dgm:t>
    </dgm:pt>
    <dgm:pt modelId="{F3729D86-592F-4588-99FE-81DE27F6AAB8}" type="parTrans" cxnId="{A323FBB0-555F-4ABC-B533-9B8AA06F5719}">
      <dgm:prSet/>
      <dgm:spPr/>
      <dgm:t>
        <a:bodyPr/>
        <a:lstStyle/>
        <a:p>
          <a:endParaRPr lang="fr-FR"/>
        </a:p>
      </dgm:t>
    </dgm:pt>
    <dgm:pt modelId="{1C16F617-E272-4C35-BB99-8107AAE64B60}" type="sibTrans" cxnId="{A323FBB0-555F-4ABC-B533-9B8AA06F5719}">
      <dgm:prSet/>
      <dgm:spPr/>
      <dgm:t>
        <a:bodyPr/>
        <a:lstStyle/>
        <a:p>
          <a:endParaRPr lang="fr-FR"/>
        </a:p>
      </dgm:t>
    </dgm:pt>
    <dgm:pt modelId="{674F5B08-671F-4EAF-9143-4217D3613757}">
      <dgm:prSet phldrT="[Texte]"/>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2"/>
          </a:solidFill>
        </a:ln>
      </dgm:spPr>
      <dgm:t>
        <a:bodyPr/>
        <a:lstStyle/>
        <a:p>
          <a:r>
            <a:rPr lang="fr-FR" dirty="0" smtClean="0">
              <a:solidFill>
                <a:schemeClr val="tx1"/>
              </a:solidFill>
            </a:rPr>
            <a:t>Au-delà les congés annuels sont perdus</a:t>
          </a:r>
          <a:endParaRPr lang="fr-FR" dirty="0">
            <a:solidFill>
              <a:schemeClr val="tx1"/>
            </a:solidFill>
          </a:endParaRPr>
        </a:p>
      </dgm:t>
    </dgm:pt>
    <dgm:pt modelId="{FB329D2C-58D5-4202-83AA-56FE511DE44D}" type="parTrans" cxnId="{179C3041-F8C6-4F16-A4F5-ED63D9C2A58A}">
      <dgm:prSet/>
      <dgm:spPr/>
      <dgm:t>
        <a:bodyPr/>
        <a:lstStyle/>
        <a:p>
          <a:endParaRPr lang="fr-FR"/>
        </a:p>
      </dgm:t>
    </dgm:pt>
    <dgm:pt modelId="{CB4C96F9-9289-49EA-ABD9-D4B571950127}" type="sibTrans" cxnId="{179C3041-F8C6-4F16-A4F5-ED63D9C2A58A}">
      <dgm:prSet/>
      <dgm:spPr/>
      <dgm:t>
        <a:bodyPr/>
        <a:lstStyle/>
        <a:p>
          <a:endParaRPr lang="fr-FR"/>
        </a:p>
      </dgm:t>
    </dgm:pt>
    <dgm:pt modelId="{53834477-9CFC-4B26-ADA7-9962724C3763}" type="pres">
      <dgm:prSet presAssocID="{43D7BC79-DBFD-420E-9459-B6E7C8DFAD41}" presName="Name0" presStyleCnt="0">
        <dgm:presLayoutVars>
          <dgm:dir/>
          <dgm:animLvl val="lvl"/>
          <dgm:resizeHandles val="exact"/>
        </dgm:presLayoutVars>
      </dgm:prSet>
      <dgm:spPr/>
    </dgm:pt>
    <dgm:pt modelId="{3E80290B-67F9-47C0-A77C-D88FA0941432}" type="pres">
      <dgm:prSet presAssocID="{A314ED58-2553-4DA9-9637-78C84D07E18B}" presName="parTxOnly" presStyleLbl="node1" presStyleIdx="0" presStyleCnt="4">
        <dgm:presLayoutVars>
          <dgm:chMax val="0"/>
          <dgm:chPref val="0"/>
          <dgm:bulletEnabled val="1"/>
        </dgm:presLayoutVars>
      </dgm:prSet>
      <dgm:spPr/>
      <dgm:t>
        <a:bodyPr/>
        <a:lstStyle/>
        <a:p>
          <a:endParaRPr lang="fr-FR"/>
        </a:p>
      </dgm:t>
    </dgm:pt>
    <dgm:pt modelId="{AC2CC4C6-BB87-44BC-8609-92F1C01D98EB}" type="pres">
      <dgm:prSet presAssocID="{FF763EAA-7EC8-4435-80A6-E7336B3677BC}" presName="parTxOnlySpace" presStyleCnt="0"/>
      <dgm:spPr/>
    </dgm:pt>
    <dgm:pt modelId="{9CB37B17-4958-4612-B498-5D191588E134}" type="pres">
      <dgm:prSet presAssocID="{3C63CEA9-6D96-4918-B551-6F226BDB662C}" presName="parTxOnly" presStyleLbl="node1" presStyleIdx="1" presStyleCnt="4">
        <dgm:presLayoutVars>
          <dgm:chMax val="0"/>
          <dgm:chPref val="0"/>
          <dgm:bulletEnabled val="1"/>
        </dgm:presLayoutVars>
      </dgm:prSet>
      <dgm:spPr/>
      <dgm:t>
        <a:bodyPr/>
        <a:lstStyle/>
        <a:p>
          <a:endParaRPr lang="fr-FR"/>
        </a:p>
      </dgm:t>
    </dgm:pt>
    <dgm:pt modelId="{9BC16FA4-C95C-4E31-8472-FBB1934CD136}" type="pres">
      <dgm:prSet presAssocID="{F8B82942-37DB-4445-9608-8C161A25D813}" presName="parTxOnlySpace" presStyleCnt="0"/>
      <dgm:spPr/>
    </dgm:pt>
    <dgm:pt modelId="{07EC4A33-02BC-439D-B36F-40032C38B812}" type="pres">
      <dgm:prSet presAssocID="{A670A1C8-0060-40FD-98FD-49170A15463A}" presName="parTxOnly" presStyleLbl="node1" presStyleIdx="2" presStyleCnt="4">
        <dgm:presLayoutVars>
          <dgm:chMax val="0"/>
          <dgm:chPref val="0"/>
          <dgm:bulletEnabled val="1"/>
        </dgm:presLayoutVars>
      </dgm:prSet>
      <dgm:spPr/>
      <dgm:t>
        <a:bodyPr/>
        <a:lstStyle/>
        <a:p>
          <a:endParaRPr lang="fr-FR"/>
        </a:p>
      </dgm:t>
    </dgm:pt>
    <dgm:pt modelId="{0BEAB113-3F9A-4092-8CBF-9B3CED569187}" type="pres">
      <dgm:prSet presAssocID="{1C16F617-E272-4C35-BB99-8107AAE64B60}" presName="parTxOnlySpace" presStyleCnt="0"/>
      <dgm:spPr/>
    </dgm:pt>
    <dgm:pt modelId="{EF83F52E-E707-4235-B7A1-A403824B4317}" type="pres">
      <dgm:prSet presAssocID="{674F5B08-671F-4EAF-9143-4217D3613757}" presName="parTxOnly" presStyleLbl="node1" presStyleIdx="3" presStyleCnt="4">
        <dgm:presLayoutVars>
          <dgm:chMax val="0"/>
          <dgm:chPref val="0"/>
          <dgm:bulletEnabled val="1"/>
        </dgm:presLayoutVars>
      </dgm:prSet>
      <dgm:spPr/>
      <dgm:t>
        <a:bodyPr/>
        <a:lstStyle/>
        <a:p>
          <a:endParaRPr lang="fr-FR"/>
        </a:p>
      </dgm:t>
    </dgm:pt>
  </dgm:ptLst>
  <dgm:cxnLst>
    <dgm:cxn modelId="{20707FEA-DB15-4882-A495-F84F2255F40C}" type="presOf" srcId="{674F5B08-671F-4EAF-9143-4217D3613757}" destId="{EF83F52E-E707-4235-B7A1-A403824B4317}" srcOrd="0" destOrd="0" presId="urn:microsoft.com/office/officeart/2005/8/layout/chevron1"/>
    <dgm:cxn modelId="{51E87CBA-CA2D-4846-826D-7E0A00C68B91}" type="presOf" srcId="{A314ED58-2553-4DA9-9637-78C84D07E18B}" destId="{3E80290B-67F9-47C0-A77C-D88FA0941432}" srcOrd="0" destOrd="0" presId="urn:microsoft.com/office/officeart/2005/8/layout/chevron1"/>
    <dgm:cxn modelId="{1F25C7D1-F123-46B3-B93F-E2F05B4EA192}" type="presOf" srcId="{43D7BC79-DBFD-420E-9459-B6E7C8DFAD41}" destId="{53834477-9CFC-4B26-ADA7-9962724C3763}" srcOrd="0" destOrd="0" presId="urn:microsoft.com/office/officeart/2005/8/layout/chevron1"/>
    <dgm:cxn modelId="{2AE6A5BC-B853-4FA7-817C-5DF57CD9E55C}" type="presOf" srcId="{A670A1C8-0060-40FD-98FD-49170A15463A}" destId="{07EC4A33-02BC-439D-B36F-40032C38B812}" srcOrd="0" destOrd="0" presId="urn:microsoft.com/office/officeart/2005/8/layout/chevron1"/>
    <dgm:cxn modelId="{A323FBB0-555F-4ABC-B533-9B8AA06F5719}" srcId="{43D7BC79-DBFD-420E-9459-B6E7C8DFAD41}" destId="{A670A1C8-0060-40FD-98FD-49170A15463A}" srcOrd="2" destOrd="0" parTransId="{F3729D86-592F-4588-99FE-81DE27F6AAB8}" sibTransId="{1C16F617-E272-4C35-BB99-8107AAE64B60}"/>
    <dgm:cxn modelId="{485D6CDE-19AD-4315-9758-9985E01DCDCF}" type="presOf" srcId="{3C63CEA9-6D96-4918-B551-6F226BDB662C}" destId="{9CB37B17-4958-4612-B498-5D191588E134}" srcOrd="0" destOrd="0" presId="urn:microsoft.com/office/officeart/2005/8/layout/chevron1"/>
    <dgm:cxn modelId="{179C3041-F8C6-4F16-A4F5-ED63D9C2A58A}" srcId="{43D7BC79-DBFD-420E-9459-B6E7C8DFAD41}" destId="{674F5B08-671F-4EAF-9143-4217D3613757}" srcOrd="3" destOrd="0" parTransId="{FB329D2C-58D5-4202-83AA-56FE511DE44D}" sibTransId="{CB4C96F9-9289-49EA-ABD9-D4B571950127}"/>
    <dgm:cxn modelId="{14ADF319-35DB-49D4-987D-30C61F474640}" srcId="{43D7BC79-DBFD-420E-9459-B6E7C8DFAD41}" destId="{3C63CEA9-6D96-4918-B551-6F226BDB662C}" srcOrd="1" destOrd="0" parTransId="{E8BF3B82-AE11-4262-9BAA-EC9D3D0102AA}" sibTransId="{F8B82942-37DB-4445-9608-8C161A25D813}"/>
    <dgm:cxn modelId="{ED6E4B57-AE64-449C-8D05-1D33FCCA9E35}" srcId="{43D7BC79-DBFD-420E-9459-B6E7C8DFAD41}" destId="{A314ED58-2553-4DA9-9637-78C84D07E18B}" srcOrd="0" destOrd="0" parTransId="{94622984-569B-47AB-BBD1-F376C9F84B71}" sibTransId="{FF763EAA-7EC8-4435-80A6-E7336B3677BC}"/>
    <dgm:cxn modelId="{57E80B15-06AC-4B32-8E25-2E5BFFD5E2D7}" type="presParOf" srcId="{53834477-9CFC-4B26-ADA7-9962724C3763}" destId="{3E80290B-67F9-47C0-A77C-D88FA0941432}" srcOrd="0" destOrd="0" presId="urn:microsoft.com/office/officeart/2005/8/layout/chevron1"/>
    <dgm:cxn modelId="{3573B39D-E43C-41D7-897C-FAE78C173266}" type="presParOf" srcId="{53834477-9CFC-4B26-ADA7-9962724C3763}" destId="{AC2CC4C6-BB87-44BC-8609-92F1C01D98EB}" srcOrd="1" destOrd="0" presId="urn:microsoft.com/office/officeart/2005/8/layout/chevron1"/>
    <dgm:cxn modelId="{7304422F-F12E-4361-90D5-BB51076A17C8}" type="presParOf" srcId="{53834477-9CFC-4B26-ADA7-9962724C3763}" destId="{9CB37B17-4958-4612-B498-5D191588E134}" srcOrd="2" destOrd="0" presId="urn:microsoft.com/office/officeart/2005/8/layout/chevron1"/>
    <dgm:cxn modelId="{91C0CFE8-B1DC-4B4F-905F-065B45A2EBE6}" type="presParOf" srcId="{53834477-9CFC-4B26-ADA7-9962724C3763}" destId="{9BC16FA4-C95C-4E31-8472-FBB1934CD136}" srcOrd="3" destOrd="0" presId="urn:microsoft.com/office/officeart/2005/8/layout/chevron1"/>
    <dgm:cxn modelId="{701A3DC4-14AE-4E0E-A180-909DCD12F4A0}" type="presParOf" srcId="{53834477-9CFC-4B26-ADA7-9962724C3763}" destId="{07EC4A33-02BC-439D-B36F-40032C38B812}" srcOrd="4" destOrd="0" presId="urn:microsoft.com/office/officeart/2005/8/layout/chevron1"/>
    <dgm:cxn modelId="{DF7C9CF5-1F91-43D0-AF72-705233FFCC73}" type="presParOf" srcId="{53834477-9CFC-4B26-ADA7-9962724C3763}" destId="{0BEAB113-3F9A-4092-8CBF-9B3CED569187}" srcOrd="5" destOrd="0" presId="urn:microsoft.com/office/officeart/2005/8/layout/chevron1"/>
    <dgm:cxn modelId="{F8964D15-9A33-4F99-A016-8DD215467C41}" type="presParOf" srcId="{53834477-9CFC-4B26-ADA7-9962724C3763}" destId="{EF83F52E-E707-4235-B7A1-A403824B431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7BC79-DBFD-420E-9459-B6E7C8DFAD41}" type="doc">
      <dgm:prSet loTypeId="urn:microsoft.com/office/officeart/2005/8/layout/chevron1" loCatId="process" qsTypeId="urn:microsoft.com/office/officeart/2005/8/quickstyle/simple1" qsCatId="simple" csTypeId="urn:microsoft.com/office/officeart/2005/8/colors/accent1_2" csCatId="accent1" phldr="1"/>
      <dgm:spPr/>
    </dgm:pt>
    <dgm:pt modelId="{A314ED58-2553-4DA9-9637-78C84D07E18B}">
      <dgm:prSet phldrT="[Texte]" custT="1"/>
      <dgm:spPr/>
      <dgm:t>
        <a:bodyPr/>
        <a:lstStyle/>
        <a:p>
          <a:r>
            <a:rPr lang="fr-FR" sz="1800" b="0" dirty="0" smtClean="0">
              <a:solidFill>
                <a:schemeClr val="tx1"/>
              </a:solidFill>
            </a:rPr>
            <a:t>Pour les congés annuels 2020</a:t>
          </a:r>
          <a:endParaRPr lang="fr-FR" sz="1800" b="0" dirty="0">
            <a:solidFill>
              <a:schemeClr val="tx1"/>
            </a:solidFill>
          </a:endParaRPr>
        </a:p>
      </dgm:t>
    </dgm:pt>
    <dgm:pt modelId="{94622984-569B-47AB-BBD1-F376C9F84B71}" type="parTrans" cxnId="{ED6E4B57-AE64-449C-8D05-1D33FCCA9E35}">
      <dgm:prSet/>
      <dgm:spPr/>
      <dgm:t>
        <a:bodyPr/>
        <a:lstStyle/>
        <a:p>
          <a:endParaRPr lang="fr-FR"/>
        </a:p>
      </dgm:t>
    </dgm:pt>
    <dgm:pt modelId="{FF763EAA-7EC8-4435-80A6-E7336B3677BC}" type="sibTrans" cxnId="{ED6E4B57-AE64-449C-8D05-1D33FCCA9E35}">
      <dgm:prSet/>
      <dgm:spPr/>
      <dgm:t>
        <a:bodyPr/>
        <a:lstStyle/>
        <a:p>
          <a:endParaRPr lang="fr-FR"/>
        </a:p>
      </dgm:t>
    </dgm:pt>
    <dgm:pt modelId="{3C63CEA9-6D96-4918-B551-6F226BDB662C}">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sz="1700" b="1" dirty="0" smtClean="0">
              <a:solidFill>
                <a:schemeClr val="tx1"/>
              </a:solidFill>
            </a:rPr>
            <a:t>1</a:t>
          </a:r>
          <a:r>
            <a:rPr lang="fr-FR" sz="1700" b="1" baseline="30000" dirty="0" smtClean="0">
              <a:solidFill>
                <a:schemeClr val="tx1"/>
              </a:solidFill>
            </a:rPr>
            <a:t>er</a:t>
          </a:r>
          <a:r>
            <a:rPr lang="fr-FR" sz="1700" b="1" dirty="0" smtClean="0">
              <a:solidFill>
                <a:schemeClr val="tx1"/>
              </a:solidFill>
            </a:rPr>
            <a:t> janvier 2021 </a:t>
          </a:r>
          <a:r>
            <a:rPr lang="fr-FR" sz="1700" dirty="0" smtClean="0">
              <a:solidFill>
                <a:schemeClr val="tx1"/>
              </a:solidFill>
            </a:rPr>
            <a:t>: début de la période de report </a:t>
          </a:r>
          <a:r>
            <a:rPr lang="fr-FR" sz="1700" b="1" dirty="0" smtClean="0">
              <a:solidFill>
                <a:schemeClr val="accent2">
                  <a:lumMod val="75000"/>
                </a:schemeClr>
              </a:solidFill>
            </a:rPr>
            <a:t>dans la limite de 20 jours </a:t>
          </a:r>
          <a:endParaRPr lang="fr-FR" sz="1700" b="1" dirty="0">
            <a:solidFill>
              <a:schemeClr val="accent2">
                <a:lumMod val="75000"/>
              </a:schemeClr>
            </a:solidFill>
          </a:endParaRPr>
        </a:p>
      </dgm:t>
    </dgm:pt>
    <dgm:pt modelId="{E8BF3B82-AE11-4262-9BAA-EC9D3D0102AA}" type="parTrans" cxnId="{14ADF319-35DB-49D4-987D-30C61F474640}">
      <dgm:prSet/>
      <dgm:spPr/>
      <dgm:t>
        <a:bodyPr/>
        <a:lstStyle/>
        <a:p>
          <a:endParaRPr lang="fr-FR"/>
        </a:p>
      </dgm:t>
    </dgm:pt>
    <dgm:pt modelId="{F8B82942-37DB-4445-9608-8C161A25D813}" type="sibTrans" cxnId="{14ADF319-35DB-49D4-987D-30C61F474640}">
      <dgm:prSet/>
      <dgm:spPr/>
      <dgm:t>
        <a:bodyPr/>
        <a:lstStyle/>
        <a:p>
          <a:endParaRPr lang="fr-FR"/>
        </a:p>
      </dgm:t>
    </dgm:pt>
    <dgm:pt modelId="{A670A1C8-0060-40FD-98FD-49170A15463A}">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sz="1700" b="1" dirty="0" smtClean="0">
              <a:solidFill>
                <a:schemeClr val="tx1"/>
              </a:solidFill>
            </a:rPr>
            <a:t>31 mars 2022 </a:t>
          </a:r>
          <a:r>
            <a:rPr lang="fr-FR" sz="1700" dirty="0" smtClean="0">
              <a:solidFill>
                <a:schemeClr val="tx1"/>
              </a:solidFill>
            </a:rPr>
            <a:t>: </a:t>
          </a:r>
        </a:p>
        <a:p>
          <a:r>
            <a:rPr lang="fr-FR" sz="1700" dirty="0" smtClean="0">
              <a:solidFill>
                <a:schemeClr val="tx1"/>
              </a:solidFill>
            </a:rPr>
            <a:t>fin de la période du report</a:t>
          </a:r>
          <a:endParaRPr lang="fr-FR" sz="1700" dirty="0">
            <a:solidFill>
              <a:schemeClr val="tx1"/>
            </a:solidFill>
          </a:endParaRPr>
        </a:p>
      </dgm:t>
    </dgm:pt>
    <dgm:pt modelId="{F3729D86-592F-4588-99FE-81DE27F6AAB8}" type="parTrans" cxnId="{A323FBB0-555F-4ABC-B533-9B8AA06F5719}">
      <dgm:prSet/>
      <dgm:spPr/>
      <dgm:t>
        <a:bodyPr/>
        <a:lstStyle/>
        <a:p>
          <a:endParaRPr lang="fr-FR"/>
        </a:p>
      </dgm:t>
    </dgm:pt>
    <dgm:pt modelId="{1C16F617-E272-4C35-BB99-8107AAE64B60}" type="sibTrans" cxnId="{A323FBB0-555F-4ABC-B533-9B8AA06F5719}">
      <dgm:prSet/>
      <dgm:spPr/>
      <dgm:t>
        <a:bodyPr/>
        <a:lstStyle/>
        <a:p>
          <a:endParaRPr lang="fr-FR"/>
        </a:p>
      </dgm:t>
    </dgm:pt>
    <dgm:pt modelId="{674F5B08-671F-4EAF-9143-4217D3613757}">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2"/>
          </a:solidFill>
        </a:ln>
      </dgm:spPr>
      <dgm:t>
        <a:bodyPr/>
        <a:lstStyle/>
        <a:p>
          <a:r>
            <a:rPr lang="fr-FR" sz="1700" b="1" dirty="0" smtClean="0">
              <a:solidFill>
                <a:schemeClr val="tx1"/>
              </a:solidFill>
            </a:rPr>
            <a:t>Les </a:t>
          </a:r>
          <a:r>
            <a:rPr lang="fr-FR" b="1" dirty="0" smtClean="0">
              <a:solidFill>
                <a:schemeClr val="tx1"/>
              </a:solidFill>
            </a:rPr>
            <a:t>congés</a:t>
          </a:r>
          <a:r>
            <a:rPr lang="fr-FR" sz="1700" b="1" dirty="0" smtClean="0">
              <a:solidFill>
                <a:schemeClr val="tx1"/>
              </a:solidFill>
            </a:rPr>
            <a:t> annuels 2020 sont perdus</a:t>
          </a:r>
          <a:endParaRPr lang="fr-FR" sz="1700" b="1" dirty="0">
            <a:solidFill>
              <a:schemeClr val="tx1"/>
            </a:solidFill>
          </a:endParaRPr>
        </a:p>
      </dgm:t>
    </dgm:pt>
    <dgm:pt modelId="{FB329D2C-58D5-4202-83AA-56FE511DE44D}" type="parTrans" cxnId="{179C3041-F8C6-4F16-A4F5-ED63D9C2A58A}">
      <dgm:prSet/>
      <dgm:spPr/>
      <dgm:t>
        <a:bodyPr/>
        <a:lstStyle/>
        <a:p>
          <a:endParaRPr lang="fr-FR"/>
        </a:p>
      </dgm:t>
    </dgm:pt>
    <dgm:pt modelId="{CB4C96F9-9289-49EA-ABD9-D4B571950127}" type="sibTrans" cxnId="{179C3041-F8C6-4F16-A4F5-ED63D9C2A58A}">
      <dgm:prSet/>
      <dgm:spPr/>
      <dgm:t>
        <a:bodyPr/>
        <a:lstStyle/>
        <a:p>
          <a:endParaRPr lang="fr-FR"/>
        </a:p>
      </dgm:t>
    </dgm:pt>
    <dgm:pt modelId="{53834477-9CFC-4B26-ADA7-9962724C3763}" type="pres">
      <dgm:prSet presAssocID="{43D7BC79-DBFD-420E-9459-B6E7C8DFAD41}" presName="Name0" presStyleCnt="0">
        <dgm:presLayoutVars>
          <dgm:dir/>
          <dgm:animLvl val="lvl"/>
          <dgm:resizeHandles val="exact"/>
        </dgm:presLayoutVars>
      </dgm:prSet>
      <dgm:spPr/>
    </dgm:pt>
    <dgm:pt modelId="{3E80290B-67F9-47C0-A77C-D88FA0941432}" type="pres">
      <dgm:prSet presAssocID="{A314ED58-2553-4DA9-9637-78C84D07E18B}" presName="parTxOnly" presStyleLbl="node1" presStyleIdx="0" presStyleCnt="4">
        <dgm:presLayoutVars>
          <dgm:chMax val="0"/>
          <dgm:chPref val="0"/>
          <dgm:bulletEnabled val="1"/>
        </dgm:presLayoutVars>
      </dgm:prSet>
      <dgm:spPr/>
      <dgm:t>
        <a:bodyPr/>
        <a:lstStyle/>
        <a:p>
          <a:endParaRPr lang="fr-FR"/>
        </a:p>
      </dgm:t>
    </dgm:pt>
    <dgm:pt modelId="{AC2CC4C6-BB87-44BC-8609-92F1C01D98EB}" type="pres">
      <dgm:prSet presAssocID="{FF763EAA-7EC8-4435-80A6-E7336B3677BC}" presName="parTxOnlySpace" presStyleCnt="0"/>
      <dgm:spPr/>
    </dgm:pt>
    <dgm:pt modelId="{9CB37B17-4958-4612-B498-5D191588E134}" type="pres">
      <dgm:prSet presAssocID="{3C63CEA9-6D96-4918-B551-6F226BDB662C}" presName="parTxOnly" presStyleLbl="node1" presStyleIdx="1" presStyleCnt="4">
        <dgm:presLayoutVars>
          <dgm:chMax val="0"/>
          <dgm:chPref val="0"/>
          <dgm:bulletEnabled val="1"/>
        </dgm:presLayoutVars>
      </dgm:prSet>
      <dgm:spPr/>
      <dgm:t>
        <a:bodyPr/>
        <a:lstStyle/>
        <a:p>
          <a:endParaRPr lang="fr-FR"/>
        </a:p>
      </dgm:t>
    </dgm:pt>
    <dgm:pt modelId="{9BC16FA4-C95C-4E31-8472-FBB1934CD136}" type="pres">
      <dgm:prSet presAssocID="{F8B82942-37DB-4445-9608-8C161A25D813}" presName="parTxOnlySpace" presStyleCnt="0"/>
      <dgm:spPr/>
    </dgm:pt>
    <dgm:pt modelId="{07EC4A33-02BC-439D-B36F-40032C38B812}" type="pres">
      <dgm:prSet presAssocID="{A670A1C8-0060-40FD-98FD-49170A15463A}" presName="parTxOnly" presStyleLbl="node1" presStyleIdx="2" presStyleCnt="4">
        <dgm:presLayoutVars>
          <dgm:chMax val="0"/>
          <dgm:chPref val="0"/>
          <dgm:bulletEnabled val="1"/>
        </dgm:presLayoutVars>
      </dgm:prSet>
      <dgm:spPr/>
      <dgm:t>
        <a:bodyPr/>
        <a:lstStyle/>
        <a:p>
          <a:endParaRPr lang="fr-FR"/>
        </a:p>
      </dgm:t>
    </dgm:pt>
    <dgm:pt modelId="{0BEAB113-3F9A-4092-8CBF-9B3CED569187}" type="pres">
      <dgm:prSet presAssocID="{1C16F617-E272-4C35-BB99-8107AAE64B60}" presName="parTxOnlySpace" presStyleCnt="0"/>
      <dgm:spPr/>
    </dgm:pt>
    <dgm:pt modelId="{EF83F52E-E707-4235-B7A1-A403824B4317}" type="pres">
      <dgm:prSet presAssocID="{674F5B08-671F-4EAF-9143-4217D3613757}" presName="parTxOnly" presStyleLbl="node1" presStyleIdx="3" presStyleCnt="4">
        <dgm:presLayoutVars>
          <dgm:chMax val="0"/>
          <dgm:chPref val="0"/>
          <dgm:bulletEnabled val="1"/>
        </dgm:presLayoutVars>
      </dgm:prSet>
      <dgm:spPr/>
      <dgm:t>
        <a:bodyPr/>
        <a:lstStyle/>
        <a:p>
          <a:endParaRPr lang="fr-FR"/>
        </a:p>
      </dgm:t>
    </dgm:pt>
  </dgm:ptLst>
  <dgm:cxnLst>
    <dgm:cxn modelId="{49AA1ED3-A876-4BE5-B7F0-2F12FEA45C86}" type="presOf" srcId="{43D7BC79-DBFD-420E-9459-B6E7C8DFAD41}" destId="{53834477-9CFC-4B26-ADA7-9962724C3763}" srcOrd="0" destOrd="0" presId="urn:microsoft.com/office/officeart/2005/8/layout/chevron1"/>
    <dgm:cxn modelId="{9C7291EC-73E2-4E51-AC69-C9259A6AA8AD}" type="presOf" srcId="{674F5B08-671F-4EAF-9143-4217D3613757}" destId="{EF83F52E-E707-4235-B7A1-A403824B4317}" srcOrd="0" destOrd="0" presId="urn:microsoft.com/office/officeart/2005/8/layout/chevron1"/>
    <dgm:cxn modelId="{808A55BE-C6CC-44F4-B65D-AF58E0A5B05A}" type="presOf" srcId="{3C63CEA9-6D96-4918-B551-6F226BDB662C}" destId="{9CB37B17-4958-4612-B498-5D191588E134}" srcOrd="0" destOrd="0" presId="urn:microsoft.com/office/officeart/2005/8/layout/chevron1"/>
    <dgm:cxn modelId="{03719CFB-A730-4A7C-80E1-41049BAC576D}" type="presOf" srcId="{A670A1C8-0060-40FD-98FD-49170A15463A}" destId="{07EC4A33-02BC-439D-B36F-40032C38B812}" srcOrd="0" destOrd="0" presId="urn:microsoft.com/office/officeart/2005/8/layout/chevron1"/>
    <dgm:cxn modelId="{179C3041-F8C6-4F16-A4F5-ED63D9C2A58A}" srcId="{43D7BC79-DBFD-420E-9459-B6E7C8DFAD41}" destId="{674F5B08-671F-4EAF-9143-4217D3613757}" srcOrd="3" destOrd="0" parTransId="{FB329D2C-58D5-4202-83AA-56FE511DE44D}" sibTransId="{CB4C96F9-9289-49EA-ABD9-D4B571950127}"/>
    <dgm:cxn modelId="{ED6E4B57-AE64-449C-8D05-1D33FCCA9E35}" srcId="{43D7BC79-DBFD-420E-9459-B6E7C8DFAD41}" destId="{A314ED58-2553-4DA9-9637-78C84D07E18B}" srcOrd="0" destOrd="0" parTransId="{94622984-569B-47AB-BBD1-F376C9F84B71}" sibTransId="{FF763EAA-7EC8-4435-80A6-E7336B3677BC}"/>
    <dgm:cxn modelId="{A323FBB0-555F-4ABC-B533-9B8AA06F5719}" srcId="{43D7BC79-DBFD-420E-9459-B6E7C8DFAD41}" destId="{A670A1C8-0060-40FD-98FD-49170A15463A}" srcOrd="2" destOrd="0" parTransId="{F3729D86-592F-4588-99FE-81DE27F6AAB8}" sibTransId="{1C16F617-E272-4C35-BB99-8107AAE64B60}"/>
    <dgm:cxn modelId="{74367AEC-C3E6-4461-8258-572746F1BB2E}" type="presOf" srcId="{A314ED58-2553-4DA9-9637-78C84D07E18B}" destId="{3E80290B-67F9-47C0-A77C-D88FA0941432}" srcOrd="0" destOrd="0" presId="urn:microsoft.com/office/officeart/2005/8/layout/chevron1"/>
    <dgm:cxn modelId="{14ADF319-35DB-49D4-987D-30C61F474640}" srcId="{43D7BC79-DBFD-420E-9459-B6E7C8DFAD41}" destId="{3C63CEA9-6D96-4918-B551-6F226BDB662C}" srcOrd="1" destOrd="0" parTransId="{E8BF3B82-AE11-4262-9BAA-EC9D3D0102AA}" sibTransId="{F8B82942-37DB-4445-9608-8C161A25D813}"/>
    <dgm:cxn modelId="{8AB87275-6043-4815-B835-080DDFF62084}" type="presParOf" srcId="{53834477-9CFC-4B26-ADA7-9962724C3763}" destId="{3E80290B-67F9-47C0-A77C-D88FA0941432}" srcOrd="0" destOrd="0" presId="urn:microsoft.com/office/officeart/2005/8/layout/chevron1"/>
    <dgm:cxn modelId="{4236A3D4-6EEC-435F-8F06-4B9E50734B3F}" type="presParOf" srcId="{53834477-9CFC-4B26-ADA7-9962724C3763}" destId="{AC2CC4C6-BB87-44BC-8609-92F1C01D98EB}" srcOrd="1" destOrd="0" presId="urn:microsoft.com/office/officeart/2005/8/layout/chevron1"/>
    <dgm:cxn modelId="{F789640C-34B9-402F-8785-C43E9321DD3E}" type="presParOf" srcId="{53834477-9CFC-4B26-ADA7-9962724C3763}" destId="{9CB37B17-4958-4612-B498-5D191588E134}" srcOrd="2" destOrd="0" presId="urn:microsoft.com/office/officeart/2005/8/layout/chevron1"/>
    <dgm:cxn modelId="{2B860EF9-7E0C-4104-B733-ED7085A8B52D}" type="presParOf" srcId="{53834477-9CFC-4B26-ADA7-9962724C3763}" destId="{9BC16FA4-C95C-4E31-8472-FBB1934CD136}" srcOrd="3" destOrd="0" presId="urn:microsoft.com/office/officeart/2005/8/layout/chevron1"/>
    <dgm:cxn modelId="{4EF36C35-337C-44BF-9464-9B2D0BC6D901}" type="presParOf" srcId="{53834477-9CFC-4B26-ADA7-9962724C3763}" destId="{07EC4A33-02BC-439D-B36F-40032C38B812}" srcOrd="4" destOrd="0" presId="urn:microsoft.com/office/officeart/2005/8/layout/chevron1"/>
    <dgm:cxn modelId="{70634228-0547-453F-B039-9FB780B907D4}" type="presParOf" srcId="{53834477-9CFC-4B26-ADA7-9962724C3763}" destId="{0BEAB113-3F9A-4092-8CBF-9B3CED569187}" srcOrd="5" destOrd="0" presId="urn:microsoft.com/office/officeart/2005/8/layout/chevron1"/>
    <dgm:cxn modelId="{2196EA1C-318A-4A80-9B85-163D2FD5F28B}" type="presParOf" srcId="{53834477-9CFC-4B26-ADA7-9962724C3763}" destId="{EF83F52E-E707-4235-B7A1-A403824B431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7BC79-DBFD-420E-9459-B6E7C8DFAD41}" type="doc">
      <dgm:prSet loTypeId="urn:microsoft.com/office/officeart/2005/8/layout/chevron1" loCatId="process" qsTypeId="urn:microsoft.com/office/officeart/2005/8/quickstyle/simple1" qsCatId="simple" csTypeId="urn:microsoft.com/office/officeart/2005/8/colors/accent1_2" csCatId="accent1" phldr="1"/>
      <dgm:spPr/>
    </dgm:pt>
    <dgm:pt modelId="{A314ED58-2553-4DA9-9637-78C84D07E18B}">
      <dgm:prSet phldrT="[Texte]" custT="1"/>
      <dgm:spPr/>
      <dgm:t>
        <a:bodyPr/>
        <a:lstStyle/>
        <a:p>
          <a:r>
            <a:rPr lang="fr-FR" sz="1800" b="0" dirty="0" smtClean="0">
              <a:solidFill>
                <a:schemeClr val="tx1"/>
              </a:solidFill>
            </a:rPr>
            <a:t>Pour les congés annuels 2022</a:t>
          </a:r>
          <a:endParaRPr lang="fr-FR" sz="1800" b="0" dirty="0">
            <a:solidFill>
              <a:schemeClr val="tx1"/>
            </a:solidFill>
          </a:endParaRPr>
        </a:p>
      </dgm:t>
    </dgm:pt>
    <dgm:pt modelId="{94622984-569B-47AB-BBD1-F376C9F84B71}" type="parTrans" cxnId="{ED6E4B57-AE64-449C-8D05-1D33FCCA9E35}">
      <dgm:prSet/>
      <dgm:spPr/>
      <dgm:t>
        <a:bodyPr/>
        <a:lstStyle/>
        <a:p>
          <a:endParaRPr lang="fr-FR"/>
        </a:p>
      </dgm:t>
    </dgm:pt>
    <dgm:pt modelId="{FF763EAA-7EC8-4435-80A6-E7336B3677BC}" type="sibTrans" cxnId="{ED6E4B57-AE64-449C-8D05-1D33FCCA9E35}">
      <dgm:prSet/>
      <dgm:spPr/>
      <dgm:t>
        <a:bodyPr/>
        <a:lstStyle/>
        <a:p>
          <a:endParaRPr lang="fr-FR"/>
        </a:p>
      </dgm:t>
    </dgm:pt>
    <dgm:pt modelId="{3C63CEA9-6D96-4918-B551-6F226BDB662C}">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b="1" dirty="0" smtClean="0">
              <a:solidFill>
                <a:schemeClr val="tx1"/>
              </a:solidFill>
            </a:rPr>
            <a:t>1</a:t>
          </a:r>
          <a:r>
            <a:rPr lang="fr-FR" b="1" baseline="30000" dirty="0" smtClean="0">
              <a:solidFill>
                <a:schemeClr val="tx1"/>
              </a:solidFill>
            </a:rPr>
            <a:t>er</a:t>
          </a:r>
          <a:r>
            <a:rPr lang="fr-FR" b="1" dirty="0" smtClean="0">
              <a:solidFill>
                <a:schemeClr val="tx1"/>
              </a:solidFill>
            </a:rPr>
            <a:t> janvier 2023 </a:t>
          </a:r>
          <a:r>
            <a:rPr lang="fr-FR" dirty="0" smtClean="0">
              <a:solidFill>
                <a:schemeClr val="tx1"/>
              </a:solidFill>
            </a:rPr>
            <a:t>: début de la période de report </a:t>
          </a:r>
          <a:r>
            <a:rPr lang="fr-FR" b="1" dirty="0" smtClean="0">
              <a:solidFill>
                <a:schemeClr val="accent2">
                  <a:lumMod val="75000"/>
                </a:schemeClr>
              </a:solidFill>
            </a:rPr>
            <a:t>dans la limite de 20 jours </a:t>
          </a:r>
          <a:endParaRPr lang="fr-FR" b="1" dirty="0">
            <a:solidFill>
              <a:schemeClr val="accent2">
                <a:lumMod val="75000"/>
              </a:schemeClr>
            </a:solidFill>
          </a:endParaRPr>
        </a:p>
      </dgm:t>
    </dgm:pt>
    <dgm:pt modelId="{E8BF3B82-AE11-4262-9BAA-EC9D3D0102AA}" type="parTrans" cxnId="{14ADF319-35DB-49D4-987D-30C61F474640}">
      <dgm:prSet/>
      <dgm:spPr/>
      <dgm:t>
        <a:bodyPr/>
        <a:lstStyle/>
        <a:p>
          <a:endParaRPr lang="fr-FR"/>
        </a:p>
      </dgm:t>
    </dgm:pt>
    <dgm:pt modelId="{F8B82942-37DB-4445-9608-8C161A25D813}" type="sibTrans" cxnId="{14ADF319-35DB-49D4-987D-30C61F474640}">
      <dgm:prSet/>
      <dgm:spPr/>
      <dgm:t>
        <a:bodyPr/>
        <a:lstStyle/>
        <a:p>
          <a:endParaRPr lang="fr-FR"/>
        </a:p>
      </dgm:t>
    </dgm:pt>
    <dgm:pt modelId="{A670A1C8-0060-40FD-98FD-49170A15463A}">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b="1" dirty="0" smtClean="0">
              <a:solidFill>
                <a:schemeClr val="tx1"/>
              </a:solidFill>
            </a:rPr>
            <a:t>31 mars 2024 :</a:t>
          </a:r>
        </a:p>
        <a:p>
          <a:r>
            <a:rPr lang="fr-FR" dirty="0" smtClean="0">
              <a:solidFill>
                <a:schemeClr val="tx1"/>
              </a:solidFill>
            </a:rPr>
            <a:t> fin de la période du report</a:t>
          </a:r>
          <a:endParaRPr lang="fr-FR" dirty="0">
            <a:solidFill>
              <a:schemeClr val="tx1"/>
            </a:solidFill>
          </a:endParaRPr>
        </a:p>
      </dgm:t>
    </dgm:pt>
    <dgm:pt modelId="{F3729D86-592F-4588-99FE-81DE27F6AAB8}" type="parTrans" cxnId="{A323FBB0-555F-4ABC-B533-9B8AA06F5719}">
      <dgm:prSet/>
      <dgm:spPr/>
      <dgm:t>
        <a:bodyPr/>
        <a:lstStyle/>
        <a:p>
          <a:endParaRPr lang="fr-FR"/>
        </a:p>
      </dgm:t>
    </dgm:pt>
    <dgm:pt modelId="{1C16F617-E272-4C35-BB99-8107AAE64B60}" type="sibTrans" cxnId="{A323FBB0-555F-4ABC-B533-9B8AA06F5719}">
      <dgm:prSet/>
      <dgm:spPr/>
      <dgm:t>
        <a:bodyPr/>
        <a:lstStyle/>
        <a:p>
          <a:endParaRPr lang="fr-FR"/>
        </a:p>
      </dgm:t>
    </dgm:pt>
    <dgm:pt modelId="{674F5B08-671F-4EAF-9143-4217D3613757}">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2"/>
          </a:solidFill>
        </a:ln>
      </dgm:spPr>
      <dgm:t>
        <a:bodyPr/>
        <a:lstStyle/>
        <a:p>
          <a:r>
            <a:rPr lang="fr-FR" sz="1600" b="1" dirty="0" smtClean="0">
              <a:solidFill>
                <a:schemeClr val="tx1"/>
              </a:solidFill>
            </a:rPr>
            <a:t>Au-delà  du 31/03/2024 : </a:t>
          </a:r>
        </a:p>
        <a:p>
          <a:r>
            <a:rPr lang="fr-FR" sz="1600" b="1" dirty="0" smtClean="0">
              <a:solidFill>
                <a:schemeClr val="tx1"/>
              </a:solidFill>
            </a:rPr>
            <a:t>les congés annuels 2022 seront perdus</a:t>
          </a:r>
          <a:endParaRPr lang="fr-FR" sz="1600" b="1" dirty="0">
            <a:solidFill>
              <a:schemeClr val="tx1"/>
            </a:solidFill>
          </a:endParaRPr>
        </a:p>
      </dgm:t>
    </dgm:pt>
    <dgm:pt modelId="{FB329D2C-58D5-4202-83AA-56FE511DE44D}" type="parTrans" cxnId="{179C3041-F8C6-4F16-A4F5-ED63D9C2A58A}">
      <dgm:prSet/>
      <dgm:spPr/>
      <dgm:t>
        <a:bodyPr/>
        <a:lstStyle/>
        <a:p>
          <a:endParaRPr lang="fr-FR"/>
        </a:p>
      </dgm:t>
    </dgm:pt>
    <dgm:pt modelId="{CB4C96F9-9289-49EA-ABD9-D4B571950127}" type="sibTrans" cxnId="{179C3041-F8C6-4F16-A4F5-ED63D9C2A58A}">
      <dgm:prSet/>
      <dgm:spPr/>
      <dgm:t>
        <a:bodyPr/>
        <a:lstStyle/>
        <a:p>
          <a:endParaRPr lang="fr-FR"/>
        </a:p>
      </dgm:t>
    </dgm:pt>
    <dgm:pt modelId="{53834477-9CFC-4B26-ADA7-9962724C3763}" type="pres">
      <dgm:prSet presAssocID="{43D7BC79-DBFD-420E-9459-B6E7C8DFAD41}" presName="Name0" presStyleCnt="0">
        <dgm:presLayoutVars>
          <dgm:dir/>
          <dgm:animLvl val="lvl"/>
          <dgm:resizeHandles val="exact"/>
        </dgm:presLayoutVars>
      </dgm:prSet>
      <dgm:spPr/>
    </dgm:pt>
    <dgm:pt modelId="{3E80290B-67F9-47C0-A77C-D88FA0941432}" type="pres">
      <dgm:prSet presAssocID="{A314ED58-2553-4DA9-9637-78C84D07E18B}" presName="parTxOnly" presStyleLbl="node1" presStyleIdx="0" presStyleCnt="4">
        <dgm:presLayoutVars>
          <dgm:chMax val="0"/>
          <dgm:chPref val="0"/>
          <dgm:bulletEnabled val="1"/>
        </dgm:presLayoutVars>
      </dgm:prSet>
      <dgm:spPr/>
      <dgm:t>
        <a:bodyPr/>
        <a:lstStyle/>
        <a:p>
          <a:endParaRPr lang="fr-FR"/>
        </a:p>
      </dgm:t>
    </dgm:pt>
    <dgm:pt modelId="{AC2CC4C6-BB87-44BC-8609-92F1C01D98EB}" type="pres">
      <dgm:prSet presAssocID="{FF763EAA-7EC8-4435-80A6-E7336B3677BC}" presName="parTxOnlySpace" presStyleCnt="0"/>
      <dgm:spPr/>
    </dgm:pt>
    <dgm:pt modelId="{9CB37B17-4958-4612-B498-5D191588E134}" type="pres">
      <dgm:prSet presAssocID="{3C63CEA9-6D96-4918-B551-6F226BDB662C}" presName="parTxOnly" presStyleLbl="node1" presStyleIdx="1" presStyleCnt="4">
        <dgm:presLayoutVars>
          <dgm:chMax val="0"/>
          <dgm:chPref val="0"/>
          <dgm:bulletEnabled val="1"/>
        </dgm:presLayoutVars>
      </dgm:prSet>
      <dgm:spPr/>
      <dgm:t>
        <a:bodyPr/>
        <a:lstStyle/>
        <a:p>
          <a:endParaRPr lang="fr-FR"/>
        </a:p>
      </dgm:t>
    </dgm:pt>
    <dgm:pt modelId="{9BC16FA4-C95C-4E31-8472-FBB1934CD136}" type="pres">
      <dgm:prSet presAssocID="{F8B82942-37DB-4445-9608-8C161A25D813}" presName="parTxOnlySpace" presStyleCnt="0"/>
      <dgm:spPr/>
    </dgm:pt>
    <dgm:pt modelId="{07EC4A33-02BC-439D-B36F-40032C38B812}" type="pres">
      <dgm:prSet presAssocID="{A670A1C8-0060-40FD-98FD-49170A15463A}" presName="parTxOnly" presStyleLbl="node1" presStyleIdx="2" presStyleCnt="4">
        <dgm:presLayoutVars>
          <dgm:chMax val="0"/>
          <dgm:chPref val="0"/>
          <dgm:bulletEnabled val="1"/>
        </dgm:presLayoutVars>
      </dgm:prSet>
      <dgm:spPr/>
      <dgm:t>
        <a:bodyPr/>
        <a:lstStyle/>
        <a:p>
          <a:endParaRPr lang="fr-FR"/>
        </a:p>
      </dgm:t>
    </dgm:pt>
    <dgm:pt modelId="{0BEAB113-3F9A-4092-8CBF-9B3CED569187}" type="pres">
      <dgm:prSet presAssocID="{1C16F617-E272-4C35-BB99-8107AAE64B60}" presName="parTxOnlySpace" presStyleCnt="0"/>
      <dgm:spPr/>
    </dgm:pt>
    <dgm:pt modelId="{EF83F52E-E707-4235-B7A1-A403824B4317}" type="pres">
      <dgm:prSet presAssocID="{674F5B08-671F-4EAF-9143-4217D3613757}" presName="parTxOnly" presStyleLbl="node1" presStyleIdx="3" presStyleCnt="4">
        <dgm:presLayoutVars>
          <dgm:chMax val="0"/>
          <dgm:chPref val="0"/>
          <dgm:bulletEnabled val="1"/>
        </dgm:presLayoutVars>
      </dgm:prSet>
      <dgm:spPr/>
      <dgm:t>
        <a:bodyPr/>
        <a:lstStyle/>
        <a:p>
          <a:endParaRPr lang="fr-FR"/>
        </a:p>
      </dgm:t>
    </dgm:pt>
  </dgm:ptLst>
  <dgm:cxnLst>
    <dgm:cxn modelId="{F759F6D7-D444-4FC9-9BF9-BEB1BDCA38F2}" type="presOf" srcId="{3C63CEA9-6D96-4918-B551-6F226BDB662C}" destId="{9CB37B17-4958-4612-B498-5D191588E134}" srcOrd="0" destOrd="0" presId="urn:microsoft.com/office/officeart/2005/8/layout/chevron1"/>
    <dgm:cxn modelId="{179C3041-F8C6-4F16-A4F5-ED63D9C2A58A}" srcId="{43D7BC79-DBFD-420E-9459-B6E7C8DFAD41}" destId="{674F5B08-671F-4EAF-9143-4217D3613757}" srcOrd="3" destOrd="0" parTransId="{FB329D2C-58D5-4202-83AA-56FE511DE44D}" sibTransId="{CB4C96F9-9289-49EA-ABD9-D4B571950127}"/>
    <dgm:cxn modelId="{ED6E4B57-AE64-449C-8D05-1D33FCCA9E35}" srcId="{43D7BC79-DBFD-420E-9459-B6E7C8DFAD41}" destId="{A314ED58-2553-4DA9-9637-78C84D07E18B}" srcOrd="0" destOrd="0" parTransId="{94622984-569B-47AB-BBD1-F376C9F84B71}" sibTransId="{FF763EAA-7EC8-4435-80A6-E7336B3677BC}"/>
    <dgm:cxn modelId="{A323FBB0-555F-4ABC-B533-9B8AA06F5719}" srcId="{43D7BC79-DBFD-420E-9459-B6E7C8DFAD41}" destId="{A670A1C8-0060-40FD-98FD-49170A15463A}" srcOrd="2" destOrd="0" parTransId="{F3729D86-592F-4588-99FE-81DE27F6AAB8}" sibTransId="{1C16F617-E272-4C35-BB99-8107AAE64B60}"/>
    <dgm:cxn modelId="{22FA342F-B63A-440D-84BC-5BB7556C48B7}" type="presOf" srcId="{A670A1C8-0060-40FD-98FD-49170A15463A}" destId="{07EC4A33-02BC-439D-B36F-40032C38B812}" srcOrd="0" destOrd="0" presId="urn:microsoft.com/office/officeart/2005/8/layout/chevron1"/>
    <dgm:cxn modelId="{F0B517B0-A7E2-4513-BA6D-C2E4B99D7568}" type="presOf" srcId="{43D7BC79-DBFD-420E-9459-B6E7C8DFAD41}" destId="{53834477-9CFC-4B26-ADA7-9962724C3763}" srcOrd="0" destOrd="0" presId="urn:microsoft.com/office/officeart/2005/8/layout/chevron1"/>
    <dgm:cxn modelId="{DC7778EB-6E04-44EA-8CF3-E7DF4C402170}" type="presOf" srcId="{A314ED58-2553-4DA9-9637-78C84D07E18B}" destId="{3E80290B-67F9-47C0-A77C-D88FA0941432}" srcOrd="0" destOrd="0" presId="urn:microsoft.com/office/officeart/2005/8/layout/chevron1"/>
    <dgm:cxn modelId="{B19C1D7C-23EF-4CCC-BD3E-0393DA105358}" type="presOf" srcId="{674F5B08-671F-4EAF-9143-4217D3613757}" destId="{EF83F52E-E707-4235-B7A1-A403824B4317}" srcOrd="0" destOrd="0" presId="urn:microsoft.com/office/officeart/2005/8/layout/chevron1"/>
    <dgm:cxn modelId="{14ADF319-35DB-49D4-987D-30C61F474640}" srcId="{43D7BC79-DBFD-420E-9459-B6E7C8DFAD41}" destId="{3C63CEA9-6D96-4918-B551-6F226BDB662C}" srcOrd="1" destOrd="0" parTransId="{E8BF3B82-AE11-4262-9BAA-EC9D3D0102AA}" sibTransId="{F8B82942-37DB-4445-9608-8C161A25D813}"/>
    <dgm:cxn modelId="{334718B7-C280-41BA-9EF1-5BB4B299B253}" type="presParOf" srcId="{53834477-9CFC-4B26-ADA7-9962724C3763}" destId="{3E80290B-67F9-47C0-A77C-D88FA0941432}" srcOrd="0" destOrd="0" presId="urn:microsoft.com/office/officeart/2005/8/layout/chevron1"/>
    <dgm:cxn modelId="{D69826BE-7BBA-4698-BDAE-2F5393260FBA}" type="presParOf" srcId="{53834477-9CFC-4B26-ADA7-9962724C3763}" destId="{AC2CC4C6-BB87-44BC-8609-92F1C01D98EB}" srcOrd="1" destOrd="0" presId="urn:microsoft.com/office/officeart/2005/8/layout/chevron1"/>
    <dgm:cxn modelId="{AF3A3536-D2F3-49CB-A01A-705E52183697}" type="presParOf" srcId="{53834477-9CFC-4B26-ADA7-9962724C3763}" destId="{9CB37B17-4958-4612-B498-5D191588E134}" srcOrd="2" destOrd="0" presId="urn:microsoft.com/office/officeart/2005/8/layout/chevron1"/>
    <dgm:cxn modelId="{38C949AB-B969-476B-8986-3C381B6F19BF}" type="presParOf" srcId="{53834477-9CFC-4B26-ADA7-9962724C3763}" destId="{9BC16FA4-C95C-4E31-8472-FBB1934CD136}" srcOrd="3" destOrd="0" presId="urn:microsoft.com/office/officeart/2005/8/layout/chevron1"/>
    <dgm:cxn modelId="{22F58E3C-FC96-4359-9C9B-1861243794CF}" type="presParOf" srcId="{53834477-9CFC-4B26-ADA7-9962724C3763}" destId="{07EC4A33-02BC-439D-B36F-40032C38B812}" srcOrd="4" destOrd="0" presId="urn:microsoft.com/office/officeart/2005/8/layout/chevron1"/>
    <dgm:cxn modelId="{29CAC323-96F1-44CE-8AAD-58BDFA6BA15B}" type="presParOf" srcId="{53834477-9CFC-4B26-ADA7-9962724C3763}" destId="{0BEAB113-3F9A-4092-8CBF-9B3CED569187}" srcOrd="5" destOrd="0" presId="urn:microsoft.com/office/officeart/2005/8/layout/chevron1"/>
    <dgm:cxn modelId="{8A5A1494-AC30-4FDE-A756-E999C1648977}" type="presParOf" srcId="{53834477-9CFC-4B26-ADA7-9962724C3763}" destId="{EF83F52E-E707-4235-B7A1-A403824B4317}"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7BC79-DBFD-420E-9459-B6E7C8DFAD41}" type="doc">
      <dgm:prSet loTypeId="urn:microsoft.com/office/officeart/2005/8/layout/chevron1" loCatId="process" qsTypeId="urn:microsoft.com/office/officeart/2005/8/quickstyle/simple1" qsCatId="simple" csTypeId="urn:microsoft.com/office/officeart/2005/8/colors/accent1_2" csCatId="accent1" phldr="1"/>
      <dgm:spPr/>
    </dgm:pt>
    <dgm:pt modelId="{A314ED58-2553-4DA9-9637-78C84D07E18B}">
      <dgm:prSet phldrT="[Texte]" custT="1"/>
      <dgm:spPr/>
      <dgm:t>
        <a:bodyPr/>
        <a:lstStyle/>
        <a:p>
          <a:r>
            <a:rPr lang="fr-FR" sz="1800" b="0" dirty="0" smtClean="0">
              <a:solidFill>
                <a:schemeClr val="tx1"/>
              </a:solidFill>
            </a:rPr>
            <a:t>Pour les congés annuels 2021</a:t>
          </a:r>
          <a:endParaRPr lang="fr-FR" sz="1800" b="0" dirty="0">
            <a:solidFill>
              <a:schemeClr val="tx1"/>
            </a:solidFill>
          </a:endParaRPr>
        </a:p>
      </dgm:t>
    </dgm:pt>
    <dgm:pt modelId="{94622984-569B-47AB-BBD1-F376C9F84B71}" type="parTrans" cxnId="{ED6E4B57-AE64-449C-8D05-1D33FCCA9E35}">
      <dgm:prSet/>
      <dgm:spPr/>
      <dgm:t>
        <a:bodyPr/>
        <a:lstStyle/>
        <a:p>
          <a:endParaRPr lang="fr-FR"/>
        </a:p>
      </dgm:t>
    </dgm:pt>
    <dgm:pt modelId="{FF763EAA-7EC8-4435-80A6-E7336B3677BC}" type="sibTrans" cxnId="{ED6E4B57-AE64-449C-8D05-1D33FCCA9E35}">
      <dgm:prSet/>
      <dgm:spPr/>
      <dgm:t>
        <a:bodyPr/>
        <a:lstStyle/>
        <a:p>
          <a:endParaRPr lang="fr-FR"/>
        </a:p>
      </dgm:t>
    </dgm:pt>
    <dgm:pt modelId="{3C63CEA9-6D96-4918-B551-6F226BDB662C}">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b="1" dirty="0" smtClean="0">
              <a:solidFill>
                <a:schemeClr val="tx1"/>
              </a:solidFill>
            </a:rPr>
            <a:t>1</a:t>
          </a:r>
          <a:r>
            <a:rPr lang="fr-FR" b="1" baseline="30000" dirty="0" smtClean="0">
              <a:solidFill>
                <a:schemeClr val="tx1"/>
              </a:solidFill>
            </a:rPr>
            <a:t>er</a:t>
          </a:r>
          <a:r>
            <a:rPr lang="fr-FR" b="1" dirty="0" smtClean="0">
              <a:solidFill>
                <a:schemeClr val="tx1"/>
              </a:solidFill>
            </a:rPr>
            <a:t> janvier 2022 </a:t>
          </a:r>
          <a:r>
            <a:rPr lang="fr-FR" dirty="0" smtClean="0">
              <a:solidFill>
                <a:schemeClr val="tx1"/>
              </a:solidFill>
            </a:rPr>
            <a:t>: début de la période de report dans</a:t>
          </a:r>
          <a:r>
            <a:rPr lang="fr-FR" b="1" dirty="0" smtClean="0">
              <a:solidFill>
                <a:schemeClr val="tx1"/>
              </a:solidFill>
            </a:rPr>
            <a:t> </a:t>
          </a:r>
          <a:r>
            <a:rPr lang="fr-FR" b="1" dirty="0" smtClean="0">
              <a:solidFill>
                <a:schemeClr val="accent2">
                  <a:lumMod val="75000"/>
                </a:schemeClr>
              </a:solidFill>
            </a:rPr>
            <a:t>la limite de 20 jours </a:t>
          </a:r>
          <a:endParaRPr lang="fr-FR" b="1" dirty="0">
            <a:solidFill>
              <a:schemeClr val="accent2">
                <a:lumMod val="75000"/>
              </a:schemeClr>
            </a:solidFill>
          </a:endParaRPr>
        </a:p>
      </dgm:t>
    </dgm:pt>
    <dgm:pt modelId="{E8BF3B82-AE11-4262-9BAA-EC9D3D0102AA}" type="parTrans" cxnId="{14ADF319-35DB-49D4-987D-30C61F474640}">
      <dgm:prSet/>
      <dgm:spPr/>
      <dgm:t>
        <a:bodyPr/>
        <a:lstStyle/>
        <a:p>
          <a:endParaRPr lang="fr-FR"/>
        </a:p>
      </dgm:t>
    </dgm:pt>
    <dgm:pt modelId="{F8B82942-37DB-4445-9608-8C161A25D813}" type="sibTrans" cxnId="{14ADF319-35DB-49D4-987D-30C61F474640}">
      <dgm:prSet/>
      <dgm:spPr/>
      <dgm:t>
        <a:bodyPr/>
        <a:lstStyle/>
        <a:p>
          <a:endParaRPr lang="fr-FR"/>
        </a:p>
      </dgm:t>
    </dgm:pt>
    <dgm:pt modelId="{A670A1C8-0060-40FD-98FD-49170A15463A}">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fr-FR" b="1" dirty="0" smtClean="0">
              <a:solidFill>
                <a:schemeClr val="tx1"/>
              </a:solidFill>
            </a:rPr>
            <a:t>31 mars 2023 </a:t>
          </a:r>
          <a:r>
            <a:rPr lang="fr-FR" dirty="0" smtClean="0">
              <a:solidFill>
                <a:schemeClr val="tx1"/>
              </a:solidFill>
            </a:rPr>
            <a:t>: </a:t>
          </a:r>
        </a:p>
        <a:p>
          <a:r>
            <a:rPr lang="fr-FR" dirty="0" smtClean="0">
              <a:solidFill>
                <a:schemeClr val="tx1"/>
              </a:solidFill>
            </a:rPr>
            <a:t>fin de la période du report</a:t>
          </a:r>
          <a:endParaRPr lang="fr-FR" dirty="0">
            <a:solidFill>
              <a:schemeClr val="tx1"/>
            </a:solidFill>
          </a:endParaRPr>
        </a:p>
      </dgm:t>
    </dgm:pt>
    <dgm:pt modelId="{F3729D86-592F-4588-99FE-81DE27F6AAB8}" type="parTrans" cxnId="{A323FBB0-555F-4ABC-B533-9B8AA06F5719}">
      <dgm:prSet/>
      <dgm:spPr/>
      <dgm:t>
        <a:bodyPr/>
        <a:lstStyle/>
        <a:p>
          <a:endParaRPr lang="fr-FR"/>
        </a:p>
      </dgm:t>
    </dgm:pt>
    <dgm:pt modelId="{1C16F617-E272-4C35-BB99-8107AAE64B60}" type="sibTrans" cxnId="{A323FBB0-555F-4ABC-B533-9B8AA06F5719}">
      <dgm:prSet/>
      <dgm:spPr/>
      <dgm:t>
        <a:bodyPr/>
        <a:lstStyle/>
        <a:p>
          <a:endParaRPr lang="fr-FR"/>
        </a:p>
      </dgm:t>
    </dgm:pt>
    <dgm:pt modelId="{674F5B08-671F-4EAF-9143-4217D3613757}">
      <dgm:prSet phldrT="[Texte]"/>
      <dgm:spPr>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2"/>
          </a:solidFill>
        </a:ln>
      </dgm:spPr>
      <dgm:t>
        <a:bodyPr/>
        <a:lstStyle/>
        <a:p>
          <a:pPr algn="ctr"/>
          <a:r>
            <a:rPr lang="fr-FR" b="1" dirty="0" smtClean="0">
              <a:solidFill>
                <a:schemeClr val="tx1"/>
              </a:solidFill>
            </a:rPr>
            <a:t>Au-delà</a:t>
          </a:r>
          <a:r>
            <a:rPr lang="fr-FR" sz="1600" b="1" dirty="0" smtClean="0">
              <a:solidFill>
                <a:schemeClr val="tx1"/>
              </a:solidFill>
            </a:rPr>
            <a:t> du 31/03/2023 :</a:t>
          </a:r>
        </a:p>
        <a:p>
          <a:pPr algn="ctr"/>
          <a:r>
            <a:rPr lang="fr-FR" sz="1600" b="1" dirty="0" smtClean="0">
              <a:solidFill>
                <a:schemeClr val="tx1"/>
              </a:solidFill>
            </a:rPr>
            <a:t> les congés annuels 2021 seront perdus</a:t>
          </a:r>
          <a:endParaRPr lang="fr-FR" sz="1600" b="1" dirty="0">
            <a:solidFill>
              <a:schemeClr val="tx1"/>
            </a:solidFill>
          </a:endParaRPr>
        </a:p>
      </dgm:t>
    </dgm:pt>
    <dgm:pt modelId="{FB329D2C-58D5-4202-83AA-56FE511DE44D}" type="parTrans" cxnId="{179C3041-F8C6-4F16-A4F5-ED63D9C2A58A}">
      <dgm:prSet/>
      <dgm:spPr/>
      <dgm:t>
        <a:bodyPr/>
        <a:lstStyle/>
        <a:p>
          <a:endParaRPr lang="fr-FR"/>
        </a:p>
      </dgm:t>
    </dgm:pt>
    <dgm:pt modelId="{CB4C96F9-9289-49EA-ABD9-D4B571950127}" type="sibTrans" cxnId="{179C3041-F8C6-4F16-A4F5-ED63D9C2A58A}">
      <dgm:prSet/>
      <dgm:spPr/>
      <dgm:t>
        <a:bodyPr/>
        <a:lstStyle/>
        <a:p>
          <a:endParaRPr lang="fr-FR"/>
        </a:p>
      </dgm:t>
    </dgm:pt>
    <dgm:pt modelId="{53834477-9CFC-4B26-ADA7-9962724C3763}" type="pres">
      <dgm:prSet presAssocID="{43D7BC79-DBFD-420E-9459-B6E7C8DFAD41}" presName="Name0" presStyleCnt="0">
        <dgm:presLayoutVars>
          <dgm:dir/>
          <dgm:animLvl val="lvl"/>
          <dgm:resizeHandles val="exact"/>
        </dgm:presLayoutVars>
      </dgm:prSet>
      <dgm:spPr/>
    </dgm:pt>
    <dgm:pt modelId="{3E80290B-67F9-47C0-A77C-D88FA0941432}" type="pres">
      <dgm:prSet presAssocID="{A314ED58-2553-4DA9-9637-78C84D07E18B}" presName="parTxOnly" presStyleLbl="node1" presStyleIdx="0" presStyleCnt="4">
        <dgm:presLayoutVars>
          <dgm:chMax val="0"/>
          <dgm:chPref val="0"/>
          <dgm:bulletEnabled val="1"/>
        </dgm:presLayoutVars>
      </dgm:prSet>
      <dgm:spPr/>
      <dgm:t>
        <a:bodyPr/>
        <a:lstStyle/>
        <a:p>
          <a:endParaRPr lang="fr-FR"/>
        </a:p>
      </dgm:t>
    </dgm:pt>
    <dgm:pt modelId="{AC2CC4C6-BB87-44BC-8609-92F1C01D98EB}" type="pres">
      <dgm:prSet presAssocID="{FF763EAA-7EC8-4435-80A6-E7336B3677BC}" presName="parTxOnlySpace" presStyleCnt="0"/>
      <dgm:spPr/>
    </dgm:pt>
    <dgm:pt modelId="{9CB37B17-4958-4612-B498-5D191588E134}" type="pres">
      <dgm:prSet presAssocID="{3C63CEA9-6D96-4918-B551-6F226BDB662C}" presName="parTxOnly" presStyleLbl="node1" presStyleIdx="1" presStyleCnt="4">
        <dgm:presLayoutVars>
          <dgm:chMax val="0"/>
          <dgm:chPref val="0"/>
          <dgm:bulletEnabled val="1"/>
        </dgm:presLayoutVars>
      </dgm:prSet>
      <dgm:spPr/>
      <dgm:t>
        <a:bodyPr/>
        <a:lstStyle/>
        <a:p>
          <a:endParaRPr lang="fr-FR"/>
        </a:p>
      </dgm:t>
    </dgm:pt>
    <dgm:pt modelId="{9BC16FA4-C95C-4E31-8472-FBB1934CD136}" type="pres">
      <dgm:prSet presAssocID="{F8B82942-37DB-4445-9608-8C161A25D813}" presName="parTxOnlySpace" presStyleCnt="0"/>
      <dgm:spPr/>
    </dgm:pt>
    <dgm:pt modelId="{07EC4A33-02BC-439D-B36F-40032C38B812}" type="pres">
      <dgm:prSet presAssocID="{A670A1C8-0060-40FD-98FD-49170A15463A}" presName="parTxOnly" presStyleLbl="node1" presStyleIdx="2" presStyleCnt="4">
        <dgm:presLayoutVars>
          <dgm:chMax val="0"/>
          <dgm:chPref val="0"/>
          <dgm:bulletEnabled val="1"/>
        </dgm:presLayoutVars>
      </dgm:prSet>
      <dgm:spPr/>
      <dgm:t>
        <a:bodyPr/>
        <a:lstStyle/>
        <a:p>
          <a:endParaRPr lang="fr-FR"/>
        </a:p>
      </dgm:t>
    </dgm:pt>
    <dgm:pt modelId="{0BEAB113-3F9A-4092-8CBF-9B3CED569187}" type="pres">
      <dgm:prSet presAssocID="{1C16F617-E272-4C35-BB99-8107AAE64B60}" presName="parTxOnlySpace" presStyleCnt="0"/>
      <dgm:spPr/>
    </dgm:pt>
    <dgm:pt modelId="{EF83F52E-E707-4235-B7A1-A403824B4317}" type="pres">
      <dgm:prSet presAssocID="{674F5B08-671F-4EAF-9143-4217D3613757}" presName="parTxOnly" presStyleLbl="node1" presStyleIdx="3" presStyleCnt="4">
        <dgm:presLayoutVars>
          <dgm:chMax val="0"/>
          <dgm:chPref val="0"/>
          <dgm:bulletEnabled val="1"/>
        </dgm:presLayoutVars>
      </dgm:prSet>
      <dgm:spPr/>
      <dgm:t>
        <a:bodyPr/>
        <a:lstStyle/>
        <a:p>
          <a:endParaRPr lang="fr-FR"/>
        </a:p>
      </dgm:t>
    </dgm:pt>
  </dgm:ptLst>
  <dgm:cxnLst>
    <dgm:cxn modelId="{C6224FBE-7560-4BD5-B96D-461415229AC9}" type="presOf" srcId="{674F5B08-671F-4EAF-9143-4217D3613757}" destId="{EF83F52E-E707-4235-B7A1-A403824B4317}" srcOrd="0" destOrd="0" presId="urn:microsoft.com/office/officeart/2005/8/layout/chevron1"/>
    <dgm:cxn modelId="{A323FBB0-555F-4ABC-B533-9B8AA06F5719}" srcId="{43D7BC79-DBFD-420E-9459-B6E7C8DFAD41}" destId="{A670A1C8-0060-40FD-98FD-49170A15463A}" srcOrd="2" destOrd="0" parTransId="{F3729D86-592F-4588-99FE-81DE27F6AAB8}" sibTransId="{1C16F617-E272-4C35-BB99-8107AAE64B60}"/>
    <dgm:cxn modelId="{FC8F2B29-5FA9-436C-A152-CB0F4DE5A349}" type="presOf" srcId="{43D7BC79-DBFD-420E-9459-B6E7C8DFAD41}" destId="{53834477-9CFC-4B26-ADA7-9962724C3763}" srcOrd="0" destOrd="0" presId="urn:microsoft.com/office/officeart/2005/8/layout/chevron1"/>
    <dgm:cxn modelId="{179C3041-F8C6-4F16-A4F5-ED63D9C2A58A}" srcId="{43D7BC79-DBFD-420E-9459-B6E7C8DFAD41}" destId="{674F5B08-671F-4EAF-9143-4217D3613757}" srcOrd="3" destOrd="0" parTransId="{FB329D2C-58D5-4202-83AA-56FE511DE44D}" sibTransId="{CB4C96F9-9289-49EA-ABD9-D4B571950127}"/>
    <dgm:cxn modelId="{EFCD95A7-CFB5-4A20-86B3-0EFA8139F822}" type="presOf" srcId="{3C63CEA9-6D96-4918-B551-6F226BDB662C}" destId="{9CB37B17-4958-4612-B498-5D191588E134}" srcOrd="0" destOrd="0" presId="urn:microsoft.com/office/officeart/2005/8/layout/chevron1"/>
    <dgm:cxn modelId="{14ADF319-35DB-49D4-987D-30C61F474640}" srcId="{43D7BC79-DBFD-420E-9459-B6E7C8DFAD41}" destId="{3C63CEA9-6D96-4918-B551-6F226BDB662C}" srcOrd="1" destOrd="0" parTransId="{E8BF3B82-AE11-4262-9BAA-EC9D3D0102AA}" sibTransId="{F8B82942-37DB-4445-9608-8C161A25D813}"/>
    <dgm:cxn modelId="{ED6E4B57-AE64-449C-8D05-1D33FCCA9E35}" srcId="{43D7BC79-DBFD-420E-9459-B6E7C8DFAD41}" destId="{A314ED58-2553-4DA9-9637-78C84D07E18B}" srcOrd="0" destOrd="0" parTransId="{94622984-569B-47AB-BBD1-F376C9F84B71}" sibTransId="{FF763EAA-7EC8-4435-80A6-E7336B3677BC}"/>
    <dgm:cxn modelId="{432FC832-7FA0-4463-BB10-50F30B1A2ABF}" type="presOf" srcId="{A314ED58-2553-4DA9-9637-78C84D07E18B}" destId="{3E80290B-67F9-47C0-A77C-D88FA0941432}" srcOrd="0" destOrd="0" presId="urn:microsoft.com/office/officeart/2005/8/layout/chevron1"/>
    <dgm:cxn modelId="{FB4EF445-64DA-4C71-812B-522A5A573480}" type="presOf" srcId="{A670A1C8-0060-40FD-98FD-49170A15463A}" destId="{07EC4A33-02BC-439D-B36F-40032C38B812}" srcOrd="0" destOrd="0" presId="urn:microsoft.com/office/officeart/2005/8/layout/chevron1"/>
    <dgm:cxn modelId="{79FA169A-4ECD-4DDD-847B-BDFD42F58C23}" type="presParOf" srcId="{53834477-9CFC-4B26-ADA7-9962724C3763}" destId="{3E80290B-67F9-47C0-A77C-D88FA0941432}" srcOrd="0" destOrd="0" presId="urn:microsoft.com/office/officeart/2005/8/layout/chevron1"/>
    <dgm:cxn modelId="{FE9FC645-4978-455F-BF24-0288BAFF4246}" type="presParOf" srcId="{53834477-9CFC-4B26-ADA7-9962724C3763}" destId="{AC2CC4C6-BB87-44BC-8609-92F1C01D98EB}" srcOrd="1" destOrd="0" presId="urn:microsoft.com/office/officeart/2005/8/layout/chevron1"/>
    <dgm:cxn modelId="{E7037FC0-B9BD-4F5C-B477-25AAB2D2EE5A}" type="presParOf" srcId="{53834477-9CFC-4B26-ADA7-9962724C3763}" destId="{9CB37B17-4958-4612-B498-5D191588E134}" srcOrd="2" destOrd="0" presId="urn:microsoft.com/office/officeart/2005/8/layout/chevron1"/>
    <dgm:cxn modelId="{63CDBACF-7515-4A3C-AE74-0C3DECEF3C57}" type="presParOf" srcId="{53834477-9CFC-4B26-ADA7-9962724C3763}" destId="{9BC16FA4-C95C-4E31-8472-FBB1934CD136}" srcOrd="3" destOrd="0" presId="urn:microsoft.com/office/officeart/2005/8/layout/chevron1"/>
    <dgm:cxn modelId="{BA3EA93B-C311-4E50-84EF-B979796503A4}" type="presParOf" srcId="{53834477-9CFC-4B26-ADA7-9962724C3763}" destId="{07EC4A33-02BC-439D-B36F-40032C38B812}" srcOrd="4" destOrd="0" presId="urn:microsoft.com/office/officeart/2005/8/layout/chevron1"/>
    <dgm:cxn modelId="{E37A4DD5-9622-4CAB-9590-30F48A2F49AC}" type="presParOf" srcId="{53834477-9CFC-4B26-ADA7-9962724C3763}" destId="{0BEAB113-3F9A-4092-8CBF-9B3CED569187}" srcOrd="5" destOrd="0" presId="urn:microsoft.com/office/officeart/2005/8/layout/chevron1"/>
    <dgm:cxn modelId="{FAA1541D-3C29-4EFA-B06A-1CDDFB41B376}" type="presParOf" srcId="{53834477-9CFC-4B26-ADA7-9962724C3763}" destId="{EF83F52E-E707-4235-B7A1-A403824B4317}"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0290B-67F9-47C0-A77C-D88FA0941432}">
      <dsp:nvSpPr>
        <dsp:cNvPr id="0" name=""/>
        <dsp:cNvSpPr/>
      </dsp:nvSpPr>
      <dsp:spPr>
        <a:xfrm>
          <a:off x="5443" y="966474"/>
          <a:ext cx="3168625" cy="12674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Pour les congés annuels 2022</a:t>
          </a:r>
          <a:endParaRPr lang="fr-FR" sz="2000" kern="1200" dirty="0">
            <a:solidFill>
              <a:schemeClr val="tx1"/>
            </a:solidFill>
          </a:endParaRPr>
        </a:p>
      </dsp:txBody>
      <dsp:txXfrm>
        <a:off x="639168" y="966474"/>
        <a:ext cx="1901175" cy="1267450"/>
      </dsp:txXfrm>
    </dsp:sp>
    <dsp:sp modelId="{9CB37B17-4958-4612-B498-5D191588E134}">
      <dsp:nvSpPr>
        <dsp:cNvPr id="0" name=""/>
        <dsp:cNvSpPr/>
      </dsp:nvSpPr>
      <dsp:spPr>
        <a:xfrm>
          <a:off x="2857206" y="966474"/>
          <a:ext cx="3168625" cy="1267450"/>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tx1"/>
              </a:solidFill>
            </a:rPr>
            <a:t>1</a:t>
          </a:r>
          <a:r>
            <a:rPr lang="fr-FR" sz="1700" b="1" kern="1200" baseline="30000" dirty="0" smtClean="0">
              <a:solidFill>
                <a:schemeClr val="tx1"/>
              </a:solidFill>
            </a:rPr>
            <a:t>er</a:t>
          </a:r>
          <a:r>
            <a:rPr lang="fr-FR" sz="1700" b="1" kern="1200" dirty="0" smtClean="0">
              <a:solidFill>
                <a:schemeClr val="tx1"/>
              </a:solidFill>
            </a:rPr>
            <a:t> janvier 2023 </a:t>
          </a:r>
          <a:r>
            <a:rPr lang="fr-FR" sz="1700" kern="1200" dirty="0" smtClean="0">
              <a:solidFill>
                <a:schemeClr val="tx1"/>
              </a:solidFill>
            </a:rPr>
            <a:t>: début de la période de report </a:t>
          </a:r>
          <a:r>
            <a:rPr lang="fr-FR" sz="1700" b="1" kern="1200" dirty="0" smtClean="0">
              <a:solidFill>
                <a:schemeClr val="accent2">
                  <a:lumMod val="75000"/>
                </a:schemeClr>
              </a:solidFill>
            </a:rPr>
            <a:t>dans la limite de 20 jours </a:t>
          </a:r>
          <a:endParaRPr lang="fr-FR" sz="1700" b="1" kern="1200" dirty="0">
            <a:solidFill>
              <a:schemeClr val="accent2">
                <a:lumMod val="75000"/>
              </a:schemeClr>
            </a:solidFill>
          </a:endParaRPr>
        </a:p>
      </dsp:txBody>
      <dsp:txXfrm>
        <a:off x="3490931" y="966474"/>
        <a:ext cx="1901175" cy="1267450"/>
      </dsp:txXfrm>
    </dsp:sp>
    <dsp:sp modelId="{07EC4A33-02BC-439D-B36F-40032C38B812}">
      <dsp:nvSpPr>
        <dsp:cNvPr id="0" name=""/>
        <dsp:cNvSpPr/>
      </dsp:nvSpPr>
      <dsp:spPr>
        <a:xfrm>
          <a:off x="5708968" y="966474"/>
          <a:ext cx="3168625" cy="1267450"/>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tx1"/>
              </a:solidFill>
            </a:rPr>
            <a:t>31 mars 2024 </a:t>
          </a:r>
          <a:r>
            <a:rPr lang="fr-FR" sz="1700" kern="1200" dirty="0" smtClean="0">
              <a:solidFill>
                <a:schemeClr val="tx1"/>
              </a:solidFill>
            </a:rPr>
            <a:t>: </a:t>
          </a:r>
        </a:p>
        <a:p>
          <a:pPr lvl="0" algn="ctr" defTabSz="755650">
            <a:lnSpc>
              <a:spcPct val="90000"/>
            </a:lnSpc>
            <a:spcBef>
              <a:spcPct val="0"/>
            </a:spcBef>
            <a:spcAft>
              <a:spcPct val="35000"/>
            </a:spcAft>
          </a:pPr>
          <a:r>
            <a:rPr lang="fr-FR" sz="1700" kern="1200" dirty="0" smtClean="0">
              <a:solidFill>
                <a:schemeClr val="tx1"/>
              </a:solidFill>
            </a:rPr>
            <a:t>fin de la période du report</a:t>
          </a:r>
          <a:endParaRPr lang="fr-FR" sz="1700" kern="1200" dirty="0">
            <a:solidFill>
              <a:schemeClr val="tx1"/>
            </a:solidFill>
          </a:endParaRPr>
        </a:p>
      </dsp:txBody>
      <dsp:txXfrm>
        <a:off x="6342693" y="966474"/>
        <a:ext cx="1901175" cy="1267450"/>
      </dsp:txXfrm>
    </dsp:sp>
    <dsp:sp modelId="{EF83F52E-E707-4235-B7A1-A403824B4317}">
      <dsp:nvSpPr>
        <dsp:cNvPr id="0" name=""/>
        <dsp:cNvSpPr/>
      </dsp:nvSpPr>
      <dsp:spPr>
        <a:xfrm>
          <a:off x="8560731" y="966474"/>
          <a:ext cx="3168625" cy="1267450"/>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solidFill>
                <a:schemeClr val="tx1"/>
              </a:solidFill>
            </a:rPr>
            <a:t>Au-delà les congés annuels sont perdus</a:t>
          </a:r>
          <a:endParaRPr lang="fr-FR" sz="1700" kern="1200" dirty="0">
            <a:solidFill>
              <a:schemeClr val="tx1"/>
            </a:solidFill>
          </a:endParaRPr>
        </a:p>
      </dsp:txBody>
      <dsp:txXfrm>
        <a:off x="9194456" y="966474"/>
        <a:ext cx="1901175" cy="1267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0290B-67F9-47C0-A77C-D88FA0941432}">
      <dsp:nvSpPr>
        <dsp:cNvPr id="0" name=""/>
        <dsp:cNvSpPr/>
      </dsp:nvSpPr>
      <dsp:spPr>
        <a:xfrm>
          <a:off x="5083" y="84111"/>
          <a:ext cx="2959322" cy="11837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tx1"/>
              </a:solidFill>
            </a:rPr>
            <a:t>Pour les congés annuels 2020</a:t>
          </a:r>
          <a:endParaRPr lang="fr-FR" sz="1800" b="0" kern="1200" dirty="0">
            <a:solidFill>
              <a:schemeClr val="tx1"/>
            </a:solidFill>
          </a:endParaRPr>
        </a:p>
      </dsp:txBody>
      <dsp:txXfrm>
        <a:off x="596948" y="84111"/>
        <a:ext cx="1775593" cy="1183729"/>
      </dsp:txXfrm>
    </dsp:sp>
    <dsp:sp modelId="{9CB37B17-4958-4612-B498-5D191588E134}">
      <dsp:nvSpPr>
        <dsp:cNvPr id="0" name=""/>
        <dsp:cNvSpPr/>
      </dsp:nvSpPr>
      <dsp:spPr>
        <a:xfrm>
          <a:off x="2668474"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1</a:t>
          </a:r>
          <a:r>
            <a:rPr lang="fr-FR" sz="1600" b="1" kern="1200" baseline="30000" dirty="0" smtClean="0">
              <a:solidFill>
                <a:schemeClr val="tx1"/>
              </a:solidFill>
            </a:rPr>
            <a:t>er</a:t>
          </a:r>
          <a:r>
            <a:rPr lang="fr-FR" sz="1600" b="1" kern="1200" dirty="0" smtClean="0">
              <a:solidFill>
                <a:schemeClr val="tx1"/>
              </a:solidFill>
            </a:rPr>
            <a:t> janvier 2021 </a:t>
          </a:r>
          <a:r>
            <a:rPr lang="fr-FR" sz="1600" kern="1200" dirty="0" smtClean="0">
              <a:solidFill>
                <a:schemeClr val="tx1"/>
              </a:solidFill>
            </a:rPr>
            <a:t>: début de la période de report </a:t>
          </a:r>
          <a:r>
            <a:rPr lang="fr-FR" sz="1600" b="1" kern="1200" dirty="0" smtClean="0">
              <a:solidFill>
                <a:schemeClr val="accent2">
                  <a:lumMod val="75000"/>
                </a:schemeClr>
              </a:solidFill>
            </a:rPr>
            <a:t>dans la limite de 20 jours </a:t>
          </a:r>
          <a:endParaRPr lang="fr-FR" sz="1600" b="1" kern="1200" dirty="0">
            <a:solidFill>
              <a:schemeClr val="accent2">
                <a:lumMod val="75000"/>
              </a:schemeClr>
            </a:solidFill>
          </a:endParaRPr>
        </a:p>
      </dsp:txBody>
      <dsp:txXfrm>
        <a:off x="3260339" y="84111"/>
        <a:ext cx="1775593" cy="1183729"/>
      </dsp:txXfrm>
    </dsp:sp>
    <dsp:sp modelId="{07EC4A33-02BC-439D-B36F-40032C38B812}">
      <dsp:nvSpPr>
        <dsp:cNvPr id="0" name=""/>
        <dsp:cNvSpPr/>
      </dsp:nvSpPr>
      <dsp:spPr>
        <a:xfrm>
          <a:off x="5331864"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31 mars 2022 </a:t>
          </a:r>
          <a:r>
            <a:rPr lang="fr-FR" sz="1600" kern="1200" dirty="0" smtClean="0">
              <a:solidFill>
                <a:schemeClr val="tx1"/>
              </a:solidFill>
            </a:rPr>
            <a:t>: </a:t>
          </a:r>
        </a:p>
        <a:p>
          <a:pPr lvl="0" algn="ctr" defTabSz="711200">
            <a:lnSpc>
              <a:spcPct val="90000"/>
            </a:lnSpc>
            <a:spcBef>
              <a:spcPct val="0"/>
            </a:spcBef>
            <a:spcAft>
              <a:spcPct val="35000"/>
            </a:spcAft>
          </a:pPr>
          <a:r>
            <a:rPr lang="fr-FR" sz="1600" kern="1200" dirty="0" smtClean="0">
              <a:solidFill>
                <a:schemeClr val="tx1"/>
              </a:solidFill>
            </a:rPr>
            <a:t>fin de la période du report</a:t>
          </a:r>
          <a:endParaRPr lang="fr-FR" sz="1600" kern="1200" dirty="0">
            <a:solidFill>
              <a:schemeClr val="tx1"/>
            </a:solidFill>
          </a:endParaRPr>
        </a:p>
      </dsp:txBody>
      <dsp:txXfrm>
        <a:off x="5923729" y="84111"/>
        <a:ext cx="1775593" cy="1183729"/>
      </dsp:txXfrm>
    </dsp:sp>
    <dsp:sp modelId="{EF83F52E-E707-4235-B7A1-A403824B4317}">
      <dsp:nvSpPr>
        <dsp:cNvPr id="0" name=""/>
        <dsp:cNvSpPr/>
      </dsp:nvSpPr>
      <dsp:spPr>
        <a:xfrm>
          <a:off x="7995255"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Les congés annuels 2020 sont perdus</a:t>
          </a:r>
          <a:endParaRPr lang="fr-FR" sz="1600" b="1" kern="1200" dirty="0">
            <a:solidFill>
              <a:schemeClr val="tx1"/>
            </a:solidFill>
          </a:endParaRPr>
        </a:p>
      </dsp:txBody>
      <dsp:txXfrm>
        <a:off x="8587120" y="84111"/>
        <a:ext cx="1775593" cy="1183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0290B-67F9-47C0-A77C-D88FA0941432}">
      <dsp:nvSpPr>
        <dsp:cNvPr id="0" name=""/>
        <dsp:cNvSpPr/>
      </dsp:nvSpPr>
      <dsp:spPr>
        <a:xfrm>
          <a:off x="5083" y="84111"/>
          <a:ext cx="2959322" cy="11837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tx1"/>
              </a:solidFill>
            </a:rPr>
            <a:t>Pour les congés annuels 2022</a:t>
          </a:r>
          <a:endParaRPr lang="fr-FR" sz="1800" b="0" kern="1200" dirty="0">
            <a:solidFill>
              <a:schemeClr val="tx1"/>
            </a:solidFill>
          </a:endParaRPr>
        </a:p>
      </dsp:txBody>
      <dsp:txXfrm>
        <a:off x="596948" y="84111"/>
        <a:ext cx="1775593" cy="1183729"/>
      </dsp:txXfrm>
    </dsp:sp>
    <dsp:sp modelId="{9CB37B17-4958-4612-B498-5D191588E134}">
      <dsp:nvSpPr>
        <dsp:cNvPr id="0" name=""/>
        <dsp:cNvSpPr/>
      </dsp:nvSpPr>
      <dsp:spPr>
        <a:xfrm>
          <a:off x="2668474"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1</a:t>
          </a:r>
          <a:r>
            <a:rPr lang="fr-FR" sz="1600" b="1" kern="1200" baseline="30000" dirty="0" smtClean="0">
              <a:solidFill>
                <a:schemeClr val="tx1"/>
              </a:solidFill>
            </a:rPr>
            <a:t>er</a:t>
          </a:r>
          <a:r>
            <a:rPr lang="fr-FR" sz="1600" b="1" kern="1200" dirty="0" smtClean="0">
              <a:solidFill>
                <a:schemeClr val="tx1"/>
              </a:solidFill>
            </a:rPr>
            <a:t> janvier 2023 </a:t>
          </a:r>
          <a:r>
            <a:rPr lang="fr-FR" sz="1600" kern="1200" dirty="0" smtClean="0">
              <a:solidFill>
                <a:schemeClr val="tx1"/>
              </a:solidFill>
            </a:rPr>
            <a:t>: début de la période de report </a:t>
          </a:r>
          <a:r>
            <a:rPr lang="fr-FR" sz="1600" b="1" kern="1200" dirty="0" smtClean="0">
              <a:solidFill>
                <a:schemeClr val="accent2">
                  <a:lumMod val="75000"/>
                </a:schemeClr>
              </a:solidFill>
            </a:rPr>
            <a:t>dans la limite de 20 jours </a:t>
          </a:r>
          <a:endParaRPr lang="fr-FR" sz="1600" b="1" kern="1200" dirty="0">
            <a:solidFill>
              <a:schemeClr val="accent2">
                <a:lumMod val="75000"/>
              </a:schemeClr>
            </a:solidFill>
          </a:endParaRPr>
        </a:p>
      </dsp:txBody>
      <dsp:txXfrm>
        <a:off x="3260339" y="84111"/>
        <a:ext cx="1775593" cy="1183729"/>
      </dsp:txXfrm>
    </dsp:sp>
    <dsp:sp modelId="{07EC4A33-02BC-439D-B36F-40032C38B812}">
      <dsp:nvSpPr>
        <dsp:cNvPr id="0" name=""/>
        <dsp:cNvSpPr/>
      </dsp:nvSpPr>
      <dsp:spPr>
        <a:xfrm>
          <a:off x="5331864"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31 mars 2024 :</a:t>
          </a:r>
        </a:p>
        <a:p>
          <a:pPr lvl="0" algn="ctr" defTabSz="711200">
            <a:lnSpc>
              <a:spcPct val="90000"/>
            </a:lnSpc>
            <a:spcBef>
              <a:spcPct val="0"/>
            </a:spcBef>
            <a:spcAft>
              <a:spcPct val="35000"/>
            </a:spcAft>
          </a:pPr>
          <a:r>
            <a:rPr lang="fr-FR" sz="1600" kern="1200" dirty="0" smtClean="0">
              <a:solidFill>
                <a:schemeClr val="tx1"/>
              </a:solidFill>
            </a:rPr>
            <a:t> fin de la période du report</a:t>
          </a:r>
          <a:endParaRPr lang="fr-FR" sz="1600" kern="1200" dirty="0">
            <a:solidFill>
              <a:schemeClr val="tx1"/>
            </a:solidFill>
          </a:endParaRPr>
        </a:p>
      </dsp:txBody>
      <dsp:txXfrm>
        <a:off x="5923729" y="84111"/>
        <a:ext cx="1775593" cy="1183729"/>
      </dsp:txXfrm>
    </dsp:sp>
    <dsp:sp modelId="{EF83F52E-E707-4235-B7A1-A403824B4317}">
      <dsp:nvSpPr>
        <dsp:cNvPr id="0" name=""/>
        <dsp:cNvSpPr/>
      </dsp:nvSpPr>
      <dsp:spPr>
        <a:xfrm>
          <a:off x="7995255"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Au-delà  du 31/03/2024 : </a:t>
          </a:r>
        </a:p>
        <a:p>
          <a:pPr lvl="0" algn="ctr" defTabSz="711200">
            <a:lnSpc>
              <a:spcPct val="90000"/>
            </a:lnSpc>
            <a:spcBef>
              <a:spcPct val="0"/>
            </a:spcBef>
            <a:spcAft>
              <a:spcPct val="35000"/>
            </a:spcAft>
          </a:pPr>
          <a:r>
            <a:rPr lang="fr-FR" sz="1600" b="1" kern="1200" dirty="0" smtClean="0">
              <a:solidFill>
                <a:schemeClr val="tx1"/>
              </a:solidFill>
            </a:rPr>
            <a:t>les congés annuels 2022 seront perdus</a:t>
          </a:r>
          <a:endParaRPr lang="fr-FR" sz="1600" b="1" kern="1200" dirty="0">
            <a:solidFill>
              <a:schemeClr val="tx1"/>
            </a:solidFill>
          </a:endParaRPr>
        </a:p>
      </dsp:txBody>
      <dsp:txXfrm>
        <a:off x="8587120" y="84111"/>
        <a:ext cx="1775593" cy="1183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0290B-67F9-47C0-A77C-D88FA0941432}">
      <dsp:nvSpPr>
        <dsp:cNvPr id="0" name=""/>
        <dsp:cNvSpPr/>
      </dsp:nvSpPr>
      <dsp:spPr>
        <a:xfrm>
          <a:off x="5083" y="84111"/>
          <a:ext cx="2959322" cy="11837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b="0" kern="1200" dirty="0" smtClean="0">
              <a:solidFill>
                <a:schemeClr val="tx1"/>
              </a:solidFill>
            </a:rPr>
            <a:t>Pour les congés annuels 2021</a:t>
          </a:r>
          <a:endParaRPr lang="fr-FR" sz="1800" b="0" kern="1200" dirty="0">
            <a:solidFill>
              <a:schemeClr val="tx1"/>
            </a:solidFill>
          </a:endParaRPr>
        </a:p>
      </dsp:txBody>
      <dsp:txXfrm>
        <a:off x="596948" y="84111"/>
        <a:ext cx="1775593" cy="1183729"/>
      </dsp:txXfrm>
    </dsp:sp>
    <dsp:sp modelId="{9CB37B17-4958-4612-B498-5D191588E134}">
      <dsp:nvSpPr>
        <dsp:cNvPr id="0" name=""/>
        <dsp:cNvSpPr/>
      </dsp:nvSpPr>
      <dsp:spPr>
        <a:xfrm>
          <a:off x="2668474"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1</a:t>
          </a:r>
          <a:r>
            <a:rPr lang="fr-FR" sz="1600" b="1" kern="1200" baseline="30000" dirty="0" smtClean="0">
              <a:solidFill>
                <a:schemeClr val="tx1"/>
              </a:solidFill>
            </a:rPr>
            <a:t>er</a:t>
          </a:r>
          <a:r>
            <a:rPr lang="fr-FR" sz="1600" b="1" kern="1200" dirty="0" smtClean="0">
              <a:solidFill>
                <a:schemeClr val="tx1"/>
              </a:solidFill>
            </a:rPr>
            <a:t> janvier 2022 </a:t>
          </a:r>
          <a:r>
            <a:rPr lang="fr-FR" sz="1600" kern="1200" dirty="0" smtClean="0">
              <a:solidFill>
                <a:schemeClr val="tx1"/>
              </a:solidFill>
            </a:rPr>
            <a:t>: début de la période de report dans</a:t>
          </a:r>
          <a:r>
            <a:rPr lang="fr-FR" sz="1600" b="1" kern="1200" dirty="0" smtClean="0">
              <a:solidFill>
                <a:schemeClr val="tx1"/>
              </a:solidFill>
            </a:rPr>
            <a:t> </a:t>
          </a:r>
          <a:r>
            <a:rPr lang="fr-FR" sz="1600" b="1" kern="1200" dirty="0" smtClean="0">
              <a:solidFill>
                <a:schemeClr val="accent2">
                  <a:lumMod val="75000"/>
                </a:schemeClr>
              </a:solidFill>
            </a:rPr>
            <a:t>la limite de 20 jours </a:t>
          </a:r>
          <a:endParaRPr lang="fr-FR" sz="1600" b="1" kern="1200" dirty="0">
            <a:solidFill>
              <a:schemeClr val="accent2">
                <a:lumMod val="75000"/>
              </a:schemeClr>
            </a:solidFill>
          </a:endParaRPr>
        </a:p>
      </dsp:txBody>
      <dsp:txXfrm>
        <a:off x="3260339" y="84111"/>
        <a:ext cx="1775593" cy="1183729"/>
      </dsp:txXfrm>
    </dsp:sp>
    <dsp:sp modelId="{07EC4A33-02BC-439D-B36F-40032C38B812}">
      <dsp:nvSpPr>
        <dsp:cNvPr id="0" name=""/>
        <dsp:cNvSpPr/>
      </dsp:nvSpPr>
      <dsp:spPr>
        <a:xfrm>
          <a:off x="5331864"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31 mars 2023 </a:t>
          </a:r>
          <a:r>
            <a:rPr lang="fr-FR" sz="1600" kern="1200" dirty="0" smtClean="0">
              <a:solidFill>
                <a:schemeClr val="tx1"/>
              </a:solidFill>
            </a:rPr>
            <a:t>: </a:t>
          </a:r>
        </a:p>
        <a:p>
          <a:pPr lvl="0" algn="ctr" defTabSz="711200">
            <a:lnSpc>
              <a:spcPct val="90000"/>
            </a:lnSpc>
            <a:spcBef>
              <a:spcPct val="0"/>
            </a:spcBef>
            <a:spcAft>
              <a:spcPct val="35000"/>
            </a:spcAft>
          </a:pPr>
          <a:r>
            <a:rPr lang="fr-FR" sz="1600" kern="1200" dirty="0" smtClean="0">
              <a:solidFill>
                <a:schemeClr val="tx1"/>
              </a:solidFill>
            </a:rPr>
            <a:t>fin de la période du report</a:t>
          </a:r>
          <a:endParaRPr lang="fr-FR" sz="1600" kern="1200" dirty="0">
            <a:solidFill>
              <a:schemeClr val="tx1"/>
            </a:solidFill>
          </a:endParaRPr>
        </a:p>
      </dsp:txBody>
      <dsp:txXfrm>
        <a:off x="5923729" y="84111"/>
        <a:ext cx="1775593" cy="1183729"/>
      </dsp:txXfrm>
    </dsp:sp>
    <dsp:sp modelId="{EF83F52E-E707-4235-B7A1-A403824B4317}">
      <dsp:nvSpPr>
        <dsp:cNvPr id="0" name=""/>
        <dsp:cNvSpPr/>
      </dsp:nvSpPr>
      <dsp:spPr>
        <a:xfrm>
          <a:off x="7995255" y="84111"/>
          <a:ext cx="2959322" cy="1183729"/>
        </a:xfrm>
        <a:prstGeom prst="chevron">
          <a:avLst/>
        </a:prstGeom>
        <a:gradFill rotWithShape="0">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Au-delà du 31/03/2023 :</a:t>
          </a:r>
        </a:p>
        <a:p>
          <a:pPr lvl="0" algn="ctr" defTabSz="711200">
            <a:lnSpc>
              <a:spcPct val="90000"/>
            </a:lnSpc>
            <a:spcBef>
              <a:spcPct val="0"/>
            </a:spcBef>
            <a:spcAft>
              <a:spcPct val="35000"/>
            </a:spcAft>
          </a:pPr>
          <a:r>
            <a:rPr lang="fr-FR" sz="1600" b="1" kern="1200" dirty="0" smtClean="0">
              <a:solidFill>
                <a:schemeClr val="tx1"/>
              </a:solidFill>
            </a:rPr>
            <a:t> les congés annuels 2021 seront perdus</a:t>
          </a:r>
          <a:endParaRPr lang="fr-FR" sz="1600" b="1" kern="1200" dirty="0">
            <a:solidFill>
              <a:schemeClr val="tx1"/>
            </a:solidFill>
          </a:endParaRPr>
        </a:p>
      </dsp:txBody>
      <dsp:txXfrm>
        <a:off x="8587120" y="84111"/>
        <a:ext cx="1775593" cy="11837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80275" tIns="40138" rIns="80275" bIns="40138" rtlCol="0"/>
          <a:lstStyle>
            <a:lvl1pPr algn="l">
              <a:defRPr sz="1100"/>
            </a:lvl1pPr>
          </a:lstStyle>
          <a:p>
            <a:endParaRPr lang="fr-FR" dirty="0"/>
          </a:p>
        </p:txBody>
      </p:sp>
      <p:sp>
        <p:nvSpPr>
          <p:cNvPr id="3" name="Espace réservé de la date 2"/>
          <p:cNvSpPr>
            <a:spLocks noGrp="1"/>
          </p:cNvSpPr>
          <p:nvPr>
            <p:ph type="dt" idx="1"/>
          </p:nvPr>
        </p:nvSpPr>
        <p:spPr>
          <a:xfrm>
            <a:off x="5622510" y="0"/>
            <a:ext cx="4301543" cy="339884"/>
          </a:xfrm>
          <a:prstGeom prst="rect">
            <a:avLst/>
          </a:prstGeom>
        </p:spPr>
        <p:txBody>
          <a:bodyPr vert="horz" lIns="80275" tIns="40138" rIns="80275" bIns="40138" rtlCol="0"/>
          <a:lstStyle>
            <a:lvl1pPr algn="r">
              <a:defRPr sz="1100"/>
            </a:lvl1pPr>
          </a:lstStyle>
          <a:p>
            <a:fld id="{7D340FCF-4FA2-461E-A56A-9A5B4820DA16}" type="datetimeFigureOut">
              <a:rPr lang="fr-FR" smtClean="0"/>
              <a:pPr/>
              <a:t>25/10/2022</a:t>
            </a:fld>
            <a:endParaRPr lang="fr-FR" dirty="0"/>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80275" tIns="40138" rIns="80275" bIns="40138" rtlCol="0" anchor="ctr"/>
          <a:lstStyle/>
          <a:p>
            <a:endParaRPr lang="fr-FR" dirty="0"/>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80275" tIns="40138" rIns="80275" bIns="401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218"/>
            <a:ext cx="4301543" cy="339884"/>
          </a:xfrm>
          <a:prstGeom prst="rect">
            <a:avLst/>
          </a:prstGeom>
        </p:spPr>
        <p:txBody>
          <a:bodyPr vert="horz" lIns="80275" tIns="40138" rIns="80275" bIns="40138" rtlCol="0" anchor="b"/>
          <a:lstStyle>
            <a:lvl1pPr algn="l">
              <a:defRPr sz="1100"/>
            </a:lvl1pPr>
          </a:lstStyle>
          <a:p>
            <a:endParaRPr lang="fr-FR" dirty="0"/>
          </a:p>
        </p:txBody>
      </p:sp>
      <p:sp>
        <p:nvSpPr>
          <p:cNvPr id="7" name="Espace réservé du numéro de diapositive 6"/>
          <p:cNvSpPr>
            <a:spLocks noGrp="1"/>
          </p:cNvSpPr>
          <p:nvPr>
            <p:ph type="sldNum" sz="quarter" idx="5"/>
          </p:nvPr>
        </p:nvSpPr>
        <p:spPr>
          <a:xfrm>
            <a:off x="5622510" y="6456218"/>
            <a:ext cx="4301543" cy="339884"/>
          </a:xfrm>
          <a:prstGeom prst="rect">
            <a:avLst/>
          </a:prstGeom>
        </p:spPr>
        <p:txBody>
          <a:bodyPr vert="horz" lIns="80275" tIns="40138" rIns="80275" bIns="40138" rtlCol="0" anchor="b"/>
          <a:lstStyle>
            <a:lvl1pPr algn="r">
              <a:defRPr sz="1100"/>
            </a:lvl1pPr>
          </a:lstStyle>
          <a:p>
            <a:fld id="{A097F89B-89B4-4F33-ABCC-9ADDE53FDE7A}" type="slidenum">
              <a:rPr lang="fr-FR" smtClean="0"/>
              <a:pPr/>
              <a:t>‹N°›</a:t>
            </a:fld>
            <a:endParaRPr lang="fr-FR" dirty="0"/>
          </a:p>
        </p:txBody>
      </p:sp>
    </p:spTree>
    <p:extLst>
      <p:ext uri="{BB962C8B-B14F-4D97-AF65-F5344CB8AC3E}">
        <p14:creationId xmlns:p14="http://schemas.microsoft.com/office/powerpoint/2010/main" val="186308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652236" indent="-250860" eaLnBrk="0" hangingPunct="0">
              <a:spcBef>
                <a:spcPct val="30000"/>
              </a:spcBef>
              <a:defRPr sz="1100">
                <a:solidFill>
                  <a:schemeClr val="tx1"/>
                </a:solidFill>
                <a:latin typeface="Calibri" pitchFamily="34" charset="0"/>
              </a:defRPr>
            </a:lvl2pPr>
            <a:lvl3pPr marL="1003440" indent="-200688" eaLnBrk="0" hangingPunct="0">
              <a:spcBef>
                <a:spcPct val="30000"/>
              </a:spcBef>
              <a:defRPr sz="1100">
                <a:solidFill>
                  <a:schemeClr val="tx1"/>
                </a:solidFill>
                <a:latin typeface="Calibri" pitchFamily="34" charset="0"/>
              </a:defRPr>
            </a:lvl3pPr>
            <a:lvl4pPr marL="1404816" indent="-200688" eaLnBrk="0" hangingPunct="0">
              <a:spcBef>
                <a:spcPct val="30000"/>
              </a:spcBef>
              <a:defRPr sz="1100">
                <a:solidFill>
                  <a:schemeClr val="tx1"/>
                </a:solidFill>
                <a:latin typeface="Calibri" pitchFamily="34" charset="0"/>
              </a:defRPr>
            </a:lvl4pPr>
            <a:lvl5pPr marL="1806191" indent="-200688" eaLnBrk="0" hangingPunct="0">
              <a:spcBef>
                <a:spcPct val="30000"/>
              </a:spcBef>
              <a:defRPr sz="1100">
                <a:solidFill>
                  <a:schemeClr val="tx1"/>
                </a:solidFill>
                <a:latin typeface="Calibri" pitchFamily="34" charset="0"/>
              </a:defRPr>
            </a:lvl5pPr>
            <a:lvl6pPr marL="2207567" indent="-200688" eaLnBrk="0" fontAlgn="base" hangingPunct="0">
              <a:spcBef>
                <a:spcPct val="30000"/>
              </a:spcBef>
              <a:spcAft>
                <a:spcPct val="0"/>
              </a:spcAft>
              <a:defRPr sz="1100">
                <a:solidFill>
                  <a:schemeClr val="tx1"/>
                </a:solidFill>
                <a:latin typeface="Calibri" pitchFamily="34" charset="0"/>
              </a:defRPr>
            </a:lvl6pPr>
            <a:lvl7pPr marL="2608943" indent="-200688" eaLnBrk="0" fontAlgn="base" hangingPunct="0">
              <a:spcBef>
                <a:spcPct val="30000"/>
              </a:spcBef>
              <a:spcAft>
                <a:spcPct val="0"/>
              </a:spcAft>
              <a:defRPr sz="1100">
                <a:solidFill>
                  <a:schemeClr val="tx1"/>
                </a:solidFill>
                <a:latin typeface="Calibri" pitchFamily="34" charset="0"/>
              </a:defRPr>
            </a:lvl7pPr>
            <a:lvl8pPr marL="3010319" indent="-200688" eaLnBrk="0" fontAlgn="base" hangingPunct="0">
              <a:spcBef>
                <a:spcPct val="30000"/>
              </a:spcBef>
              <a:spcAft>
                <a:spcPct val="0"/>
              </a:spcAft>
              <a:defRPr sz="1100">
                <a:solidFill>
                  <a:schemeClr val="tx1"/>
                </a:solidFill>
                <a:latin typeface="Calibri" pitchFamily="34" charset="0"/>
              </a:defRPr>
            </a:lvl8pPr>
            <a:lvl9pPr marL="3411695" indent="-200688"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AE980718-3462-4948-B2D3-00FE8D3BA851}" type="slidenum">
              <a:rPr lang="fr-FR" altLang="fr-FR" smtClean="0">
                <a:solidFill>
                  <a:prstClr val="black"/>
                </a:solidFill>
              </a:rPr>
              <a:pPr eaLnBrk="1" hangingPunct="1">
                <a:spcBef>
                  <a:spcPct val="0"/>
                </a:spcBef>
              </a:pPr>
              <a:t>1</a:t>
            </a:fld>
            <a:endParaRPr lang="fr-FR" altLang="fr-FR"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ces jurisprudences</a:t>
            </a:r>
            <a:r>
              <a:rPr lang="fr-FR" baseline="0" dirty="0" smtClean="0"/>
              <a:t>, le juge administratif a reconnu le report des CA sur l’année suivante (dans la limite des 4 semaines) à l’agent qui n’a pu prendre l’intégralité de ses congés annuels compte tenu de son placement en congé maternité. </a:t>
            </a:r>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24</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Sous l’influence du droit </a:t>
            </a:r>
            <a:r>
              <a:rPr lang="fr-FR" baseline="0" smtClean="0"/>
              <a:t>communauataire</a:t>
            </a:r>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25</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3F2270">
                    <a:lumMod val="75000"/>
                  </a:srgbClr>
                </a:solidFill>
                <a:sym typeface="Wingdings"/>
              </a:rPr>
              <a:t>1.Pour la mutation les</a:t>
            </a:r>
            <a:r>
              <a:rPr lang="fr-FR" sz="1200" baseline="0" dirty="0" smtClean="0">
                <a:solidFill>
                  <a:srgbClr val="3F2270">
                    <a:lumMod val="75000"/>
                  </a:srgbClr>
                </a:solidFill>
                <a:sym typeface="Wingdings"/>
              </a:rPr>
              <a:t> congés ne peuvent être perdus par l’agent : soit la collectivité d’accueil accepte de les récupérer, soit elles sont soldées/payées par la collectivité d’origine.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rgbClr val="3F2270">
                    <a:lumMod val="75000"/>
                  </a:srgbClr>
                </a:solidFill>
                <a:sym typeface="Wingdings"/>
              </a:rPr>
              <a:t>2.En cas de démission, la démission ne prend effet qu’à la date fixée par l’AT. Elle peut donc en général prendre en compte les CA de l’agent pour fixer cette date. La CJUE a précisé que le motif pour lequel la relation de travail a pris fin est sans importance et que la circonstance qu’un travailleur soit à l’initiative de la fin de relation de travail n’a aucune incidence sur son droit de percevoir une indemnité compensatrice.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rgbClr val="3F2270">
                    <a:lumMod val="75000"/>
                  </a:srgbClr>
                </a:solidFill>
                <a:sym typeface="Wingdings"/>
              </a:rPr>
              <a:t>3. Cette position du CE n’a pas été réaffirmé à ce jour, et au vu de la jurisprudence communautaire on pourrait tendre à indemniser les congés annuels non pris en cas de licenciement pour insuffisance prof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3F2270">
                    <a:lumMod val="75000"/>
                  </a:srgbClr>
                </a:solidFill>
                <a:sym typeface="Wingdings"/>
              </a:rPr>
              <a:t>Il est important de souligne</a:t>
            </a:r>
            <a:r>
              <a:rPr lang="fr-FR" sz="1200" baseline="0" dirty="0" smtClean="0">
                <a:solidFill>
                  <a:srgbClr val="3F2270">
                    <a:lumMod val="75000"/>
                  </a:srgbClr>
                </a:solidFill>
                <a:sym typeface="Wingdings"/>
              </a:rPr>
              <a:t>r qu’en matière disciplinaire (révocation, licenciement ou retraite d’office) il n’y a pas de versement de l’indemnité de congés annuels non pris CAA Marseille 15/09/2020. Il en va de même en cas d’abandon de poste.</a:t>
            </a:r>
          </a:p>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28</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3F2270">
                    <a:lumMod val="75000"/>
                  </a:srgbClr>
                </a:solidFill>
                <a:sym typeface="Wingdings"/>
              </a:rPr>
              <a:t>1.Pour la mutation les</a:t>
            </a:r>
            <a:r>
              <a:rPr lang="fr-FR" sz="1200" baseline="0" dirty="0" smtClean="0">
                <a:solidFill>
                  <a:srgbClr val="3F2270">
                    <a:lumMod val="75000"/>
                  </a:srgbClr>
                </a:solidFill>
                <a:sym typeface="Wingdings"/>
              </a:rPr>
              <a:t> congés ne peuvent être perdus par l’agent : soit la collectivité d’accueil accepte de les récupérer, soit elles sont soldées/payées par la collectivité d’origine.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rgbClr val="3F2270">
                    <a:lumMod val="75000"/>
                  </a:srgbClr>
                </a:solidFill>
                <a:sym typeface="Wingdings"/>
              </a:rPr>
              <a:t>2.En cas de démission, la démission ne prend effet qu’à la date fixée par l’AT. Elle peut donc en général prendre en compte les CA de l’agent pour fixer cette date. La CJUE a précisé que le motif pour lequel la relation de travail a pris fin est sans importance et que la circonstance qu’un travailleur soit à l’initiative de la fin de relation de travail n’a aucune incidence sur son droit de percevoir une indemnité compensatrice.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rgbClr val="3F2270">
                    <a:lumMod val="75000"/>
                  </a:srgbClr>
                </a:solidFill>
                <a:sym typeface="Wingdings"/>
              </a:rPr>
              <a:t>3. Cette position du CE n’a pas été réaffirmé à ce jour, et au vu de la jurisprudence communautaire on pourrait tendre à indemniser les congés annuels non pris en cas de licenciement pour insuffisance prof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3F2270">
                    <a:lumMod val="75000"/>
                  </a:srgbClr>
                </a:solidFill>
                <a:sym typeface="Wingdings"/>
              </a:rPr>
              <a:t>Il est important de souligne</a:t>
            </a:r>
            <a:r>
              <a:rPr lang="fr-FR" sz="1200" baseline="0" dirty="0" smtClean="0">
                <a:solidFill>
                  <a:srgbClr val="3F2270">
                    <a:lumMod val="75000"/>
                  </a:srgbClr>
                </a:solidFill>
                <a:sym typeface="Wingdings"/>
              </a:rPr>
              <a:t>r qu’en matière disciplinaire (révocation, licenciement ou retraite d’office) il n’y a pas de versement de l’indemnité de congés annuels non pris CAA Marseille 15/09/2020. Il en va de même en cas d’abandon de poste.</a:t>
            </a:r>
          </a:p>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29</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3F2270">
                    <a:lumMod val="75000"/>
                  </a:srgbClr>
                </a:solidFill>
                <a:sym typeface="Wingdings"/>
              </a:rPr>
              <a:t>Il est important de souligne</a:t>
            </a:r>
            <a:r>
              <a:rPr lang="fr-FR" sz="1200" baseline="0" dirty="0" smtClean="0">
                <a:solidFill>
                  <a:srgbClr val="3F2270">
                    <a:lumMod val="75000"/>
                  </a:srgbClr>
                </a:solidFill>
                <a:sym typeface="Wingdings"/>
              </a:rPr>
              <a:t>r qu’en matière disciplinaire (révocation, licenciement ou retraite d’office) il n’y a pas de versement de l’indemnité de congés annuels non pris CAA Marseille 15/09/2020. Il en va de même en cas d’abandon de poste</a:t>
            </a:r>
            <a:endParaRPr lang="fr-FR" sz="1200" dirty="0" smtClean="0">
              <a:solidFill>
                <a:srgbClr val="3F2270">
                  <a:lumMod val="75000"/>
                </a:srgbClr>
              </a:solidFill>
              <a:sym typeface="Wingdings"/>
            </a:endParaRPr>
          </a:p>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30</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Aft>
                <a:spcPts val="0"/>
              </a:spcAft>
            </a:pPr>
            <a:r>
              <a:rPr lang="fr-FR" sz="1200" dirty="0" smtClean="0">
                <a:effectLst/>
                <a:latin typeface="+mn-lt"/>
                <a:ea typeface="Calibri"/>
              </a:rPr>
              <a:t>Si la jurisprudence française et communautaire consacre cette possibilité d’indemniser les congés annuels non pris, elle ne vient pas préciser les modalités de calcul. </a:t>
            </a:r>
          </a:p>
          <a:p>
            <a:pPr>
              <a:spcAft>
                <a:spcPts val="0"/>
              </a:spcAft>
            </a:pPr>
            <a:r>
              <a:rPr lang="fr-FR" sz="1200" dirty="0" smtClean="0">
                <a:effectLst/>
                <a:latin typeface="+mn-lt"/>
                <a:ea typeface="Calibri"/>
              </a:rPr>
              <a:t> </a:t>
            </a:r>
          </a:p>
          <a:p>
            <a:pPr>
              <a:spcAft>
                <a:spcPts val="0"/>
              </a:spcAft>
            </a:pPr>
            <a:r>
              <a:rPr lang="fr-FR" sz="1200" dirty="0" smtClean="0">
                <a:effectLst/>
                <a:latin typeface="+mn-lt"/>
                <a:ea typeface="Calibri"/>
              </a:rPr>
              <a:t>Au regard de la pratique actuelle dans ce genre de situation, et</a:t>
            </a:r>
            <a:r>
              <a:rPr lang="fr-FR" sz="1200" baseline="0" dirty="0" smtClean="0">
                <a:effectLst/>
                <a:latin typeface="+mn-lt"/>
                <a:ea typeface="Calibri"/>
              </a:rPr>
              <a:t> après plusieurs retours de collectivités</a:t>
            </a:r>
            <a:r>
              <a:rPr lang="fr-FR" sz="1200" dirty="0" smtClean="0">
                <a:effectLst/>
                <a:latin typeface="+mn-lt"/>
                <a:ea typeface="Calibri"/>
              </a:rPr>
              <a:t> nous conseillons de retenir soit :</a:t>
            </a:r>
          </a:p>
          <a:p>
            <a:pPr>
              <a:spcAft>
                <a:spcPts val="0"/>
              </a:spcAft>
            </a:pPr>
            <a:r>
              <a:rPr lang="fr-FR" sz="1200" dirty="0" smtClean="0">
                <a:effectLst/>
                <a:latin typeface="+mn-lt"/>
                <a:ea typeface="Calibri"/>
              </a:rPr>
              <a:t> les modalités prévues, pour les agents contractuels, selon l’article 5 du décret n°88-145 du 15 février 1988 :« Lorsque l'agent n'a pu bénéficier d'aucun congé annuel, l'indemnité compensatrice est égale au 1 / 10 de la rémunération totale brute perçue par l'agent lors de l'année en cours. </a:t>
            </a:r>
          </a:p>
          <a:p>
            <a:pPr>
              <a:spcAft>
                <a:spcPts val="0"/>
              </a:spcAft>
            </a:pPr>
            <a:r>
              <a:rPr lang="fr-FR" sz="1200" dirty="0" smtClean="0">
                <a:effectLst/>
                <a:latin typeface="+mn-lt"/>
                <a:ea typeface="Calibri"/>
              </a:rPr>
              <a:t>Lorsque l'agent a pu bénéficier d'une partie de ses congés annuels, l'indemnité compensatrice est proportionnelle au nombre de jours de congés annuel,</a:t>
            </a:r>
          </a:p>
          <a:p>
            <a:pPr>
              <a:spcAft>
                <a:spcPts val="0"/>
              </a:spcAft>
            </a:pPr>
            <a:r>
              <a:rPr lang="fr-FR" sz="1200" dirty="0" smtClean="0">
                <a:effectLst/>
                <a:latin typeface="+mn-lt"/>
                <a:ea typeface="Calibri"/>
              </a:rPr>
              <a:t>Nous recommandons dans tous les cas de vous rapprocher de votre comptable public pour confirmer la possibilité de procéder au paiement des congés annuels et le cas échéant</a:t>
            </a:r>
            <a:r>
              <a:rPr lang="fr-FR" sz="1200" baseline="0" dirty="0" smtClean="0">
                <a:effectLst/>
                <a:latin typeface="+mn-lt"/>
                <a:ea typeface="Calibri"/>
              </a:rPr>
              <a:t> </a:t>
            </a:r>
            <a:r>
              <a:rPr lang="fr-FR" sz="1200" dirty="0" smtClean="0">
                <a:effectLst/>
                <a:latin typeface="+mn-lt"/>
                <a:ea typeface="Calibri"/>
              </a:rPr>
              <a:t>vous aider sur les modalités de paiement.</a:t>
            </a:r>
          </a:p>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31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a:t>
            </a:r>
            <a:r>
              <a:rPr lang="fr-FR" baseline="0" dirty="0" smtClean="0"/>
              <a:t>cadre règlementaire avec l’application du décret 1985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Pour rappel, </a:t>
            </a:r>
            <a:r>
              <a:rPr lang="fr-FR" sz="1200" kern="1200" dirty="0" smtClean="0">
                <a:solidFill>
                  <a:schemeClr val="tx1"/>
                </a:solidFill>
                <a:effectLst/>
                <a:latin typeface="+mn-lt"/>
                <a:ea typeface="+mn-ea"/>
                <a:cs typeface="+mn-cs"/>
              </a:rPr>
              <a:t>ne sont pas considérés comme en activité : les agents en disponibilité, en congé parental. </a:t>
            </a:r>
          </a:p>
          <a:p>
            <a:r>
              <a:rPr lang="fr-FR" sz="1200" kern="1200" dirty="0" smtClean="0">
                <a:solidFill>
                  <a:schemeClr val="tx1"/>
                </a:solidFill>
                <a:effectLst/>
                <a:latin typeface="+mn-lt"/>
                <a:ea typeface="+mn-ea"/>
                <a:cs typeface="+mn-cs"/>
              </a:rPr>
              <a:t>Le calcul des congés en heures est interdit, n’est pas prévu par la règlementation</a:t>
            </a:r>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15</a:t>
            </a:fld>
            <a:endParaRPr lang="fr-FR" dirty="0"/>
          </a:p>
        </p:txBody>
      </p:sp>
    </p:spTree>
    <p:extLst>
      <p:ext uri="{BB962C8B-B14F-4D97-AF65-F5344CB8AC3E}">
        <p14:creationId xmlns:p14="http://schemas.microsoft.com/office/powerpoint/2010/main" val="321637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Le nombre de jours obtenu est arrondi à la demi-journée immédiatement supérieure.</a:t>
            </a:r>
          </a:p>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16</a:t>
            </a:fld>
            <a:endParaRPr lang="fr-FR" dirty="0"/>
          </a:p>
        </p:txBody>
      </p:sp>
    </p:spTree>
    <p:extLst>
      <p:ext uri="{BB962C8B-B14F-4D97-AF65-F5344CB8AC3E}">
        <p14:creationId xmlns:p14="http://schemas.microsoft.com/office/powerpoint/2010/main" val="321637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 jours constituent un droit pour les agents qui remplissent les conditions pour en bénéficier.</a:t>
            </a:r>
          </a:p>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17</a:t>
            </a:fld>
            <a:endParaRPr lang="fr-FR" dirty="0"/>
          </a:p>
        </p:txBody>
      </p:sp>
    </p:spTree>
    <p:extLst>
      <p:ext uri="{BB962C8B-B14F-4D97-AF65-F5344CB8AC3E}">
        <p14:creationId xmlns:p14="http://schemas.microsoft.com/office/powerpoint/2010/main" val="312344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principe général de l’impossibilité de reporter les congés annuels sur l’année suivante, tel qu’il est posé par le décret du 26 novembre 1985, se heurte toutefois à la règlementation européenne applicable en la matière</a:t>
            </a:r>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18</a:t>
            </a:fld>
            <a:endParaRPr lang="fr-FR" dirty="0"/>
          </a:p>
        </p:txBody>
      </p:sp>
    </p:spTree>
    <p:extLst>
      <p:ext uri="{BB962C8B-B14F-4D97-AF65-F5344CB8AC3E}">
        <p14:creationId xmlns:p14="http://schemas.microsoft.com/office/powerpoint/2010/main" val="140194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Non</a:t>
            </a:r>
            <a:r>
              <a:rPr lang="fr-FR" sz="1200" kern="1200" baseline="0" dirty="0" smtClean="0">
                <a:solidFill>
                  <a:schemeClr val="tx1"/>
                </a:solidFill>
                <a:effectLst/>
                <a:latin typeface="+mn-lt"/>
                <a:ea typeface="+mn-ea"/>
                <a:cs typeface="+mn-cs"/>
              </a:rPr>
              <a:t> conformité de la règlementation française avec la directive européenne.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Primauté</a:t>
            </a:r>
            <a:r>
              <a:rPr lang="fr-FR" sz="1200" kern="1200" baseline="0" dirty="0" smtClean="0">
                <a:solidFill>
                  <a:schemeClr val="tx1"/>
                </a:solidFill>
                <a:effectLst/>
                <a:latin typeface="+mn-lt"/>
                <a:ea typeface="+mn-ea"/>
                <a:cs typeface="+mn-cs"/>
              </a:rPr>
              <a:t> du droit européen sur les normes en droit interne -</a:t>
            </a:r>
            <a:r>
              <a:rPr lang="fr-FR" sz="1200" kern="1200" dirty="0" smtClean="0">
                <a:solidFill>
                  <a:schemeClr val="tx1"/>
                </a:solidFill>
                <a:effectLst/>
                <a:latin typeface="+mn-lt"/>
                <a:ea typeface="+mn-ea"/>
                <a:cs typeface="+mn-cs"/>
              </a:rPr>
              <a:t> disposition qui</a:t>
            </a:r>
            <a:r>
              <a:rPr lang="fr-FR" sz="1200" kern="1200" baseline="0" dirty="0" smtClean="0">
                <a:solidFill>
                  <a:schemeClr val="tx1"/>
                </a:solidFill>
                <a:effectLst/>
                <a:latin typeface="+mn-lt"/>
                <a:ea typeface="+mn-ea"/>
                <a:cs typeface="+mn-cs"/>
              </a:rPr>
              <a:t> a </a:t>
            </a:r>
            <a:r>
              <a:rPr lang="fr-FR" sz="1200" kern="1200" dirty="0" smtClean="0">
                <a:solidFill>
                  <a:schemeClr val="tx1"/>
                </a:solidFill>
                <a:effectLst/>
                <a:latin typeface="+mn-lt"/>
                <a:ea typeface="+mn-ea"/>
                <a:cs typeface="+mn-cs"/>
              </a:rPr>
              <a:t>été rappelée dans une QE récente publiée au JO le 3 mai 2022.</a:t>
            </a:r>
          </a:p>
          <a:p>
            <a:r>
              <a:rPr lang="fr-FR" dirty="0" smtClean="0"/>
              <a:t>Nous allons voir les différentes situations ouvrant droit au report des CA, ainsi que les limites qui y sont apportées.</a:t>
            </a:r>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20</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3F2270">
                    <a:lumMod val="75000"/>
                  </a:srgbClr>
                </a:solidFill>
                <a:sym typeface="Wingdings"/>
              </a:rPr>
              <a:t>Le Conseil d’Etat a pris en compte pour la 1</a:t>
            </a:r>
            <a:r>
              <a:rPr lang="fr-FR" b="1" baseline="30000" dirty="0" smtClean="0">
                <a:solidFill>
                  <a:srgbClr val="3F2270">
                    <a:lumMod val="75000"/>
                  </a:srgbClr>
                </a:solidFill>
                <a:sym typeface="Wingdings"/>
              </a:rPr>
              <a:t>ère</a:t>
            </a:r>
            <a:r>
              <a:rPr lang="fr-FR" b="1" dirty="0" smtClean="0">
                <a:solidFill>
                  <a:srgbClr val="3F2270">
                    <a:lumMod val="75000"/>
                  </a:srgbClr>
                </a:solidFill>
                <a:sym typeface="Wingdings"/>
              </a:rPr>
              <a:t> fois, dans sa décision du 26 octobre 2012, la jurisprudence européenne et a reconnu expressément que l’impossibilité de reporter les congés annuels non pris sur l’année suivante était contraire au droit de l’Union Européenne (CE, 26 octobre 2012, n°346648). </a:t>
            </a:r>
          </a:p>
          <a:p>
            <a:endParaRPr lang="fr-FR" baseline="0" dirty="0" smtClean="0"/>
          </a:p>
          <a:p>
            <a:pPr>
              <a:buFontTx/>
              <a:buChar char="-"/>
            </a:pPr>
            <a:r>
              <a:rPr lang="fr-FR" baseline="0" dirty="0" smtClean="0"/>
              <a:t>CE 26 avril 2017 avis n°406009 : 2 limites au report des CA : 1</a:t>
            </a:r>
            <a:r>
              <a:rPr lang="fr-FR" baseline="30000" dirty="0" smtClean="0"/>
              <a:t>ère</a:t>
            </a:r>
            <a:r>
              <a:rPr lang="fr-FR" baseline="0" dirty="0" smtClean="0"/>
              <a:t> limite temporelle de 15 mois après le terme de l’année + 2</a:t>
            </a:r>
            <a:r>
              <a:rPr lang="fr-FR" baseline="30000" dirty="0" smtClean="0"/>
              <a:t>ème</a:t>
            </a:r>
            <a:r>
              <a:rPr lang="fr-FR" baseline="0" dirty="0" smtClean="0"/>
              <a:t> limite de 4 semaines de CA par année de référence</a:t>
            </a:r>
          </a:p>
          <a:p>
            <a:pPr>
              <a:buFontTx/>
              <a:buChar char="-"/>
            </a:pPr>
            <a:r>
              <a:rPr lang="fr-FR" baseline="0" dirty="0" smtClean="0"/>
              <a:t>Le congé maladie s’entend au sens large c’est-à-dire que le report concerne également l’Accident de service ou maladie professionnelle ou CLM /CLD </a:t>
            </a:r>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21</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22</a:t>
            </a:fld>
            <a:endParaRPr lang="fr-FR" dirty="0"/>
          </a:p>
        </p:txBody>
      </p:sp>
    </p:spTree>
    <p:extLst>
      <p:ext uri="{BB962C8B-B14F-4D97-AF65-F5344CB8AC3E}">
        <p14:creationId xmlns:p14="http://schemas.microsoft.com/office/powerpoint/2010/main" val="109816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7F89B-89B4-4F33-ABCC-9ADDE53FDE7A}" type="slidenum">
              <a:rPr lang="fr-FR" smtClean="0"/>
              <a:pPr/>
              <a:t>23</a:t>
            </a:fld>
            <a:endParaRPr lang="fr-FR" dirty="0"/>
          </a:p>
        </p:txBody>
      </p:sp>
    </p:spTree>
    <p:extLst>
      <p:ext uri="{BB962C8B-B14F-4D97-AF65-F5344CB8AC3E}">
        <p14:creationId xmlns:p14="http://schemas.microsoft.com/office/powerpoint/2010/main" val="109816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4"/>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DBEAB1-C76F-4AC2-9D75-2B066E0C2A75}"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15210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A3E824-4303-45C0-8FFB-666273121D60}"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9026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7"/>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47"/>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DAB214-CD22-4C25-BE7D-352D841386A8}"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57018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EBB6283-F752-4AF7-BE21-4FC823A2676A}"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88406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D5BE89-71FC-4026-9787-298A14956D4E}"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7361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E6EEE81-EBD5-47EF-87FD-C63084B4528D}"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66719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CD7FFD9-61E5-4260-891C-7B3BC1587073}" type="datetime1">
              <a:rPr lang="fr-FR" smtClean="0">
                <a:solidFill>
                  <a:prstClr val="black">
                    <a:tint val="75000"/>
                  </a:prstClr>
                </a:solidFill>
              </a:rPr>
              <a:t>25/10/2022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70413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DFF303-3D48-4E57-8119-D9D99D93C6F8}" type="datetime1">
              <a:rPr lang="fr-FR" smtClean="0">
                <a:solidFill>
                  <a:prstClr val="black">
                    <a:tint val="75000"/>
                  </a:prstClr>
                </a:solidFill>
              </a:rPr>
              <a:t>25/10/2022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99381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07F524E-33A6-454A-8BE0-55BBA50A11E1}" type="datetime1">
              <a:rPr lang="fr-FR" smtClean="0">
                <a:solidFill>
                  <a:prstClr val="black">
                    <a:tint val="75000"/>
                  </a:prstClr>
                </a:solidFill>
              </a:rPr>
              <a:t>25/10/2022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1124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A180C6-AB59-40F4-BB9D-81B872B7419E}" type="datetime1">
              <a:rPr lang="fr-FR" smtClean="0">
                <a:solidFill>
                  <a:prstClr val="black">
                    <a:tint val="75000"/>
                  </a:prstClr>
                </a:solidFill>
              </a:rPr>
              <a:t>25/10/2022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80114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DBE4F2D-E5E0-43F4-913A-336C0DA1AA84}" type="datetime1">
              <a:rPr lang="fr-FR" smtClean="0">
                <a:solidFill>
                  <a:prstClr val="black">
                    <a:tint val="75000"/>
                  </a:prstClr>
                </a:solidFill>
              </a:rPr>
              <a:t>25/10/2022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5529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483302-545E-4B04-9BF2-A75216CAC9F6}"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71624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BC8896A-4ACD-427C-AD92-F6C0E851BA5C}" type="datetime1">
              <a:rPr lang="fr-FR" smtClean="0">
                <a:solidFill>
                  <a:prstClr val="black">
                    <a:tint val="75000"/>
                  </a:prstClr>
                </a:solidFill>
              </a:rPr>
              <a:t>25/10/2022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71650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0793C6-11C0-4A51-BFAA-788829152A5C}"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81912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7E89FD-8AAD-4812-94D9-F86BB6258B71}"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92897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9"/>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84D061-2374-47AD-8822-7B7CCB8B321C}"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445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B704A46-22FE-42B3-9290-8F0D446FFA03}" type="datetime1">
              <a:rPr lang="fr-FR" smtClean="0">
                <a:solidFill>
                  <a:prstClr val="black">
                    <a:tint val="75000"/>
                  </a:prstClr>
                </a:solidFill>
              </a:rPr>
              <a:t>25/10/2022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186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0DF86F-5464-42DA-9EA9-4F6EB35DBD8C}" type="datetime1">
              <a:rPr lang="fr-FR" smtClean="0">
                <a:solidFill>
                  <a:prstClr val="black">
                    <a:tint val="75000"/>
                  </a:prstClr>
                </a:solidFill>
              </a:rPr>
              <a:t>25/10/2022</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45636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59219E3-75D7-49E9-9184-54BDCEFE8491}" type="datetime1">
              <a:rPr lang="fr-FR" smtClean="0">
                <a:solidFill>
                  <a:prstClr val="black">
                    <a:tint val="75000"/>
                  </a:prstClr>
                </a:solidFill>
              </a:rPr>
              <a:t>25/10/2022</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5757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5120B4-507E-4D25-A176-EE2EF8DB7E3F}" type="datetime1">
              <a:rPr lang="fr-FR" smtClean="0">
                <a:solidFill>
                  <a:prstClr val="black">
                    <a:tint val="75000"/>
                  </a:prstClr>
                </a:solidFill>
              </a:rPr>
              <a:t>25/10/2022</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90614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41848B2-21C8-4DA3-8B7A-E4D8DC41138E}" type="datetime1">
              <a:rPr lang="fr-FR" smtClean="0">
                <a:solidFill>
                  <a:prstClr val="black">
                    <a:tint val="75000"/>
                  </a:prstClr>
                </a:solidFill>
              </a:rPr>
              <a:t>25/10/2022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5573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06BC4A-8779-4AC0-AA82-3209CF04C7FF}" type="datetime1">
              <a:rPr lang="fr-FR" smtClean="0">
                <a:solidFill>
                  <a:prstClr val="black">
                    <a:tint val="75000"/>
                  </a:prstClr>
                </a:solidFill>
              </a:rPr>
              <a:t>25/10/2022</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53339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4E278-79BF-42D2-BAAC-F1DFA13F97A3}"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3D7A4-9EB9-422E-BFF8-8CCAAD3B1ED5}"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115454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148DB-9198-4D02-B40D-34B3E980C4AE}" type="datetime1">
              <a:rPr lang="fr-FR" smtClean="0">
                <a:solidFill>
                  <a:prstClr val="black">
                    <a:tint val="75000"/>
                  </a:prstClr>
                </a:solidFill>
              </a:rPr>
              <a:t>25/10/2022</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D238E-0235-407E-A47E-90C9449F5B8D}"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37331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mailto:retraite@cdg31.fr" TargetMode="External"/><Relationship Id="rId5" Type="http://schemas.openxmlformats.org/officeDocument/2006/relationships/hyperlink" Target="mailto:carri&#232;res@cdg31.f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cdg31.fr/" TargetMode="External"/><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hyperlink" Target="mailto:carrieres@cdg31.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cdg31.fr/" TargetMode="External"/><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hyperlink" Target="mailto:carrieres@cdg31.fr"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 y="0"/>
            <a:ext cx="334433" cy="6858000"/>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sp>
        <p:nvSpPr>
          <p:cNvPr id="6" name="Rectangle 5"/>
          <p:cNvSpPr/>
          <p:nvPr/>
        </p:nvSpPr>
        <p:spPr>
          <a:xfrm>
            <a:off x="912292" y="4156075"/>
            <a:ext cx="334433" cy="2751138"/>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sp>
        <p:nvSpPr>
          <p:cNvPr id="7" name="Rectangle 6"/>
          <p:cNvSpPr/>
          <p:nvPr/>
        </p:nvSpPr>
        <p:spPr>
          <a:xfrm>
            <a:off x="1390652" y="2060586"/>
            <a:ext cx="336549" cy="4824413"/>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pic>
        <p:nvPicPr>
          <p:cNvPr id="2054" name="Picture 2" descr="\\Nas-rd5200\diffusion\Commun Diffusion\Communication\Images Logos\Logo CDG 31\h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135" y="6237288"/>
            <a:ext cx="7008284"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063550" y="1484787"/>
            <a:ext cx="9719999" cy="4370427"/>
          </a:xfrm>
          <a:prstGeom prst="rect">
            <a:avLst/>
          </a:prstGeom>
          <a:noFill/>
        </p:spPr>
        <p:txBody>
          <a:bodyPr wrap="square">
            <a:spAutoFit/>
          </a:bodyPr>
          <a:lstStyle/>
          <a:p>
            <a:pPr algn="ctr">
              <a:defRPr/>
            </a:pPr>
            <a:r>
              <a:rPr lang="fr-FR" sz="3200" b="1" dirty="0" smtClean="0">
                <a:solidFill>
                  <a:srgbClr val="3F2270"/>
                </a:solidFill>
                <a:cs typeface="Arial" panose="020B0604020202020204" pitchFamily="34" charset="0"/>
              </a:rPr>
              <a:t>Bonjour</a:t>
            </a:r>
          </a:p>
          <a:p>
            <a:pPr algn="ctr">
              <a:defRPr/>
            </a:pPr>
            <a:r>
              <a:rPr lang="fr-FR" sz="3200" b="1" dirty="0" smtClean="0">
                <a:solidFill>
                  <a:srgbClr val="3F2270"/>
                </a:solidFill>
                <a:cs typeface="Arial" panose="020B0604020202020204" pitchFamily="34" charset="0"/>
              </a:rPr>
              <a:t>Bienvenue au webinaire du CDG31</a:t>
            </a:r>
          </a:p>
          <a:p>
            <a:pPr>
              <a:defRPr/>
            </a:pPr>
            <a:endParaRPr lang="fr-FR" sz="2000" dirty="0" smtClean="0">
              <a:solidFill>
                <a:srgbClr val="3F2270"/>
              </a:solidFill>
              <a:cs typeface="Arial" panose="020B0604020202020204" pitchFamily="34" charset="0"/>
            </a:endParaRPr>
          </a:p>
          <a:p>
            <a:pPr>
              <a:defRPr/>
            </a:pPr>
            <a:r>
              <a:rPr lang="fr-FR" sz="2000" dirty="0" smtClean="0">
                <a:solidFill>
                  <a:srgbClr val="3F2270"/>
                </a:solidFill>
                <a:cs typeface="Arial" panose="020B0604020202020204" pitchFamily="34" charset="0"/>
              </a:rPr>
              <a:t>Pour une meilleure expérience, nous sommes en mode conférence c’est-à-dire que vos micros sont automatiquement coupés et que vous ne voyez pas les autres participants.</a:t>
            </a:r>
          </a:p>
          <a:p>
            <a:pPr>
              <a:defRPr/>
            </a:pPr>
            <a:endParaRPr lang="fr-FR" b="1" dirty="0" smtClean="0">
              <a:solidFill>
                <a:srgbClr val="3F2270"/>
              </a:solidFill>
              <a:cs typeface="Arial" panose="020B0604020202020204" pitchFamily="34" charset="0"/>
            </a:endParaRPr>
          </a:p>
          <a:p>
            <a:pPr>
              <a:defRPr/>
            </a:pPr>
            <a:r>
              <a:rPr lang="fr-FR" sz="2000" b="1" dirty="0" smtClean="0">
                <a:solidFill>
                  <a:srgbClr val="3F2270"/>
                </a:solidFill>
                <a:cs typeface="Arial" panose="020B0604020202020204" pitchFamily="34" charset="0"/>
              </a:rPr>
              <a:t>Si vous souhaitez intervenir, vous avez accès au tchat sur la barre</a:t>
            </a:r>
          </a:p>
          <a:p>
            <a:pPr>
              <a:defRPr/>
            </a:pPr>
            <a:r>
              <a:rPr lang="fr-FR" sz="2000" b="1" dirty="0" smtClean="0">
                <a:solidFill>
                  <a:srgbClr val="3F2270"/>
                </a:solidFill>
                <a:cs typeface="Arial" panose="020B0604020202020204" pitchFamily="34" charset="0"/>
              </a:rPr>
              <a:t> </a:t>
            </a:r>
            <a:endParaRPr lang="fr-FR" sz="2000" b="1" dirty="0">
              <a:solidFill>
                <a:srgbClr val="3F2270"/>
              </a:solidFill>
              <a:cs typeface="Arial" panose="020B0604020202020204" pitchFamily="34" charset="0"/>
            </a:endParaRPr>
          </a:p>
          <a:p>
            <a:pPr>
              <a:defRPr/>
            </a:pPr>
            <a:r>
              <a:rPr lang="fr-FR" sz="2000" b="1" dirty="0" smtClean="0">
                <a:solidFill>
                  <a:srgbClr val="3F2270"/>
                </a:solidFill>
                <a:cs typeface="Arial" panose="020B0604020202020204" pitchFamily="34" charset="0"/>
              </a:rPr>
              <a:t>du haut de l’application.</a:t>
            </a:r>
          </a:p>
          <a:p>
            <a:pPr>
              <a:defRPr/>
            </a:pPr>
            <a:endParaRPr lang="fr-FR" sz="2000" b="1" dirty="0">
              <a:solidFill>
                <a:srgbClr val="3F2270"/>
              </a:solidFill>
              <a:cs typeface="Arial" panose="020B0604020202020204" pitchFamily="34" charset="0"/>
            </a:endParaRPr>
          </a:p>
          <a:p>
            <a:pPr>
              <a:defRPr/>
            </a:pPr>
            <a:r>
              <a:rPr lang="fr-FR" sz="2000" dirty="0">
                <a:solidFill>
                  <a:srgbClr val="3F2270"/>
                </a:solidFill>
                <a:cs typeface="Arial" panose="020B0604020202020204" pitchFamily="34" charset="0"/>
              </a:rPr>
              <a:t>Les questions spécifiques qui concerneraient des situations individuelles sont à poser directement </a:t>
            </a:r>
            <a:r>
              <a:rPr lang="fr-FR" sz="2000" dirty="0" smtClean="0">
                <a:solidFill>
                  <a:srgbClr val="3F2270"/>
                </a:solidFill>
                <a:cs typeface="Arial" panose="020B0604020202020204" pitchFamily="34" charset="0"/>
              </a:rPr>
              <a:t>aux adresses </a:t>
            </a:r>
            <a:r>
              <a:rPr lang="fr-FR" sz="2000" dirty="0">
                <a:solidFill>
                  <a:srgbClr val="3F2270"/>
                </a:solidFill>
                <a:cs typeface="Arial" panose="020B0604020202020204" pitchFamily="34" charset="0"/>
              </a:rPr>
              <a:t>: </a:t>
            </a:r>
            <a:r>
              <a:rPr lang="fr-FR" sz="2000" dirty="0" smtClean="0">
                <a:solidFill>
                  <a:srgbClr val="3F2270"/>
                </a:solidFill>
                <a:cs typeface="Arial" panose="020B0604020202020204" pitchFamily="34" charset="0"/>
                <a:hlinkClick r:id="rId5"/>
              </a:rPr>
              <a:t>carrières@cdg31.fr</a:t>
            </a:r>
            <a:r>
              <a:rPr lang="fr-FR" sz="2000" dirty="0" smtClean="0">
                <a:solidFill>
                  <a:srgbClr val="3F2270"/>
                </a:solidFill>
                <a:cs typeface="Arial" panose="020B0604020202020204" pitchFamily="34" charset="0"/>
              </a:rPr>
              <a:t> ou </a:t>
            </a:r>
            <a:r>
              <a:rPr lang="fr-FR" sz="2000" dirty="0" smtClean="0">
                <a:solidFill>
                  <a:srgbClr val="3F2270"/>
                </a:solidFill>
                <a:cs typeface="Arial" panose="020B0604020202020204" pitchFamily="34" charset="0"/>
                <a:hlinkClick r:id="rId6"/>
              </a:rPr>
              <a:t>retraite@cdg31.fr</a:t>
            </a:r>
            <a:r>
              <a:rPr lang="fr-FR" sz="2000" dirty="0" smtClean="0">
                <a:solidFill>
                  <a:srgbClr val="3F2270"/>
                </a:solidFill>
                <a:cs typeface="Arial" panose="020B0604020202020204" pitchFamily="34" charset="0"/>
              </a:rPr>
              <a:t> .</a:t>
            </a:r>
            <a:endParaRPr lang="fr-FR" sz="2000" dirty="0">
              <a:solidFill>
                <a:srgbClr val="3F2270"/>
              </a:solidFill>
              <a:cs typeface="Arial" panose="020B0604020202020204" pitchFamily="34" charset="0"/>
            </a:endParaRPr>
          </a:p>
          <a:p>
            <a:pPr algn="r">
              <a:defRPr/>
            </a:pPr>
            <a:endParaRPr lang="fr-FR" sz="1600" dirty="0">
              <a:solidFill>
                <a:srgbClr val="3F2270"/>
              </a:solidFill>
              <a:cs typeface="Arial" panose="020B0604020202020204" pitchFamily="34" charset="0"/>
            </a:endParaRPr>
          </a:p>
        </p:txBody>
      </p:sp>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418" t="16930" r="50000" b="13612"/>
          <a:stretch/>
        </p:blipFill>
        <p:spPr bwMode="auto">
          <a:xfrm>
            <a:off x="4724400" y="4065588"/>
            <a:ext cx="824057" cy="6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3"/>
          <p:cNvSpPr txBox="1">
            <a:spLocks noChangeArrowheads="1"/>
          </p:cNvSpPr>
          <p:nvPr/>
        </p:nvSpPr>
        <p:spPr bwMode="auto">
          <a:xfrm>
            <a:off x="6384033" y="6597363"/>
            <a:ext cx="57971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FR" altLang="fr-FR" b="1" baseline="30000" dirty="0" smtClean="0">
                <a:solidFill>
                  <a:srgbClr val="3F2270"/>
                </a:solidFill>
                <a:latin typeface="Myriad Pro" pitchFamily="34" charset="0"/>
              </a:rPr>
              <a:t>Tél </a:t>
            </a:r>
            <a:r>
              <a:rPr lang="fr-FR" altLang="fr-FR" b="1" baseline="30000" dirty="0">
                <a:solidFill>
                  <a:srgbClr val="3F2270"/>
                </a:solidFill>
                <a:latin typeface="Myriad Pro" pitchFamily="34" charset="0"/>
              </a:rPr>
              <a:t>: 05 81 91 93 00 • </a:t>
            </a:r>
            <a:r>
              <a:rPr lang="fr-FR" altLang="fr-FR" b="1" baseline="30000" dirty="0" smtClean="0">
                <a:solidFill>
                  <a:srgbClr val="3F2270"/>
                </a:solidFill>
                <a:latin typeface="Myriad Pro" pitchFamily="34" charset="0"/>
              </a:rPr>
              <a:t>www.cdg31.fr </a:t>
            </a:r>
            <a:r>
              <a:rPr lang="fr-FR" altLang="fr-FR" b="1" baseline="30000" dirty="0">
                <a:solidFill>
                  <a:srgbClr val="3F2270"/>
                </a:solidFill>
                <a:latin typeface="Myriad Pro" pitchFamily="34" charset="0"/>
              </a:rPr>
              <a:t>• contact@cdg31.fr</a:t>
            </a:r>
          </a:p>
        </p:txBody>
      </p:sp>
      <p:sp>
        <p:nvSpPr>
          <p:cNvPr id="5" name="Rectangle 4"/>
          <p:cNvSpPr/>
          <p:nvPr/>
        </p:nvSpPr>
        <p:spPr>
          <a:xfrm>
            <a:off x="455084" y="1246188"/>
            <a:ext cx="336549" cy="5638800"/>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endParaRPr>
          </a:p>
        </p:txBody>
      </p:sp>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376" y="-1"/>
            <a:ext cx="2201517" cy="1484785"/>
          </a:xfrm>
          <a:prstGeom prst="rect">
            <a:avLst/>
          </a:prstGeom>
        </p:spPr>
      </p:pic>
      <p:sp>
        <p:nvSpPr>
          <p:cNvPr id="8" name="Rectangle 7"/>
          <p:cNvSpPr/>
          <p:nvPr/>
        </p:nvSpPr>
        <p:spPr>
          <a:xfrm>
            <a:off x="2831645" y="80676"/>
            <a:ext cx="8554009" cy="707886"/>
          </a:xfrm>
          <a:prstGeom prst="rect">
            <a:avLst/>
          </a:prstGeom>
        </p:spPr>
        <p:txBody>
          <a:bodyPr wrap="square">
            <a:spAutoFit/>
          </a:bodyPr>
          <a:lstStyle/>
          <a:p>
            <a:pPr algn="ctr">
              <a:defRPr/>
            </a:pPr>
            <a:r>
              <a:rPr lang="fr-FR" sz="4000" b="1" kern="0" dirty="0" smtClean="0">
                <a:solidFill>
                  <a:srgbClr val="3F2270"/>
                </a:solidFill>
                <a:cs typeface="Calibri" panose="020F0502020204030204" pitchFamily="34" charset="0"/>
              </a:rPr>
              <a:t>Les mardis du statut : Webinaire</a:t>
            </a:r>
            <a:endParaRPr lang="fr-FR" kern="0" dirty="0" smtClean="0">
              <a:solidFill>
                <a:sysClr val="windowText" lastClr="000000"/>
              </a:solidFill>
            </a:endParaRPr>
          </a:p>
        </p:txBody>
      </p:sp>
      <p:sp>
        <p:nvSpPr>
          <p:cNvPr id="2" name="Espace réservé du numéro de diapositive 1"/>
          <p:cNvSpPr>
            <a:spLocks noGrp="1"/>
          </p:cNvSpPr>
          <p:nvPr>
            <p:ph type="sldNum" sz="quarter" idx="12"/>
          </p:nvPr>
        </p:nvSpPr>
        <p:spPr/>
        <p:txBody>
          <a:bodyPr/>
          <a:lstStyle/>
          <a:p>
            <a:fld id="{2B83D7A4-9EB9-422E-BFF8-8CCAAD3B1ED5}" type="slidenum">
              <a:rPr lang="fr-FR" smtClean="0">
                <a:solidFill>
                  <a:prstClr val="black">
                    <a:tint val="75000"/>
                  </a:prstClr>
                </a:solidFill>
              </a:rPr>
              <a:pPr/>
              <a:t>1</a:t>
            </a:fld>
            <a:endParaRPr lang="fr-FR" dirty="0">
              <a:solidFill>
                <a:prstClr val="black">
                  <a:tint val="75000"/>
                </a:prstClr>
              </a:solidFill>
            </a:endParaRPr>
          </a:p>
        </p:txBody>
      </p:sp>
    </p:spTree>
    <p:custDataLst>
      <p:tags r:id="rId1"/>
    </p:custDataLst>
    <p:extLst>
      <p:ext uri="{BB962C8B-B14F-4D97-AF65-F5344CB8AC3E}">
        <p14:creationId xmlns:p14="http://schemas.microsoft.com/office/powerpoint/2010/main" val="25248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Nas-rd5200\diffusion\Commun Diffusion\Service Communication\Charte graphique\kit de charte graphique\powerpoint\page_texte_bleu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5" y="-1439"/>
            <a:ext cx="12190189" cy="6859439"/>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p:cNvSpPr txBox="1">
            <a:spLocks/>
          </p:cNvSpPr>
          <p:nvPr/>
        </p:nvSpPr>
        <p:spPr bwMode="auto">
          <a:xfrm>
            <a:off x="609600" y="32850"/>
            <a:ext cx="10972800" cy="99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3500" b="1" kern="0" dirty="0">
                <a:ln w="1905"/>
                <a:solidFill>
                  <a:srgbClr val="1F92B7"/>
                </a:solidFill>
                <a:cs typeface="Calibri" panose="020F0502020204030204" pitchFamily="34" charset="0"/>
              </a:rPr>
              <a:t>Contact </a:t>
            </a:r>
          </a:p>
        </p:txBody>
      </p:sp>
      <p:sp>
        <p:nvSpPr>
          <p:cNvPr id="9" name="Espace réservé du contenu 2"/>
          <p:cNvSpPr>
            <a:spLocks noGrp="1"/>
          </p:cNvSpPr>
          <p:nvPr>
            <p:ph idx="1"/>
          </p:nvPr>
        </p:nvSpPr>
        <p:spPr>
          <a:xfrm>
            <a:off x="589860" y="3559621"/>
            <a:ext cx="10972800" cy="3134910"/>
          </a:xfrm>
        </p:spPr>
        <p:txBody>
          <a:bodyPr>
            <a:normAutofit/>
          </a:bodyPr>
          <a:lstStyle/>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Centre de Gestion de la Fonction Publique Territoriale de la Haute-Garonne</a:t>
            </a:r>
          </a:p>
          <a:p>
            <a:pPr marL="0" lvl="3" indent="0" algn="ctr">
              <a:spcBef>
                <a:spcPts val="0"/>
              </a:spcBef>
              <a:spcAft>
                <a:spcPts val="2400"/>
              </a:spcAft>
              <a:buNone/>
            </a:pPr>
            <a:r>
              <a:rPr lang="fr-FR" sz="1800" dirty="0">
                <a:latin typeface="Calibri" panose="020F0502020204030204" pitchFamily="34" charset="0"/>
                <a:cs typeface="Calibri" panose="020F0502020204030204" pitchFamily="34" charset="0"/>
              </a:rPr>
              <a:t>590, rue Buissonnière – CS 37666 – 31676 LABEGE CEDEX</a:t>
            </a:r>
          </a:p>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Tel</a:t>
            </a:r>
            <a:r>
              <a:rPr lang="fr-FR" sz="1800" dirty="0">
                <a:latin typeface="Calibri" panose="020F0502020204030204" pitchFamily="34" charset="0"/>
                <a:cs typeface="Calibri" panose="020F0502020204030204" pitchFamily="34" charset="0"/>
              </a:rPr>
              <a:t> : 05 81 91 93 00 – </a:t>
            </a:r>
            <a:r>
              <a:rPr lang="fr-FR" sz="1800" b="1" dirty="0">
                <a:latin typeface="Calibri" panose="020F0502020204030204" pitchFamily="34" charset="0"/>
                <a:cs typeface="Calibri" panose="020F0502020204030204" pitchFamily="34" charset="0"/>
              </a:rPr>
              <a:t>Fax</a:t>
            </a:r>
            <a:r>
              <a:rPr lang="fr-FR" sz="1800" dirty="0">
                <a:latin typeface="Calibri" panose="020F0502020204030204" pitchFamily="34" charset="0"/>
                <a:cs typeface="Calibri" panose="020F0502020204030204" pitchFamily="34" charset="0"/>
              </a:rPr>
              <a:t> : 05 62 26 09 39</a:t>
            </a:r>
          </a:p>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Site internet </a:t>
            </a:r>
            <a:r>
              <a:rPr lang="fr-FR" sz="1800" dirty="0">
                <a:latin typeface="Calibri" panose="020F0502020204030204" pitchFamily="34" charset="0"/>
                <a:cs typeface="Calibri" panose="020F0502020204030204" pitchFamily="34" charset="0"/>
              </a:rPr>
              <a:t>: </a:t>
            </a:r>
            <a:r>
              <a:rPr lang="fr-FR" sz="1800" dirty="0" smtClean="0">
                <a:latin typeface="Calibri" panose="020F0502020204030204" pitchFamily="34" charset="0"/>
                <a:cs typeface="Calibri" panose="020F0502020204030204" pitchFamily="34" charset="0"/>
                <a:hlinkClick r:id="rId3"/>
              </a:rPr>
              <a:t>www.cdg31.fr</a:t>
            </a:r>
            <a:r>
              <a:rPr lang="fr-FR" sz="1800" dirty="0">
                <a:latin typeface="Bodoni MT" panose="02070603080606020203" pitchFamily="18" charset="0"/>
              </a:rPr>
              <a:t>	</a:t>
            </a:r>
          </a:p>
        </p:txBody>
      </p:sp>
      <p:sp>
        <p:nvSpPr>
          <p:cNvPr id="5" name="Espace réservé du contenu 2"/>
          <p:cNvSpPr txBox="1">
            <a:spLocks/>
          </p:cNvSpPr>
          <p:nvPr/>
        </p:nvSpPr>
        <p:spPr bwMode="auto">
          <a:xfrm>
            <a:off x="589859" y="1268763"/>
            <a:ext cx="10972800" cy="176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defPPr>
              <a:defRPr lang="fr-FR"/>
            </a:defPPr>
            <a:lvl1pPr marL="391146" indent="-391146" fontAlgn="base">
              <a:spcBef>
                <a:spcPct val="20000"/>
              </a:spcBef>
              <a:spcAft>
                <a:spcPct val="0"/>
              </a:spcAft>
              <a:buChar char="•"/>
              <a:defRPr sz="3700"/>
            </a:lvl1pPr>
            <a:lvl2pPr marL="847483" indent="-325955" fontAlgn="base">
              <a:spcBef>
                <a:spcPct val="20000"/>
              </a:spcBef>
              <a:spcAft>
                <a:spcPct val="0"/>
              </a:spcAft>
              <a:buChar char="–"/>
              <a:defRPr sz="3200"/>
            </a:lvl2pPr>
            <a:lvl3pPr marL="1303820" indent="-260764" fontAlgn="base">
              <a:spcBef>
                <a:spcPct val="20000"/>
              </a:spcBef>
              <a:spcAft>
                <a:spcPct val="0"/>
              </a:spcAft>
              <a:buChar char="•"/>
              <a:defRPr sz="2700"/>
            </a:lvl3pPr>
            <a:lvl4pPr marL="0" lvl="3" indent="0" algn="ctr" fontAlgn="base">
              <a:spcBef>
                <a:spcPts val="0"/>
              </a:spcBef>
              <a:spcAft>
                <a:spcPts val="2400"/>
              </a:spcAft>
              <a:buFontTx/>
              <a:buNone/>
              <a:defRPr b="1" kern="0">
                <a:solidFill>
                  <a:prstClr val="black"/>
                </a:solidFill>
                <a:cs typeface="Calibri" panose="020F0502020204030204" pitchFamily="34" charset="0"/>
              </a:defRPr>
            </a:lvl4pPr>
            <a:lvl5pPr marL="2346876" indent="-260764" fontAlgn="base">
              <a:spcBef>
                <a:spcPct val="20000"/>
              </a:spcBef>
              <a:spcAft>
                <a:spcPct val="0"/>
              </a:spcAft>
              <a:buChar char="»"/>
              <a:defRPr sz="2300"/>
            </a:lvl5pPr>
            <a:lvl6pPr marL="2868404" indent="-260764" fontAlgn="base">
              <a:spcBef>
                <a:spcPct val="20000"/>
              </a:spcBef>
              <a:spcAft>
                <a:spcPct val="0"/>
              </a:spcAft>
              <a:buChar char="»"/>
              <a:defRPr sz="2300"/>
            </a:lvl6pPr>
            <a:lvl7pPr marL="3389932" indent="-260764" fontAlgn="base">
              <a:spcBef>
                <a:spcPct val="20000"/>
              </a:spcBef>
              <a:spcAft>
                <a:spcPct val="0"/>
              </a:spcAft>
              <a:buChar char="»"/>
              <a:defRPr sz="2300"/>
            </a:lvl7pPr>
            <a:lvl8pPr marL="3911460" indent="-260764" fontAlgn="base">
              <a:spcBef>
                <a:spcPct val="20000"/>
              </a:spcBef>
              <a:spcAft>
                <a:spcPct val="0"/>
              </a:spcAft>
              <a:buChar char="»"/>
              <a:defRPr sz="2300"/>
            </a:lvl8pPr>
            <a:lvl9pPr marL="4432988" indent="-260764" fontAlgn="base">
              <a:spcBef>
                <a:spcPct val="20000"/>
              </a:spcBef>
              <a:spcAft>
                <a:spcPct val="0"/>
              </a:spcAft>
              <a:buChar char="»"/>
              <a:defRPr sz="2300"/>
            </a:lvl9pPr>
          </a:lstStyle>
          <a:p>
            <a:pPr lvl="3"/>
            <a:r>
              <a:rPr lang="fr-FR" dirty="0"/>
              <a:t>Service R</a:t>
            </a:r>
            <a:r>
              <a:rPr lang="fr-FR" dirty="0" smtClean="0"/>
              <a:t>etraite</a:t>
            </a:r>
            <a:endParaRPr lang="fr-FR" dirty="0"/>
          </a:p>
          <a:p>
            <a:pPr lvl="3"/>
            <a:r>
              <a:rPr lang="fr-FR" dirty="0"/>
              <a:t>Mél : </a:t>
            </a:r>
            <a:r>
              <a:rPr lang="fr-FR" dirty="0" smtClean="0">
                <a:hlinkClick r:id="rId4"/>
              </a:rPr>
              <a:t>retraite@cdg31.fr</a:t>
            </a:r>
            <a:endParaRPr lang="fr-FR" dirty="0"/>
          </a:p>
          <a:p>
            <a:pPr lvl="3"/>
            <a:endParaRPr lang="fr-FR" dirty="0"/>
          </a:p>
        </p:txBody>
      </p:sp>
      <p:cxnSp>
        <p:nvCxnSpPr>
          <p:cNvPr id="3" name="Connecteur droit 2"/>
          <p:cNvCxnSpPr/>
          <p:nvPr/>
        </p:nvCxnSpPr>
        <p:spPr>
          <a:xfrm>
            <a:off x="1" y="3298378"/>
            <a:ext cx="12171355"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10</a:t>
            </a:fld>
            <a:endParaRPr lang="fr-FR" dirty="0">
              <a:solidFill>
                <a:prstClr val="black">
                  <a:tint val="75000"/>
                </a:prstClr>
              </a:solidFill>
            </a:endParaRPr>
          </a:p>
        </p:txBody>
      </p:sp>
    </p:spTree>
    <p:extLst>
      <p:ext uri="{BB962C8B-B14F-4D97-AF65-F5344CB8AC3E}">
        <p14:creationId xmlns:p14="http://schemas.microsoft.com/office/powerpoint/2010/main" val="15108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rveur_gestion\Public CDG\Transfert de donnees\Diffusion-Communication\Charte graphique\Secretariat direction\autres docs\couverture powerp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33902"/>
            <a:ext cx="12190191" cy="6856561"/>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304621" y="1509910"/>
            <a:ext cx="7515779" cy="2757289"/>
          </a:xfrm>
        </p:spPr>
        <p:txBody>
          <a:bodyPr/>
          <a:lstStyle/>
          <a:p>
            <a:r>
              <a:rPr lang="fr-FR" altLang="fr-FR" sz="4000" b="1" dirty="0" smtClean="0">
                <a:solidFill>
                  <a:srgbClr val="3F2270"/>
                </a:solidFill>
                <a:latin typeface="Calibri" panose="020F0502020204030204" pitchFamily="34" charset="0"/>
                <a:cs typeface="Calibri" panose="020F0502020204030204" pitchFamily="34" charset="0"/>
              </a:rPr>
              <a:t>Les congés annuels :</a:t>
            </a:r>
            <a:br>
              <a:rPr lang="fr-FR" altLang="fr-FR" sz="4000" b="1" dirty="0" smtClean="0">
                <a:solidFill>
                  <a:srgbClr val="3F2270"/>
                </a:solidFill>
                <a:latin typeface="Calibri" panose="020F0502020204030204" pitchFamily="34" charset="0"/>
                <a:cs typeface="Calibri" panose="020F0502020204030204" pitchFamily="34" charset="0"/>
              </a:rPr>
            </a:br>
            <a:r>
              <a:rPr lang="fr-FR" altLang="fr-FR" sz="4000" b="1" dirty="0" smtClean="0">
                <a:solidFill>
                  <a:srgbClr val="3F2270"/>
                </a:solidFill>
                <a:latin typeface="Calibri" panose="020F0502020204030204" pitchFamily="34" charset="0"/>
                <a:cs typeface="Calibri" panose="020F0502020204030204" pitchFamily="34" charset="0"/>
              </a:rPr>
              <a:t> mode de calcul, modalités de report et indemnisation</a:t>
            </a:r>
            <a:endParaRPr lang="fr-FR" altLang="fr-FR" sz="4000" b="1" dirty="0">
              <a:solidFill>
                <a:srgbClr val="3F2270"/>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785" y="3886177"/>
            <a:ext cx="3448175" cy="2743047"/>
          </a:xfrm>
          <a:prstGeom prst="rect">
            <a:avLst/>
          </a:prstGeom>
        </p:spPr>
      </p:pic>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11</a:t>
            </a:fld>
            <a:endParaRPr lang="fr-FR" dirty="0">
              <a:solidFill>
                <a:prstClr val="black">
                  <a:tint val="75000"/>
                </a:prstClr>
              </a:solidFill>
            </a:endParaRPr>
          </a:p>
        </p:txBody>
      </p:sp>
    </p:spTree>
    <p:extLst>
      <p:ext uri="{BB962C8B-B14F-4D97-AF65-F5344CB8AC3E}">
        <p14:creationId xmlns:p14="http://schemas.microsoft.com/office/powerpoint/2010/main" val="24406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b="1" dirty="0" smtClean="0">
                <a:solidFill>
                  <a:srgbClr val="1F92B7"/>
                </a:solidFill>
                <a:latin typeface="Calibri"/>
              </a:rPr>
              <a:t>Sommaire</a:t>
            </a:r>
            <a:endParaRPr lang="fr-FR" altLang="fr-FR"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623393" y="1340771"/>
            <a:ext cx="10753195" cy="4755148"/>
          </a:xfrm>
          <a:prstGeom prst="rect">
            <a:avLst/>
          </a:prstGeom>
        </p:spPr>
        <p:txBody>
          <a:bodyPr wrap="square">
            <a:spAutoFit/>
          </a:bodyPr>
          <a:lstStyle/>
          <a:p>
            <a:pPr>
              <a:spcBef>
                <a:spcPts val="600"/>
              </a:spcBef>
              <a:spcAft>
                <a:spcPts val="600"/>
              </a:spcAft>
            </a:pPr>
            <a:endParaRPr lang="fr-FR" sz="1600" b="1" dirty="0">
              <a:solidFill>
                <a:srgbClr val="1F92B7"/>
              </a:solidFill>
            </a:endParaRPr>
          </a:p>
          <a:p>
            <a:pPr marL="571500" indent="-571500">
              <a:spcBef>
                <a:spcPts val="600"/>
              </a:spcBef>
              <a:spcAft>
                <a:spcPts val="600"/>
              </a:spcAft>
              <a:buFont typeface="+mj-lt"/>
              <a:buAutoNum type="romanUcPeriod"/>
            </a:pPr>
            <a:r>
              <a:rPr lang="fr-FR" sz="3200" b="1" dirty="0" smtClean="0">
                <a:solidFill>
                  <a:srgbClr val="1F92B7"/>
                </a:solidFill>
              </a:rPr>
              <a:t>Les règles de calcul des congés annuels </a:t>
            </a:r>
          </a:p>
          <a:p>
            <a:pPr marL="571500" indent="-571500">
              <a:spcBef>
                <a:spcPts val="600"/>
              </a:spcBef>
              <a:spcAft>
                <a:spcPts val="600"/>
              </a:spcAft>
              <a:buFont typeface="+mj-lt"/>
              <a:buAutoNum type="romanUcPeriod"/>
            </a:pPr>
            <a:r>
              <a:rPr lang="fr-FR" sz="3200" b="1" dirty="0" smtClean="0">
                <a:solidFill>
                  <a:srgbClr val="1F92B7"/>
                </a:solidFill>
              </a:rPr>
              <a:t>Les modalités de report des congés annuels</a:t>
            </a:r>
          </a:p>
          <a:p>
            <a:pPr marL="571500" indent="-571500">
              <a:spcBef>
                <a:spcPts val="600"/>
              </a:spcBef>
              <a:spcAft>
                <a:spcPts val="600"/>
              </a:spcAft>
              <a:buFont typeface="+mj-lt"/>
              <a:buAutoNum type="romanUcPeriod"/>
            </a:pPr>
            <a:r>
              <a:rPr lang="fr-FR" sz="3200" b="1" dirty="0">
                <a:ln w="1905"/>
                <a:solidFill>
                  <a:srgbClr val="1F92B7"/>
                </a:solidFill>
                <a:ea typeface="+mj-ea"/>
                <a:cs typeface="Calibri" panose="020F0502020204030204" pitchFamily="34" charset="0"/>
              </a:rPr>
              <a:t>L’indemnisation des congés annuels en cas de fin de relation de </a:t>
            </a:r>
            <a:r>
              <a:rPr lang="fr-FR" sz="3200" b="1" dirty="0" smtClean="0">
                <a:ln w="1905"/>
                <a:solidFill>
                  <a:srgbClr val="1F92B7"/>
                </a:solidFill>
                <a:ea typeface="+mj-ea"/>
                <a:cs typeface="Calibri" panose="020F0502020204030204" pitchFamily="34" charset="0"/>
              </a:rPr>
              <a:t>travail</a:t>
            </a:r>
            <a:endParaRPr lang="fr-FR" sz="3200" b="1" dirty="0" smtClean="0">
              <a:solidFill>
                <a:srgbClr val="1F92B7"/>
              </a:solidFill>
            </a:endParaRPr>
          </a:p>
          <a:p>
            <a:pPr marL="571500" indent="-571500">
              <a:spcBef>
                <a:spcPts val="600"/>
              </a:spcBef>
              <a:spcAft>
                <a:spcPts val="600"/>
              </a:spcAft>
              <a:buFont typeface="+mj-lt"/>
              <a:buAutoNum type="romanUcPeriod"/>
            </a:pPr>
            <a:r>
              <a:rPr lang="fr-FR" sz="3200" b="1" dirty="0" smtClean="0">
                <a:solidFill>
                  <a:srgbClr val="1F92B7"/>
                </a:solidFill>
              </a:rPr>
              <a:t>Temps d’échanges</a:t>
            </a:r>
          </a:p>
          <a:p>
            <a:pPr marL="571500" indent="-571500">
              <a:buFont typeface="+mj-lt"/>
              <a:buAutoNum type="romanUcPeriod"/>
            </a:pPr>
            <a:endParaRPr lang="fr-FR" sz="2800" b="1" dirty="0">
              <a:solidFill>
                <a:srgbClr val="1F92B7"/>
              </a:solidFill>
            </a:endParaRPr>
          </a:p>
          <a:p>
            <a:pPr marL="571500" indent="-571500">
              <a:buFont typeface="+mj-lt"/>
              <a:buAutoNum type="romanUcPeriod"/>
            </a:pPr>
            <a:endParaRPr lang="fr-FR" sz="2800" b="1" dirty="0" smtClean="0">
              <a:solidFill>
                <a:srgbClr val="1F92B7"/>
              </a:solidFill>
            </a:endParaRPr>
          </a:p>
          <a:p>
            <a:pPr marL="571500" indent="-571500">
              <a:buFont typeface="+mj-lt"/>
              <a:buAutoNum type="romanUcPeriod"/>
            </a:pPr>
            <a:endParaRPr lang="fr-FR" sz="2800" b="1" dirty="0">
              <a:solidFill>
                <a:srgbClr val="1F92B7"/>
              </a:solidFill>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12</a:t>
            </a:fld>
            <a:endParaRPr lang="fr-FR" dirty="0">
              <a:solidFill>
                <a:prstClr val="black">
                  <a:tint val="75000"/>
                </a:prstClr>
              </a:solidFill>
            </a:endParaRPr>
          </a:p>
        </p:txBody>
      </p:sp>
    </p:spTree>
    <p:extLst>
      <p:ext uri="{BB962C8B-B14F-4D97-AF65-F5344CB8AC3E}">
        <p14:creationId xmlns:p14="http://schemas.microsoft.com/office/powerpoint/2010/main" val="217748469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a:solidFill>
                  <a:schemeClr val="accent1"/>
                </a:solidFill>
                <a:latin typeface="Calibri" panose="020F0502020204030204" pitchFamily="34" charset="0"/>
                <a:cs typeface="Calibri" panose="020F0502020204030204" pitchFamily="34" charset="0"/>
              </a:rPr>
              <a:t>I. </a:t>
            </a:r>
            <a:r>
              <a:rPr lang="fr-FR" sz="3100" b="1" dirty="0" smtClean="0">
                <a:solidFill>
                  <a:schemeClr val="accent1"/>
                </a:solidFill>
                <a:latin typeface="Calibri" panose="020F0502020204030204" pitchFamily="34" charset="0"/>
                <a:cs typeface="Calibri" panose="020F0502020204030204" pitchFamily="34" charset="0"/>
              </a:rPr>
              <a:t>Les règles de calcul des congés annuels</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13</a:t>
            </a:fld>
            <a:endParaRPr lang="fr-FR" dirty="0">
              <a:solidFill>
                <a:prstClr val="black">
                  <a:tint val="75000"/>
                </a:prstClr>
              </a:solidFill>
            </a:endParaRPr>
          </a:p>
        </p:txBody>
      </p:sp>
    </p:spTree>
    <p:extLst>
      <p:ext uri="{BB962C8B-B14F-4D97-AF65-F5344CB8AC3E}">
        <p14:creationId xmlns:p14="http://schemas.microsoft.com/office/powerpoint/2010/main" val="176582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 Les règles de calcul des congés annuels</a:t>
            </a:r>
            <a:endParaRPr lang="fr-FR" altLang="fr-FR" sz="16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91594" y="1123256"/>
            <a:ext cx="11071788" cy="4093428"/>
          </a:xfrm>
          <a:prstGeom prst="rect">
            <a:avLst/>
          </a:prstGeom>
        </p:spPr>
        <p:txBody>
          <a:bodyPr wrap="square">
            <a:spAutoFit/>
          </a:bodyPr>
          <a:lstStyle/>
          <a:p>
            <a:r>
              <a:rPr lang="fr-FR" sz="2400" dirty="0" smtClean="0">
                <a:solidFill>
                  <a:srgbClr val="BE0F2E"/>
                </a:solidFill>
                <a:sym typeface="Wingdings"/>
              </a:rPr>
              <a:t> </a:t>
            </a:r>
            <a:r>
              <a:rPr lang="fr-FR" sz="2400" b="1" dirty="0" smtClean="0">
                <a:solidFill>
                  <a:srgbClr val="BE0F2E"/>
                </a:solidFill>
              </a:rPr>
              <a:t>Les </a:t>
            </a:r>
            <a:r>
              <a:rPr lang="fr-FR" sz="2400" b="1" dirty="0">
                <a:solidFill>
                  <a:srgbClr val="BE0F2E"/>
                </a:solidFill>
              </a:rPr>
              <a:t>principales références </a:t>
            </a:r>
            <a:r>
              <a:rPr lang="fr-FR" sz="2400" b="1" dirty="0" smtClean="0">
                <a:solidFill>
                  <a:srgbClr val="BE0F2E"/>
                </a:solidFill>
              </a:rPr>
              <a:t>juridiques :</a:t>
            </a:r>
            <a:endParaRPr lang="fr-FR" sz="2400" b="1" dirty="0">
              <a:solidFill>
                <a:srgbClr val="BE0F2E"/>
              </a:solidFill>
            </a:endParaRPr>
          </a:p>
          <a:p>
            <a:endParaRPr lang="fr-FR" sz="1600" u="sng" dirty="0" smtClean="0">
              <a:solidFill>
                <a:srgbClr val="3F2270"/>
              </a:solidFill>
            </a:endParaRPr>
          </a:p>
          <a:p>
            <a:r>
              <a:rPr lang="fr-FR" dirty="0" smtClean="0">
                <a:solidFill>
                  <a:srgbClr val="3F2270">
                    <a:lumMod val="75000"/>
                  </a:srgbClr>
                </a:solidFill>
              </a:rPr>
              <a:t>Directive 2003/88/CE du 4 novembre 2003 du Parlement européen et du Conseil concernant certains aspects de l’aménagement du temps de travail</a:t>
            </a:r>
          </a:p>
          <a:p>
            <a:endParaRPr lang="fr-FR" sz="1600" dirty="0">
              <a:solidFill>
                <a:srgbClr val="3F2270">
                  <a:lumMod val="75000"/>
                </a:srgbClr>
              </a:solidFill>
            </a:endParaRPr>
          </a:p>
          <a:p>
            <a:r>
              <a:rPr lang="fr-FR" dirty="0" smtClean="0">
                <a:solidFill>
                  <a:srgbClr val="3F2270">
                    <a:lumMod val="75000"/>
                  </a:srgbClr>
                </a:solidFill>
              </a:rPr>
              <a:t>Articles </a:t>
            </a:r>
            <a:r>
              <a:rPr lang="fr-FR" dirty="0">
                <a:solidFill>
                  <a:srgbClr val="3F2270">
                    <a:lumMod val="75000"/>
                  </a:srgbClr>
                </a:solidFill>
              </a:rPr>
              <a:t>L.621-1 à L.621-3 du Code </a:t>
            </a:r>
            <a:r>
              <a:rPr lang="fr-FR" dirty="0" smtClean="0">
                <a:solidFill>
                  <a:srgbClr val="3F2270">
                    <a:lumMod val="75000"/>
                  </a:srgbClr>
                </a:solidFill>
              </a:rPr>
              <a:t>général </a:t>
            </a:r>
            <a:r>
              <a:rPr lang="fr-FR" dirty="0">
                <a:solidFill>
                  <a:srgbClr val="3F2270">
                    <a:lumMod val="75000"/>
                  </a:srgbClr>
                </a:solidFill>
              </a:rPr>
              <a:t>de la </a:t>
            </a:r>
            <a:r>
              <a:rPr lang="fr-FR" dirty="0" smtClean="0">
                <a:solidFill>
                  <a:srgbClr val="3F2270">
                    <a:lumMod val="75000"/>
                  </a:srgbClr>
                </a:solidFill>
              </a:rPr>
              <a:t>fonction </a:t>
            </a:r>
            <a:r>
              <a:rPr lang="fr-FR" dirty="0">
                <a:solidFill>
                  <a:srgbClr val="3F2270">
                    <a:lumMod val="75000"/>
                  </a:srgbClr>
                </a:solidFill>
              </a:rPr>
              <a:t>p</a:t>
            </a:r>
            <a:r>
              <a:rPr lang="fr-FR" dirty="0" smtClean="0">
                <a:solidFill>
                  <a:srgbClr val="3F2270">
                    <a:lumMod val="75000"/>
                  </a:srgbClr>
                </a:solidFill>
              </a:rPr>
              <a:t>ublique</a:t>
            </a:r>
          </a:p>
          <a:p>
            <a:endParaRPr lang="fr-FR" sz="1600" dirty="0">
              <a:solidFill>
                <a:srgbClr val="3F2270">
                  <a:lumMod val="75000"/>
                </a:srgbClr>
              </a:solidFill>
            </a:endParaRPr>
          </a:p>
          <a:p>
            <a:r>
              <a:rPr lang="fr-FR" dirty="0">
                <a:solidFill>
                  <a:srgbClr val="3F2270">
                    <a:lumMod val="75000"/>
                  </a:srgbClr>
                </a:solidFill>
              </a:rPr>
              <a:t>Décret </a:t>
            </a:r>
            <a:r>
              <a:rPr lang="fr-FR" dirty="0" smtClean="0">
                <a:solidFill>
                  <a:srgbClr val="3F2270">
                    <a:lumMod val="75000"/>
                  </a:srgbClr>
                </a:solidFill>
              </a:rPr>
              <a:t>n°85-1250 </a:t>
            </a:r>
            <a:r>
              <a:rPr lang="fr-FR" dirty="0">
                <a:solidFill>
                  <a:srgbClr val="3F2270">
                    <a:lumMod val="75000"/>
                  </a:srgbClr>
                </a:solidFill>
              </a:rPr>
              <a:t>du 26 novembre 1985 relatif aux congés annuels des fonctionnaires territoriaux </a:t>
            </a:r>
          </a:p>
          <a:p>
            <a:pPr marL="342900" indent="-342900">
              <a:buFont typeface="Arial" panose="020B0604020202020204" pitchFamily="34" charset="0"/>
              <a:buChar char="•"/>
            </a:pPr>
            <a:endParaRPr lang="fr-FR" sz="1600" dirty="0">
              <a:solidFill>
                <a:srgbClr val="3F2270">
                  <a:lumMod val="75000"/>
                </a:srgbClr>
              </a:solidFill>
            </a:endParaRPr>
          </a:p>
          <a:p>
            <a:r>
              <a:rPr lang="fr-FR" dirty="0">
                <a:solidFill>
                  <a:srgbClr val="3F2270">
                    <a:lumMod val="75000"/>
                  </a:srgbClr>
                </a:solidFill>
              </a:rPr>
              <a:t>Décret </a:t>
            </a:r>
            <a:r>
              <a:rPr lang="fr-FR" dirty="0" smtClean="0">
                <a:solidFill>
                  <a:srgbClr val="3F2270">
                    <a:lumMod val="75000"/>
                  </a:srgbClr>
                </a:solidFill>
              </a:rPr>
              <a:t>n°88-145 </a:t>
            </a:r>
            <a:r>
              <a:rPr lang="fr-FR" dirty="0">
                <a:solidFill>
                  <a:srgbClr val="3F2270">
                    <a:lumMod val="75000"/>
                  </a:srgbClr>
                </a:solidFill>
              </a:rPr>
              <a:t>du 15 février </a:t>
            </a:r>
            <a:r>
              <a:rPr lang="fr-FR" dirty="0" smtClean="0">
                <a:solidFill>
                  <a:srgbClr val="3F2270">
                    <a:lumMod val="75000"/>
                  </a:srgbClr>
                </a:solidFill>
              </a:rPr>
              <a:t>1988 </a:t>
            </a:r>
            <a:r>
              <a:rPr lang="fr-FR" dirty="0">
                <a:solidFill>
                  <a:srgbClr val="3F2270">
                    <a:lumMod val="75000"/>
                  </a:srgbClr>
                </a:solidFill>
              </a:rPr>
              <a:t>relatif aux </a:t>
            </a:r>
            <a:r>
              <a:rPr lang="fr-FR" dirty="0" smtClean="0">
                <a:solidFill>
                  <a:srgbClr val="3F2270">
                    <a:lumMod val="75000"/>
                  </a:srgbClr>
                </a:solidFill>
              </a:rPr>
              <a:t>agents contractuels de la fonction publique territoriale </a:t>
            </a:r>
          </a:p>
          <a:p>
            <a:endParaRPr lang="fr-FR" sz="1600" dirty="0" smtClean="0">
              <a:solidFill>
                <a:srgbClr val="3F2270">
                  <a:lumMod val="75000"/>
                </a:srgbClr>
              </a:solidFill>
            </a:endParaRPr>
          </a:p>
          <a:p>
            <a:r>
              <a:rPr lang="fr-FR" dirty="0" smtClean="0">
                <a:solidFill>
                  <a:srgbClr val="3F2270">
                    <a:lumMod val="75000"/>
                  </a:srgbClr>
                </a:solidFill>
              </a:rPr>
              <a:t>Circulaire du 8 juillet 2011 relative à l’incidence des congés maladie sur le report des congés annuels</a:t>
            </a:r>
            <a:endParaRPr lang="fr-FR" dirty="0" smtClean="0">
              <a:solidFill>
                <a:srgbClr val="3F2270"/>
              </a:solidFill>
            </a:endParaRPr>
          </a:p>
          <a:p>
            <a:pPr marL="342900" indent="-342900">
              <a:buFont typeface="Wingdings" panose="05000000000000000000" pitchFamily="2" charset="2"/>
              <a:buChar char="q"/>
            </a:pPr>
            <a:endParaRPr lang="fr-FR" dirty="0" smtClean="0">
              <a:solidFill>
                <a:srgbClr val="3F2270"/>
              </a:solidFill>
            </a:endParaRPr>
          </a:p>
          <a:p>
            <a:endParaRPr lang="fr-FR" sz="2800" dirty="0">
              <a:solidFill>
                <a:srgbClr val="3F2270"/>
              </a:solidFill>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14</a:t>
            </a:fld>
            <a:endParaRPr lang="fr-FR" dirty="0">
              <a:solidFill>
                <a:prstClr val="black">
                  <a:tint val="75000"/>
                </a:prstClr>
              </a:solidFill>
            </a:endParaRPr>
          </a:p>
        </p:txBody>
      </p:sp>
    </p:spTree>
    <p:extLst>
      <p:ext uri="{BB962C8B-B14F-4D97-AF65-F5344CB8AC3E}">
        <p14:creationId xmlns:p14="http://schemas.microsoft.com/office/powerpoint/2010/main" val="2878294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 Les règles de calcul des congés annuels</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77666" y="1123256"/>
            <a:ext cx="12038134" cy="4031873"/>
          </a:xfrm>
          <a:prstGeom prst="rect">
            <a:avLst/>
          </a:prstGeom>
        </p:spPr>
        <p:txBody>
          <a:bodyPr wrap="square">
            <a:spAutoFit/>
          </a:bodyPr>
          <a:lstStyle/>
          <a:p>
            <a:pPr marL="342900" indent="-342900">
              <a:buFont typeface="Wingdings"/>
              <a:buChar char="F"/>
            </a:pPr>
            <a:r>
              <a:rPr lang="fr-FR" sz="2400" b="1" dirty="0" smtClean="0">
                <a:solidFill>
                  <a:srgbClr val="BE0F2E"/>
                </a:solidFill>
              </a:rPr>
              <a:t>Le mode de calcul des congés annuels : </a:t>
            </a:r>
          </a:p>
          <a:p>
            <a:endParaRPr lang="fr-FR" sz="1600" b="1" dirty="0" smtClean="0">
              <a:solidFill>
                <a:srgbClr val="BE0F2E"/>
              </a:solidFill>
            </a:endParaRPr>
          </a:p>
          <a:p>
            <a:r>
              <a:rPr lang="fr-FR" dirty="0">
                <a:solidFill>
                  <a:srgbClr val="3F2270">
                    <a:lumMod val="75000"/>
                  </a:srgbClr>
                </a:solidFill>
              </a:rPr>
              <a:t>Tout </a:t>
            </a:r>
            <a:r>
              <a:rPr lang="fr-FR" dirty="0" smtClean="0">
                <a:solidFill>
                  <a:srgbClr val="3F2270">
                    <a:lumMod val="75000"/>
                  </a:srgbClr>
                </a:solidFill>
              </a:rPr>
              <a:t>fonctionnaire </a:t>
            </a:r>
            <a:r>
              <a:rPr lang="fr-FR" b="1" dirty="0" smtClean="0">
                <a:solidFill>
                  <a:srgbClr val="3F2270">
                    <a:lumMod val="75000"/>
                  </a:srgbClr>
                </a:solidFill>
              </a:rPr>
              <a:t>en position d’activité </a:t>
            </a:r>
            <a:r>
              <a:rPr lang="fr-FR" dirty="0" smtClean="0">
                <a:solidFill>
                  <a:srgbClr val="3F2270">
                    <a:lumMod val="75000"/>
                  </a:srgbClr>
                </a:solidFill>
              </a:rPr>
              <a:t>a droit à un congé annuel avec traitement (article L.621-1 du Code général de la fonction publique).</a:t>
            </a:r>
          </a:p>
          <a:p>
            <a:pPr marL="342900" indent="-342900">
              <a:buFont typeface="Arial" panose="020B0604020202020204" pitchFamily="34" charset="0"/>
              <a:buChar char="•"/>
            </a:pPr>
            <a:endParaRPr lang="fr-FR" sz="1600" dirty="0">
              <a:solidFill>
                <a:srgbClr val="3F2270">
                  <a:lumMod val="75000"/>
                </a:srgbClr>
              </a:solidFill>
            </a:endParaRPr>
          </a:p>
          <a:p>
            <a:r>
              <a:rPr lang="fr-FR" dirty="0" smtClean="0">
                <a:solidFill>
                  <a:srgbClr val="3F2270">
                    <a:lumMod val="75000"/>
                  </a:srgbClr>
                </a:solidFill>
              </a:rPr>
              <a:t>Ce congé est d’une durée égale </a:t>
            </a:r>
            <a:r>
              <a:rPr lang="fr-FR" b="1" dirty="0">
                <a:solidFill>
                  <a:srgbClr val="3F2270">
                    <a:lumMod val="75000"/>
                  </a:srgbClr>
                </a:solidFill>
              </a:rPr>
              <a:t>à 5 fois ses obligations </a:t>
            </a:r>
            <a:r>
              <a:rPr lang="fr-FR" b="1" dirty="0" smtClean="0">
                <a:solidFill>
                  <a:srgbClr val="3F2270">
                    <a:lumMod val="75000"/>
                  </a:srgbClr>
                </a:solidFill>
              </a:rPr>
              <a:t>hebdomadaires </a:t>
            </a:r>
            <a:r>
              <a:rPr lang="fr-FR" b="1" dirty="0">
                <a:solidFill>
                  <a:srgbClr val="3F2270">
                    <a:lumMod val="75000"/>
                  </a:srgbClr>
                </a:solidFill>
              </a:rPr>
              <a:t>de </a:t>
            </a:r>
            <a:r>
              <a:rPr lang="fr-FR" b="1" dirty="0" smtClean="0">
                <a:solidFill>
                  <a:srgbClr val="3F2270">
                    <a:lumMod val="75000"/>
                  </a:srgbClr>
                </a:solidFill>
              </a:rPr>
              <a:t>service </a:t>
            </a:r>
            <a:r>
              <a:rPr lang="fr-FR" dirty="0" smtClean="0">
                <a:solidFill>
                  <a:srgbClr val="3F2270">
                    <a:lumMod val="75000"/>
                  </a:srgbClr>
                </a:solidFill>
              </a:rPr>
              <a:t>pour </a:t>
            </a:r>
            <a:r>
              <a:rPr lang="fr-FR" dirty="0">
                <a:solidFill>
                  <a:srgbClr val="3F2270">
                    <a:lumMod val="75000"/>
                  </a:srgbClr>
                </a:solidFill>
              </a:rPr>
              <a:t>une année de </a:t>
            </a:r>
            <a:r>
              <a:rPr lang="fr-FR" dirty="0" smtClean="0">
                <a:solidFill>
                  <a:srgbClr val="3F2270">
                    <a:lumMod val="75000"/>
                  </a:srgbClr>
                </a:solidFill>
              </a:rPr>
              <a:t>service accompli,</a:t>
            </a:r>
          </a:p>
          <a:p>
            <a:r>
              <a:rPr lang="fr-FR" dirty="0" smtClean="0">
                <a:solidFill>
                  <a:srgbClr val="3F2270">
                    <a:lumMod val="75000"/>
                  </a:srgbClr>
                </a:solidFill>
              </a:rPr>
              <a:t>du 1</a:t>
            </a:r>
            <a:r>
              <a:rPr lang="fr-FR" baseline="30000" dirty="0" smtClean="0">
                <a:solidFill>
                  <a:srgbClr val="3F2270">
                    <a:lumMod val="75000"/>
                  </a:srgbClr>
                </a:solidFill>
              </a:rPr>
              <a:t>er</a:t>
            </a:r>
            <a:r>
              <a:rPr lang="fr-FR" dirty="0" smtClean="0">
                <a:solidFill>
                  <a:srgbClr val="3F2270">
                    <a:lumMod val="75000"/>
                  </a:srgbClr>
                </a:solidFill>
              </a:rPr>
              <a:t> janvier au 31 décembre. Cette </a:t>
            </a:r>
            <a:r>
              <a:rPr lang="fr-FR" dirty="0">
                <a:solidFill>
                  <a:srgbClr val="3F2270">
                    <a:lumMod val="75000"/>
                  </a:srgbClr>
                </a:solidFill>
              </a:rPr>
              <a:t>durée est appréciée </a:t>
            </a:r>
            <a:r>
              <a:rPr lang="fr-FR" b="1" dirty="0">
                <a:solidFill>
                  <a:srgbClr val="3F2270">
                    <a:lumMod val="75000"/>
                  </a:srgbClr>
                </a:solidFill>
              </a:rPr>
              <a:t>en nombre de jours </a:t>
            </a:r>
            <a:r>
              <a:rPr lang="fr-FR" b="1" dirty="0" smtClean="0">
                <a:solidFill>
                  <a:srgbClr val="3F2270">
                    <a:lumMod val="75000"/>
                  </a:srgbClr>
                </a:solidFill>
              </a:rPr>
              <a:t>ouvrés</a:t>
            </a:r>
            <a:r>
              <a:rPr lang="fr-FR" b="1" dirty="0">
                <a:solidFill>
                  <a:srgbClr val="3F2270">
                    <a:lumMod val="75000"/>
                  </a:srgbClr>
                </a:solidFill>
              </a:rPr>
              <a:t> </a:t>
            </a:r>
            <a:r>
              <a:rPr lang="fr-FR" dirty="0" smtClean="0">
                <a:solidFill>
                  <a:srgbClr val="3F2270">
                    <a:lumMod val="75000"/>
                  </a:srgbClr>
                </a:solidFill>
              </a:rPr>
              <a:t>(décret n°85-1250 du 26 novembre 1985). </a:t>
            </a:r>
          </a:p>
          <a:p>
            <a:endParaRPr lang="fr-FR" sz="1600" dirty="0">
              <a:solidFill>
                <a:srgbClr val="3F2270">
                  <a:lumMod val="75000"/>
                </a:srgbClr>
              </a:solidFill>
            </a:endParaRPr>
          </a:p>
          <a:p>
            <a:r>
              <a:rPr lang="fr-FR" dirty="0" smtClean="0">
                <a:solidFill>
                  <a:srgbClr val="3F2270">
                    <a:lumMod val="75000"/>
                  </a:srgbClr>
                </a:solidFill>
              </a:rPr>
              <a:t>Cette règle de calcul s’applique </a:t>
            </a:r>
            <a:r>
              <a:rPr lang="fr-FR" b="1" dirty="0" smtClean="0">
                <a:solidFill>
                  <a:srgbClr val="3F2270">
                    <a:lumMod val="75000"/>
                  </a:srgbClr>
                </a:solidFill>
              </a:rPr>
              <a:t>à tous les agents publics </a:t>
            </a:r>
            <a:r>
              <a:rPr lang="fr-FR" dirty="0" smtClean="0">
                <a:solidFill>
                  <a:srgbClr val="3F2270">
                    <a:lumMod val="75000"/>
                  </a:srgbClr>
                </a:solidFill>
              </a:rPr>
              <a:t>: fonctionnaire, stagiaire, agent contractuel de droit public, et </a:t>
            </a:r>
            <a:r>
              <a:rPr lang="fr-FR" b="1" dirty="0" smtClean="0">
                <a:solidFill>
                  <a:srgbClr val="3F2270">
                    <a:lumMod val="75000"/>
                  </a:srgbClr>
                </a:solidFill>
              </a:rPr>
              <a:t>quelque soit leurs temps de travail </a:t>
            </a:r>
            <a:r>
              <a:rPr lang="fr-FR" dirty="0" smtClean="0">
                <a:solidFill>
                  <a:srgbClr val="3F2270">
                    <a:lumMod val="75000"/>
                  </a:srgbClr>
                </a:solidFill>
              </a:rPr>
              <a:t>(temps complet, non complet, temps partiel).</a:t>
            </a:r>
          </a:p>
          <a:p>
            <a:endParaRPr lang="fr-FR" sz="1600" dirty="0">
              <a:solidFill>
                <a:srgbClr val="3F2270">
                  <a:lumMod val="75000"/>
                </a:srgbClr>
              </a:solidFill>
            </a:endParaRPr>
          </a:p>
          <a:p>
            <a:r>
              <a:rPr lang="fr-FR" b="1" dirty="0">
                <a:solidFill>
                  <a:srgbClr val="3F2270">
                    <a:lumMod val="75000"/>
                  </a:srgbClr>
                </a:solidFill>
              </a:rPr>
              <a:t>Les agents qui n’exercent pas leurs fonctions pendant la totalité de la période de référence </a:t>
            </a:r>
            <a:r>
              <a:rPr lang="fr-FR" dirty="0">
                <a:solidFill>
                  <a:srgbClr val="3F2270">
                    <a:lumMod val="75000"/>
                  </a:srgbClr>
                </a:solidFill>
              </a:rPr>
              <a:t>ont droit à un congé annuel dont la durée est calculée </a:t>
            </a:r>
            <a:r>
              <a:rPr lang="fr-FR" b="1" dirty="0">
                <a:solidFill>
                  <a:srgbClr val="3F2270">
                    <a:lumMod val="75000"/>
                  </a:srgbClr>
                </a:solidFill>
              </a:rPr>
              <a:t>au prorata des services </a:t>
            </a:r>
            <a:r>
              <a:rPr lang="fr-FR" b="1" dirty="0" smtClean="0">
                <a:solidFill>
                  <a:srgbClr val="3F2270">
                    <a:lumMod val="75000"/>
                  </a:srgbClr>
                </a:solidFill>
              </a:rPr>
              <a:t>accomplis</a:t>
            </a:r>
            <a:r>
              <a:rPr lang="fr-FR" dirty="0" smtClean="0">
                <a:solidFill>
                  <a:srgbClr val="3F2270">
                    <a:lumMod val="75000"/>
                  </a:srgbClr>
                </a:solidFill>
              </a:rPr>
              <a:t>.</a:t>
            </a:r>
            <a:endParaRPr lang="fr-FR" dirty="0">
              <a:solidFill>
                <a:srgbClr val="3F2270">
                  <a:lumMod val="75000"/>
                </a:srgbClr>
              </a:solidFill>
            </a:endParaRPr>
          </a:p>
          <a:p>
            <a:pPr marL="342900" lvl="0" indent="-342900">
              <a:buFont typeface="Arial" panose="020B0604020202020204" pitchFamily="34" charset="0"/>
              <a:buChar char="•"/>
            </a:pPr>
            <a:endParaRPr lang="fr-FR" sz="2400" b="1" dirty="0" smtClean="0">
              <a:solidFill>
                <a:srgbClr val="BE0F2E"/>
              </a:solidFill>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15</a:t>
            </a:fld>
            <a:endParaRPr lang="fr-FR" dirty="0">
              <a:solidFill>
                <a:prstClr val="black">
                  <a:tint val="75000"/>
                </a:prstClr>
              </a:solidFill>
            </a:endParaRPr>
          </a:p>
        </p:txBody>
      </p:sp>
    </p:spTree>
    <p:extLst>
      <p:ext uri="{BB962C8B-B14F-4D97-AF65-F5344CB8AC3E}">
        <p14:creationId xmlns:p14="http://schemas.microsoft.com/office/powerpoint/2010/main" val="3896388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36541"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 Les règles de calcul des congés annuels</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256496" y="1124744"/>
            <a:ext cx="11132938" cy="4647426"/>
          </a:xfrm>
          <a:prstGeom prst="rect">
            <a:avLst/>
          </a:prstGeom>
        </p:spPr>
        <p:txBody>
          <a:bodyPr wrap="square">
            <a:spAutoFit/>
          </a:bodyPr>
          <a:lstStyle/>
          <a:p>
            <a:pPr marL="342900" indent="-342900">
              <a:buFont typeface="Wingdings"/>
              <a:buChar char="F"/>
            </a:pPr>
            <a:r>
              <a:rPr lang="fr-FR" sz="2400" b="1" dirty="0" smtClean="0">
                <a:solidFill>
                  <a:srgbClr val="BE0F2E"/>
                </a:solidFill>
              </a:rPr>
              <a:t>Quelques exemples de calcul des congés annuels : </a:t>
            </a:r>
          </a:p>
          <a:p>
            <a:endParaRPr lang="fr-FR" sz="1600" b="1" dirty="0" smtClean="0">
              <a:solidFill>
                <a:srgbClr val="BE0F2E"/>
              </a:solidFill>
            </a:endParaRPr>
          </a:p>
          <a:p>
            <a:endParaRPr lang="fr-FR" sz="2400" dirty="0"/>
          </a:p>
          <a:p>
            <a:endParaRPr lang="fr-FR" sz="2400" dirty="0" smtClean="0"/>
          </a:p>
          <a:p>
            <a:endParaRPr lang="fr-FR" sz="2400" dirty="0"/>
          </a:p>
          <a:p>
            <a:endParaRPr lang="fr-FR" sz="2400" dirty="0" smtClean="0"/>
          </a:p>
          <a:p>
            <a:endParaRPr lang="fr-FR" sz="2400" dirty="0"/>
          </a:p>
          <a:p>
            <a:endParaRPr lang="fr-FR" sz="2400" dirty="0" smtClean="0"/>
          </a:p>
          <a:p>
            <a:endParaRPr lang="fr-FR" sz="2400" dirty="0"/>
          </a:p>
          <a:p>
            <a:r>
              <a:rPr lang="fr-FR" sz="2400" dirty="0"/>
              <a:t>	</a:t>
            </a:r>
            <a:r>
              <a:rPr lang="fr-FR" sz="2000" dirty="0" smtClean="0">
                <a:solidFill>
                  <a:srgbClr val="3F2270">
                    <a:lumMod val="75000"/>
                  </a:srgbClr>
                </a:solidFill>
              </a:rPr>
              <a:t> </a:t>
            </a:r>
            <a:endParaRPr lang="fr-FR" sz="2000" dirty="0">
              <a:solidFill>
                <a:srgbClr val="3F2270">
                  <a:lumMod val="75000"/>
                </a:srgbClr>
              </a:solidFill>
            </a:endParaRPr>
          </a:p>
          <a:p>
            <a:pPr marL="342900" lvl="0" indent="-342900">
              <a:buFont typeface="Arial" panose="020B0604020202020204" pitchFamily="34" charset="0"/>
              <a:buChar char="•"/>
            </a:pPr>
            <a:endParaRPr lang="fr-FR" sz="2000" dirty="0" smtClean="0">
              <a:solidFill>
                <a:srgbClr val="3F2270">
                  <a:lumMod val="75000"/>
                </a:srgbClr>
              </a:solidFill>
            </a:endParaRPr>
          </a:p>
          <a:p>
            <a:pPr lvl="0"/>
            <a:endParaRPr lang="fr-FR" sz="2000" dirty="0" smtClean="0">
              <a:solidFill>
                <a:srgbClr val="3F2270">
                  <a:lumMod val="75000"/>
                </a:srgbClr>
              </a:solidFill>
            </a:endParaRPr>
          </a:p>
          <a:p>
            <a:pPr marL="342900" lvl="0" indent="-342900">
              <a:buFont typeface="Arial" panose="020B0604020202020204" pitchFamily="34" charset="0"/>
              <a:buChar char="•"/>
            </a:pPr>
            <a:endParaRPr lang="fr-FR" sz="2400" b="1" dirty="0" smtClean="0">
              <a:solidFill>
                <a:srgbClr val="BE0F2E"/>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460886589"/>
              </p:ext>
            </p:extLst>
          </p:nvPr>
        </p:nvGraphicFramePr>
        <p:xfrm>
          <a:off x="256496" y="1676419"/>
          <a:ext cx="11563695" cy="4114801"/>
        </p:xfrm>
        <a:graphic>
          <a:graphicData uri="http://schemas.openxmlformats.org/drawingml/2006/table">
            <a:tbl>
              <a:tblPr firstRow="1" bandRow="1">
                <a:tableStyleId>{5C22544A-7EE6-4342-B048-85BDC9FD1C3A}</a:tableStyleId>
              </a:tblPr>
              <a:tblGrid>
                <a:gridCol w="7372695"/>
                <a:gridCol w="4191000"/>
              </a:tblGrid>
              <a:tr h="770307">
                <a:tc gridSpan="2">
                  <a:txBody>
                    <a:bodyPr/>
                    <a:lstStyle/>
                    <a:p>
                      <a:pPr algn="ctr"/>
                      <a:r>
                        <a:rPr lang="fr-FR" sz="2800" dirty="0" smtClean="0"/>
                        <a:t>Les congés annuels </a:t>
                      </a:r>
                      <a:endParaRPr lang="fr-FR" sz="2800" dirty="0"/>
                    </a:p>
                  </a:txBody>
                  <a:tcPr anchor="ctr"/>
                </a:tc>
                <a:tc hMerge="1">
                  <a:txBody>
                    <a:bodyPr/>
                    <a:lstStyle/>
                    <a:p>
                      <a:endParaRPr lang="fr-FR" dirty="0"/>
                    </a:p>
                  </a:txBody>
                  <a:tcPr/>
                </a:tc>
              </a:tr>
              <a:tr h="740998">
                <a:tc>
                  <a:txBody>
                    <a:bodyPr/>
                    <a:lstStyle/>
                    <a:p>
                      <a:pPr lvl="1" algn="ctr"/>
                      <a:r>
                        <a:rPr lang="fr-FR" dirty="0" smtClean="0"/>
                        <a:t>L’agent travaillant à temps complet à raison de 5 jours par semaine</a:t>
                      </a:r>
                      <a:endParaRPr lang="fr-FR" dirty="0"/>
                    </a:p>
                  </a:txBody>
                  <a:tcPr anchor="ctr"/>
                </a:tc>
                <a:tc>
                  <a:txBody>
                    <a:bodyPr/>
                    <a:lstStyle/>
                    <a:p>
                      <a:pPr algn="ctr"/>
                      <a:r>
                        <a:rPr lang="fr-FR" dirty="0" smtClean="0"/>
                        <a:t>25 jours (5 x 5 jours ouvrés)</a:t>
                      </a:r>
                      <a:endParaRPr lang="fr-FR" dirty="0"/>
                    </a:p>
                  </a:txBody>
                  <a:tcPr anchor="ctr"/>
                </a:tc>
              </a:tr>
              <a:tr h="740998">
                <a:tc>
                  <a:txBody>
                    <a:bodyPr/>
                    <a:lstStyle/>
                    <a:p>
                      <a:pPr marL="0" algn="ctr" defTabSz="914400" rtl="0" eaLnBrk="1" latinLnBrk="0" hangingPunct="1"/>
                      <a:r>
                        <a:rPr lang="fr-FR" sz="1800" kern="1200" dirty="0" smtClean="0">
                          <a:solidFill>
                            <a:schemeClr val="dk1"/>
                          </a:solidFill>
                          <a:latin typeface="+mn-lt"/>
                          <a:ea typeface="+mn-ea"/>
                          <a:cs typeface="+mn-cs"/>
                        </a:rPr>
                        <a:t>L’agent travaillant à temps complet à raison de 3,5 jours par semaine </a:t>
                      </a:r>
                      <a:endParaRPr lang="fr-FR" sz="1800" kern="1200" dirty="0">
                        <a:solidFill>
                          <a:schemeClr val="dk1"/>
                        </a:solidFill>
                        <a:latin typeface="+mn-lt"/>
                        <a:ea typeface="+mn-ea"/>
                        <a:cs typeface="+mn-cs"/>
                      </a:endParaRPr>
                    </a:p>
                  </a:txBody>
                  <a:tcPr anchor="ctr"/>
                </a:tc>
                <a:tc>
                  <a:txBody>
                    <a:bodyPr/>
                    <a:lstStyle/>
                    <a:p>
                      <a:pPr algn="ctr"/>
                      <a:r>
                        <a:rPr lang="fr-FR" dirty="0" smtClean="0"/>
                        <a:t>17,5 jours (5 x 3,5 jours ouvrés)</a:t>
                      </a:r>
                      <a:endParaRPr lang="fr-FR" dirty="0"/>
                    </a:p>
                  </a:txBody>
                  <a:tcPr anchor="ctr"/>
                </a:tc>
              </a:tr>
              <a:tr h="931249">
                <a:tc>
                  <a:txBody>
                    <a:bodyPr/>
                    <a:lstStyle/>
                    <a:p>
                      <a:pPr marL="0" algn="ctr" defTabSz="914400" rtl="0" eaLnBrk="1" latinLnBrk="0" hangingPunct="1"/>
                      <a:r>
                        <a:rPr lang="fr-FR" sz="1800" kern="1200" dirty="0" smtClean="0">
                          <a:solidFill>
                            <a:schemeClr val="dk1"/>
                          </a:solidFill>
                          <a:latin typeface="+mn-lt"/>
                          <a:ea typeface="+mn-ea"/>
                          <a:cs typeface="+mn-cs"/>
                        </a:rPr>
                        <a:t>L’ agent travaillant à temps non complet à raison 2,5 jours par semaine </a:t>
                      </a:r>
                      <a:endParaRPr lang="fr-FR" sz="1800" kern="1200" dirty="0">
                        <a:solidFill>
                          <a:schemeClr val="dk1"/>
                        </a:solidFill>
                        <a:latin typeface="+mn-lt"/>
                        <a:ea typeface="+mn-ea"/>
                        <a:cs typeface="+mn-cs"/>
                      </a:endParaRPr>
                    </a:p>
                  </a:txBody>
                  <a:tcPr anchor="ctr"/>
                </a:tc>
                <a:tc>
                  <a:txBody>
                    <a:bodyPr/>
                    <a:lstStyle/>
                    <a:p>
                      <a:pPr algn="ctr"/>
                      <a:r>
                        <a:rPr lang="fr-FR" dirty="0" smtClean="0"/>
                        <a:t>12,5 jours (5 x</a:t>
                      </a:r>
                      <a:r>
                        <a:rPr lang="fr-FR" baseline="0" dirty="0" smtClean="0"/>
                        <a:t> 2,5 jours ouvrés)</a:t>
                      </a:r>
                      <a:endParaRPr lang="fr-FR" dirty="0"/>
                    </a:p>
                  </a:txBody>
                  <a:tcPr anchor="ctr"/>
                </a:tc>
              </a:tr>
              <a:tr h="931249">
                <a:tc>
                  <a:txBody>
                    <a:bodyPr/>
                    <a:lstStyle/>
                    <a:p>
                      <a:pPr marL="0" algn="ctr" defTabSz="914400" rtl="0" eaLnBrk="1" latinLnBrk="0" hangingPunct="1"/>
                      <a:r>
                        <a:rPr lang="fr-FR" sz="1800" kern="1200" dirty="0" smtClean="0">
                          <a:solidFill>
                            <a:schemeClr val="dk1"/>
                          </a:solidFill>
                          <a:latin typeface="+mn-lt"/>
                          <a:ea typeface="+mn-ea"/>
                          <a:cs typeface="+mn-cs"/>
                        </a:rPr>
                        <a:t>L’agent travaillant à temps complet à raison de 4 jours par semaine </a:t>
                      </a:r>
                    </a:p>
                    <a:p>
                      <a:pPr marL="0" algn="ctr" defTabSz="914400" rtl="0" eaLnBrk="1" latinLnBrk="0" hangingPunct="1"/>
                      <a:r>
                        <a:rPr lang="fr-FR" sz="1800" kern="1200" dirty="0" smtClean="0">
                          <a:solidFill>
                            <a:schemeClr val="dk1"/>
                          </a:solidFill>
                          <a:latin typeface="+mn-lt"/>
                          <a:ea typeface="+mn-ea"/>
                          <a:cs typeface="+mn-cs"/>
                        </a:rPr>
                        <a:t>du 1er janvier 2022 au 31 mai 2022</a:t>
                      </a:r>
                      <a:endParaRPr lang="fr-FR"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latin typeface="+mn-lt"/>
                          <a:ea typeface="+mn-ea"/>
                          <a:cs typeface="+mn-cs"/>
                        </a:rPr>
                        <a:t>8,5 jours (5 x 4 jours ouvrés x 5 mois)/12 </a:t>
                      </a:r>
                    </a:p>
                    <a:p>
                      <a:pPr marL="0" algn="ctr" defTabSz="914400" rtl="0" eaLnBrk="1" latinLnBrk="0" hangingPunct="1"/>
                      <a:endParaRPr lang="fr-FR" sz="1800" kern="1200" dirty="0">
                        <a:solidFill>
                          <a:schemeClr val="dk1"/>
                        </a:solidFill>
                        <a:latin typeface="+mn-lt"/>
                        <a:ea typeface="+mn-ea"/>
                        <a:cs typeface="+mn-cs"/>
                      </a:endParaRPr>
                    </a:p>
                  </a:txBody>
                  <a:tcPr anchor="ctr"/>
                </a:tc>
              </a:tr>
            </a:tbl>
          </a:graphicData>
        </a:graphic>
      </p:graphicFrame>
      <p:sp>
        <p:nvSpPr>
          <p:cNvPr id="12" name="Espace réservé du numéro de diapositive 11"/>
          <p:cNvSpPr>
            <a:spLocks noGrp="1"/>
          </p:cNvSpPr>
          <p:nvPr>
            <p:ph type="sldNum" sz="quarter" idx="12"/>
          </p:nvPr>
        </p:nvSpPr>
        <p:spPr/>
        <p:txBody>
          <a:bodyPr/>
          <a:lstStyle/>
          <a:p>
            <a:fld id="{065D238E-0235-407E-A47E-90C9449F5B8D}" type="slidenum">
              <a:rPr lang="fr-FR" smtClean="0">
                <a:solidFill>
                  <a:prstClr val="black">
                    <a:tint val="75000"/>
                  </a:prstClr>
                </a:solidFill>
              </a:rPr>
              <a:pPr/>
              <a:t>16</a:t>
            </a:fld>
            <a:endParaRPr lang="fr-FR" dirty="0">
              <a:solidFill>
                <a:prstClr val="black">
                  <a:tint val="75000"/>
                </a:prstClr>
              </a:solidFill>
            </a:endParaRPr>
          </a:p>
        </p:txBody>
      </p:sp>
    </p:spTree>
    <p:extLst>
      <p:ext uri="{BB962C8B-B14F-4D97-AF65-F5344CB8AC3E}">
        <p14:creationId xmlns:p14="http://schemas.microsoft.com/office/powerpoint/2010/main" val="2233698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 Les règles de calcul des congés annuels</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4" y="11628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291442" y="1153715"/>
            <a:ext cx="11487497" cy="4985980"/>
          </a:xfrm>
          <a:prstGeom prst="rect">
            <a:avLst/>
          </a:prstGeom>
        </p:spPr>
        <p:txBody>
          <a:bodyPr wrap="square">
            <a:spAutoFit/>
          </a:bodyPr>
          <a:lstStyle/>
          <a:p>
            <a:pPr marL="342900" indent="-342900">
              <a:buFont typeface="Wingdings"/>
              <a:buChar char="F"/>
            </a:pPr>
            <a:r>
              <a:rPr lang="fr-FR" sz="2400" b="1" dirty="0" smtClean="0">
                <a:solidFill>
                  <a:srgbClr val="BE0F2E"/>
                </a:solidFill>
              </a:rPr>
              <a:t>Les jours de fractionnement :</a:t>
            </a:r>
          </a:p>
          <a:p>
            <a:pPr marL="342900" indent="-342900">
              <a:buFont typeface="Wingdings"/>
              <a:buChar char="F"/>
            </a:pPr>
            <a:endParaRPr lang="fr-FR" sz="1600" b="1" dirty="0">
              <a:solidFill>
                <a:srgbClr val="BE0F2E"/>
              </a:solidFill>
            </a:endParaRPr>
          </a:p>
          <a:p>
            <a:r>
              <a:rPr lang="fr-FR" dirty="0">
                <a:solidFill>
                  <a:srgbClr val="3F2270">
                    <a:lumMod val="75000"/>
                  </a:srgbClr>
                </a:solidFill>
              </a:rPr>
              <a:t>Dans certaines conditions, </a:t>
            </a:r>
            <a:r>
              <a:rPr lang="fr-FR" b="1" dirty="0">
                <a:solidFill>
                  <a:srgbClr val="3F2270">
                    <a:lumMod val="75000"/>
                  </a:srgbClr>
                </a:solidFill>
              </a:rPr>
              <a:t>l’agent </a:t>
            </a:r>
            <a:r>
              <a:rPr lang="fr-FR" b="1" dirty="0" smtClean="0">
                <a:solidFill>
                  <a:srgbClr val="3F2270">
                    <a:lumMod val="75000"/>
                  </a:srgbClr>
                </a:solidFill>
              </a:rPr>
              <a:t>public peut </a:t>
            </a:r>
            <a:r>
              <a:rPr lang="fr-FR" b="1" dirty="0">
                <a:solidFill>
                  <a:srgbClr val="3F2270">
                    <a:lumMod val="75000"/>
                  </a:srgbClr>
                </a:solidFill>
              </a:rPr>
              <a:t>bénéficier de jours de congés supplémentaires dits de fractionnement </a:t>
            </a:r>
            <a:r>
              <a:rPr lang="fr-FR" dirty="0" smtClean="0">
                <a:solidFill>
                  <a:srgbClr val="3F2270">
                    <a:lumMod val="75000"/>
                  </a:srgbClr>
                </a:solidFill>
              </a:rPr>
              <a:t>(article 1</a:t>
            </a:r>
            <a:r>
              <a:rPr lang="fr-FR" baseline="30000" dirty="0" smtClean="0">
                <a:solidFill>
                  <a:srgbClr val="3F2270">
                    <a:lumMod val="75000"/>
                  </a:srgbClr>
                </a:solidFill>
              </a:rPr>
              <a:t>er</a:t>
            </a:r>
            <a:r>
              <a:rPr lang="fr-FR" dirty="0" smtClean="0">
                <a:solidFill>
                  <a:srgbClr val="3F2270">
                    <a:lumMod val="75000"/>
                  </a:srgbClr>
                </a:solidFill>
              </a:rPr>
              <a:t> du décret n°85-1250 du 26 novembre 1985) :</a:t>
            </a:r>
          </a:p>
          <a:p>
            <a:pPr>
              <a:spcBef>
                <a:spcPts val="600"/>
              </a:spcBef>
            </a:pPr>
            <a:endParaRPr lang="fr-FR" sz="1600" dirty="0" smtClean="0">
              <a:solidFill>
                <a:srgbClr val="3F2270">
                  <a:lumMod val="75000"/>
                </a:srgbClr>
              </a:solidFill>
            </a:endParaRPr>
          </a:p>
          <a:p>
            <a:pPr>
              <a:spcBef>
                <a:spcPts val="600"/>
              </a:spcBef>
            </a:pPr>
            <a:endParaRPr lang="fr-FR" dirty="0" smtClean="0">
              <a:solidFill>
                <a:srgbClr val="3F2270">
                  <a:lumMod val="75000"/>
                </a:srgbClr>
              </a:solidFill>
            </a:endParaRPr>
          </a:p>
          <a:p>
            <a:pPr>
              <a:spcBef>
                <a:spcPts val="600"/>
              </a:spcBef>
            </a:pPr>
            <a:endParaRPr lang="fr-FR" dirty="0" smtClean="0">
              <a:solidFill>
                <a:srgbClr val="3F2270">
                  <a:lumMod val="75000"/>
                </a:srgbClr>
              </a:solidFill>
            </a:endParaRPr>
          </a:p>
          <a:p>
            <a:pPr marL="342900" indent="-342900">
              <a:spcBef>
                <a:spcPts val="600"/>
              </a:spcBef>
              <a:buFont typeface="Arial" panose="020B0604020202020204" pitchFamily="34" charset="0"/>
              <a:buChar char="•"/>
            </a:pPr>
            <a:endParaRPr lang="fr-FR" sz="2000" dirty="0">
              <a:solidFill>
                <a:srgbClr val="3F2270">
                  <a:lumMod val="75000"/>
                </a:srgbClr>
              </a:solidFill>
            </a:endParaRPr>
          </a:p>
          <a:p>
            <a:pPr>
              <a:spcBef>
                <a:spcPts val="600"/>
              </a:spcBef>
            </a:pPr>
            <a:endParaRPr lang="fr-FR" sz="2000" dirty="0" smtClean="0">
              <a:solidFill>
                <a:srgbClr val="3F2270">
                  <a:lumMod val="75000"/>
                </a:srgbClr>
              </a:solidFill>
            </a:endParaRPr>
          </a:p>
          <a:p>
            <a:pPr>
              <a:spcBef>
                <a:spcPts val="600"/>
              </a:spcBef>
            </a:pPr>
            <a:endParaRPr lang="fr-FR" sz="2000" dirty="0">
              <a:solidFill>
                <a:srgbClr val="3F2270">
                  <a:lumMod val="75000"/>
                </a:srgbClr>
              </a:solidFill>
            </a:endParaRPr>
          </a:p>
          <a:p>
            <a:pPr>
              <a:spcBef>
                <a:spcPts val="600"/>
              </a:spcBef>
            </a:pPr>
            <a:endParaRPr lang="fr-FR" sz="1600" dirty="0" smtClean="0">
              <a:solidFill>
                <a:srgbClr val="3F2270">
                  <a:lumMod val="75000"/>
                </a:srgbClr>
              </a:solidFill>
            </a:endParaRPr>
          </a:p>
          <a:p>
            <a:pPr>
              <a:spcBef>
                <a:spcPts val="600"/>
              </a:spcBef>
            </a:pPr>
            <a:r>
              <a:rPr lang="fr-FR" dirty="0" smtClean="0">
                <a:solidFill>
                  <a:srgbClr val="3F2270">
                    <a:lumMod val="75000"/>
                  </a:srgbClr>
                </a:solidFill>
              </a:rPr>
              <a:t>Ce </a:t>
            </a:r>
            <a:r>
              <a:rPr lang="fr-FR" dirty="0">
                <a:solidFill>
                  <a:srgbClr val="3F2270">
                    <a:lumMod val="75000"/>
                  </a:srgbClr>
                </a:solidFill>
              </a:rPr>
              <a:t>ou ces jours supplémentaires </a:t>
            </a:r>
            <a:r>
              <a:rPr lang="fr-FR" b="1" dirty="0">
                <a:solidFill>
                  <a:srgbClr val="3F2270">
                    <a:lumMod val="75000"/>
                  </a:srgbClr>
                </a:solidFill>
              </a:rPr>
              <a:t>ne sont pas proratisés en fonction du temps de travail des agents</a:t>
            </a:r>
            <a:r>
              <a:rPr lang="fr-FR" dirty="0" smtClean="0">
                <a:solidFill>
                  <a:srgbClr val="3F2270">
                    <a:lumMod val="75000"/>
                  </a:srgbClr>
                </a:solidFill>
              </a:rPr>
              <a:t>.</a:t>
            </a:r>
            <a:endParaRPr lang="fr-FR" dirty="0">
              <a:solidFill>
                <a:srgbClr val="3F2270">
                  <a:lumMod val="75000"/>
                </a:srgbClr>
              </a:solidFill>
            </a:endParaRPr>
          </a:p>
          <a:p>
            <a:endParaRPr lang="fr-FR" sz="2000" dirty="0">
              <a:solidFill>
                <a:srgbClr val="3F2270">
                  <a:lumMod val="75000"/>
                </a:srgbClr>
              </a:solidFill>
            </a:endParaRPr>
          </a:p>
          <a:p>
            <a:pPr marL="342900" lvl="0" indent="-342900">
              <a:buFont typeface="Arial" panose="020B0604020202020204" pitchFamily="34" charset="0"/>
              <a:buChar char="•"/>
            </a:pPr>
            <a:endParaRPr lang="fr-FR" sz="2400" b="1" dirty="0" smtClean="0">
              <a:solidFill>
                <a:srgbClr val="BE0F2E"/>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892780050"/>
              </p:ext>
            </p:extLst>
          </p:nvPr>
        </p:nvGraphicFramePr>
        <p:xfrm>
          <a:off x="390179" y="2590800"/>
          <a:ext cx="11030298" cy="1828801"/>
        </p:xfrm>
        <a:graphic>
          <a:graphicData uri="http://schemas.openxmlformats.org/drawingml/2006/table">
            <a:tbl>
              <a:tblPr firstRow="1" bandRow="1">
                <a:tableStyleId>{5C22544A-7EE6-4342-B048-85BDC9FD1C3A}</a:tableStyleId>
              </a:tblPr>
              <a:tblGrid>
                <a:gridCol w="3676766"/>
                <a:gridCol w="3676766"/>
                <a:gridCol w="3676766"/>
              </a:tblGrid>
              <a:tr h="551543">
                <a:tc>
                  <a:txBody>
                    <a:bodyPr/>
                    <a:lstStyle/>
                    <a:p>
                      <a:pPr algn="ctr"/>
                      <a:r>
                        <a:rPr lang="fr-FR" dirty="0" smtClean="0"/>
                        <a:t>Si l’agent pose :</a:t>
                      </a:r>
                      <a:endParaRPr lang="fr-FR" dirty="0"/>
                    </a:p>
                  </a:txBody>
                  <a:tcPr anchor="ctr"/>
                </a:tc>
                <a:tc rowSpan="3">
                  <a:txBody>
                    <a:bodyPr/>
                    <a:lstStyle/>
                    <a:p>
                      <a:pPr algn="ctr"/>
                      <a:r>
                        <a:rPr lang="fr-FR" dirty="0" smtClean="0"/>
                        <a:t>En</a:t>
                      </a:r>
                      <a:r>
                        <a:rPr lang="fr-FR" baseline="0" dirty="0" smtClean="0"/>
                        <a:t> dehors de la période comprise entre le 1</a:t>
                      </a:r>
                      <a:r>
                        <a:rPr lang="fr-FR" baseline="30000" dirty="0" smtClean="0"/>
                        <a:t>er</a:t>
                      </a:r>
                      <a:r>
                        <a:rPr lang="fr-FR" baseline="0" dirty="0" smtClean="0"/>
                        <a:t> mai au 31 octobre </a:t>
                      </a:r>
                      <a:endParaRPr lang="fr-FR" dirty="0"/>
                    </a:p>
                  </a:txBody>
                  <a:tcPr anchor="ctr"/>
                </a:tc>
                <a:tc>
                  <a:txBody>
                    <a:bodyPr/>
                    <a:lstStyle/>
                    <a:p>
                      <a:pPr algn="ctr"/>
                      <a:r>
                        <a:rPr lang="fr-FR" dirty="0" smtClean="0"/>
                        <a:t>Il bénéficie  de :</a:t>
                      </a:r>
                      <a:endParaRPr lang="fr-FR" dirty="0"/>
                    </a:p>
                  </a:txBody>
                  <a:tcPr anchor="ctr"/>
                </a:tc>
              </a:tr>
              <a:tr h="638629">
                <a:tc>
                  <a:txBody>
                    <a:bodyPr/>
                    <a:lstStyle/>
                    <a:p>
                      <a:pPr algn="ctr"/>
                      <a:r>
                        <a:rPr lang="fr-FR" dirty="0" smtClean="0"/>
                        <a:t>5, 6 ou 7 jours</a:t>
                      </a:r>
                      <a:endParaRPr lang="fr-FR" dirty="0"/>
                    </a:p>
                  </a:txBody>
                  <a:tcPr anchor="ctr"/>
                </a:tc>
                <a:tc vMerge="1">
                  <a:txBody>
                    <a:bodyPr/>
                    <a:lstStyle/>
                    <a:p>
                      <a:endParaRPr lang="fr-FR" dirty="0"/>
                    </a:p>
                  </a:txBody>
                  <a:tcPr/>
                </a:tc>
                <a:tc>
                  <a:txBody>
                    <a:bodyPr/>
                    <a:lstStyle/>
                    <a:p>
                      <a:pPr algn="ctr"/>
                      <a:r>
                        <a:rPr lang="fr-FR" dirty="0" smtClean="0"/>
                        <a:t>1 jour supplémentaire</a:t>
                      </a:r>
                      <a:r>
                        <a:rPr lang="fr-FR" baseline="0" dirty="0" smtClean="0"/>
                        <a:t> </a:t>
                      </a:r>
                      <a:endParaRPr lang="fr-FR" dirty="0"/>
                    </a:p>
                  </a:txBody>
                  <a:tcPr anchor="ctr"/>
                </a:tc>
              </a:tr>
              <a:tr h="638629">
                <a:tc>
                  <a:txBody>
                    <a:bodyPr/>
                    <a:lstStyle/>
                    <a:p>
                      <a:pPr algn="ctr"/>
                      <a:r>
                        <a:rPr lang="fr-FR" dirty="0" smtClean="0"/>
                        <a:t>8 jours ou plus </a:t>
                      </a:r>
                      <a:endParaRPr lang="fr-FR" dirty="0"/>
                    </a:p>
                  </a:txBody>
                  <a:tcPr anchor="ctr"/>
                </a:tc>
                <a:tc vMerge="1">
                  <a:txBody>
                    <a:bodyPr/>
                    <a:lstStyle/>
                    <a:p>
                      <a:endParaRPr lang="fr-FR" dirty="0"/>
                    </a:p>
                  </a:txBody>
                  <a:tcPr/>
                </a:tc>
                <a:tc>
                  <a:txBody>
                    <a:bodyPr/>
                    <a:lstStyle/>
                    <a:p>
                      <a:pPr algn="ctr"/>
                      <a:r>
                        <a:rPr lang="fr-FR" dirty="0" smtClean="0"/>
                        <a:t>2 jours supplémentaires</a:t>
                      </a:r>
                      <a:endParaRPr lang="fr-FR" dirty="0"/>
                    </a:p>
                  </a:txBody>
                  <a:tcPr anchor="ctr"/>
                </a:tc>
              </a:tr>
            </a:tbl>
          </a:graphicData>
        </a:graphic>
      </p:graphicFrame>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17</a:t>
            </a:fld>
            <a:endParaRPr lang="fr-FR" dirty="0">
              <a:solidFill>
                <a:prstClr val="black">
                  <a:tint val="75000"/>
                </a:prstClr>
              </a:solidFill>
            </a:endParaRPr>
          </a:p>
        </p:txBody>
      </p:sp>
    </p:spTree>
    <p:extLst>
      <p:ext uri="{BB962C8B-B14F-4D97-AF65-F5344CB8AC3E}">
        <p14:creationId xmlns:p14="http://schemas.microsoft.com/office/powerpoint/2010/main" val="1821701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 Les règles de calcul des congés annuels</a:t>
            </a:r>
          </a:p>
        </p:txBody>
      </p:sp>
      <p:cxnSp>
        <p:nvCxnSpPr>
          <p:cNvPr id="5" name="Connecteur droit 4"/>
          <p:cNvCxnSpPr/>
          <p:nvPr/>
        </p:nvCxnSpPr>
        <p:spPr>
          <a:xfrm>
            <a:off x="0"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191594" y="990600"/>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49288" y="1128217"/>
            <a:ext cx="11771806" cy="5186035"/>
          </a:xfrm>
          <a:prstGeom prst="rect">
            <a:avLst/>
          </a:prstGeom>
        </p:spPr>
        <p:txBody>
          <a:bodyPr wrap="square">
            <a:spAutoFit/>
          </a:bodyPr>
          <a:lstStyle/>
          <a:p>
            <a:pPr marL="342900" indent="-342900">
              <a:buFont typeface="Wingdings"/>
              <a:buChar char="F"/>
            </a:pPr>
            <a:r>
              <a:rPr lang="fr-FR" sz="2400" b="1" dirty="0" smtClean="0">
                <a:solidFill>
                  <a:srgbClr val="BE0F2E"/>
                </a:solidFill>
              </a:rPr>
              <a:t>L’utilisation </a:t>
            </a:r>
            <a:r>
              <a:rPr lang="fr-FR" sz="2400" b="1" dirty="0">
                <a:solidFill>
                  <a:srgbClr val="BE0F2E"/>
                </a:solidFill>
              </a:rPr>
              <a:t>des </a:t>
            </a:r>
            <a:r>
              <a:rPr lang="fr-FR" sz="2400" b="1" dirty="0" smtClean="0">
                <a:solidFill>
                  <a:srgbClr val="BE0F2E"/>
                </a:solidFill>
              </a:rPr>
              <a:t>congés annuels</a:t>
            </a:r>
            <a:r>
              <a:rPr lang="fr-FR" sz="2400" b="1" dirty="0">
                <a:solidFill>
                  <a:srgbClr val="BE0F2E"/>
                </a:solidFill>
              </a:rPr>
              <a:t> :</a:t>
            </a:r>
          </a:p>
          <a:p>
            <a:pPr marL="342900" indent="-342900">
              <a:buFont typeface="Arial" panose="020B0604020202020204" pitchFamily="34" charset="0"/>
              <a:buChar char="•"/>
            </a:pPr>
            <a:endParaRPr lang="fr-FR" sz="1600" dirty="0" smtClean="0">
              <a:solidFill>
                <a:srgbClr val="3F2270">
                  <a:lumMod val="75000"/>
                </a:srgbClr>
              </a:solidFill>
            </a:endParaRPr>
          </a:p>
          <a:p>
            <a:r>
              <a:rPr lang="fr-FR" dirty="0" smtClean="0">
                <a:solidFill>
                  <a:srgbClr val="3F2270">
                    <a:lumMod val="75000"/>
                  </a:srgbClr>
                </a:solidFill>
              </a:rPr>
              <a:t>L’article 5 du décret n°85-1250 du 26 novembre 1985 pose le principe selon lequel </a:t>
            </a:r>
            <a:r>
              <a:rPr lang="fr-FR" b="1" dirty="0" smtClean="0">
                <a:solidFill>
                  <a:srgbClr val="3F2270">
                    <a:lumMod val="75000"/>
                  </a:srgbClr>
                </a:solidFill>
              </a:rPr>
              <a:t>les congés dus pour une année civile ne peuvent se reporter sur l’année suivante. </a:t>
            </a:r>
          </a:p>
          <a:p>
            <a:pPr marL="342900" indent="-342900">
              <a:buFont typeface="Arial" panose="020B0604020202020204" pitchFamily="34" charset="0"/>
              <a:buChar char="•"/>
            </a:pPr>
            <a:endParaRPr lang="fr-FR" sz="1600" dirty="0">
              <a:solidFill>
                <a:srgbClr val="3F2270">
                  <a:lumMod val="75000"/>
                </a:srgbClr>
              </a:solidFill>
            </a:endParaRPr>
          </a:p>
          <a:p>
            <a:r>
              <a:rPr lang="fr-FR" u="sng" dirty="0" smtClean="0">
                <a:solidFill>
                  <a:srgbClr val="3F2270">
                    <a:lumMod val="75000"/>
                  </a:srgbClr>
                </a:solidFill>
              </a:rPr>
              <a:t>Certaines dérogations existent : </a:t>
            </a:r>
          </a:p>
          <a:p>
            <a:pPr marL="342900" indent="-342900">
              <a:buFont typeface="Arial" panose="020B0604020202020204" pitchFamily="34" charset="0"/>
              <a:buChar char="•"/>
            </a:pPr>
            <a:endParaRPr lang="fr-FR" sz="1600" dirty="0" smtClean="0">
              <a:solidFill>
                <a:srgbClr val="3F2270">
                  <a:lumMod val="75000"/>
                </a:srgbClr>
              </a:solidFill>
            </a:endParaRPr>
          </a:p>
          <a:p>
            <a:pPr marL="342900" indent="-342900">
              <a:buFont typeface="Arial" panose="020B0604020202020204" pitchFamily="34" charset="0"/>
              <a:buChar char="•"/>
            </a:pPr>
            <a:r>
              <a:rPr lang="fr-FR" dirty="0" smtClean="0">
                <a:solidFill>
                  <a:srgbClr val="3F2270">
                    <a:lumMod val="75000"/>
                  </a:srgbClr>
                </a:solidFill>
              </a:rPr>
              <a:t>L’autorité territoriale peut </a:t>
            </a:r>
            <a:r>
              <a:rPr lang="fr-FR" b="1" dirty="0" smtClean="0">
                <a:solidFill>
                  <a:srgbClr val="3F2270">
                    <a:lumMod val="75000"/>
                  </a:srgbClr>
                </a:solidFill>
              </a:rPr>
              <a:t>de manière exceptionnelle autoriser le report des congés </a:t>
            </a:r>
            <a:r>
              <a:rPr lang="fr-FR" dirty="0" smtClean="0">
                <a:solidFill>
                  <a:srgbClr val="3F2270">
                    <a:lumMod val="75000"/>
                  </a:srgbClr>
                </a:solidFill>
              </a:rPr>
              <a:t>sur l’année suivante, si elle l’estime nécessaire et si l’intérêt de service n’y fait pas obstacle.</a:t>
            </a:r>
          </a:p>
          <a:p>
            <a:pPr marL="342900" indent="-342900">
              <a:buFont typeface="Arial" panose="020B0604020202020204" pitchFamily="34" charset="0"/>
              <a:buChar char="•"/>
            </a:pPr>
            <a:endParaRPr lang="fr-FR" sz="1600" dirty="0" smtClean="0">
              <a:solidFill>
                <a:srgbClr val="3F2270">
                  <a:lumMod val="75000"/>
                </a:srgbClr>
              </a:solidFill>
            </a:endParaRPr>
          </a:p>
          <a:p>
            <a:pPr marL="342900" indent="-342900">
              <a:buFont typeface="Arial" panose="020B0604020202020204" pitchFamily="34" charset="0"/>
              <a:buChar char="•"/>
            </a:pPr>
            <a:r>
              <a:rPr lang="fr-FR" dirty="0" smtClean="0">
                <a:solidFill>
                  <a:srgbClr val="3F2270">
                    <a:lumMod val="75000"/>
                  </a:srgbClr>
                </a:solidFill>
              </a:rPr>
              <a:t>Les congés annuels non pris </a:t>
            </a:r>
            <a:r>
              <a:rPr lang="fr-FR" b="1" dirty="0" smtClean="0">
                <a:solidFill>
                  <a:srgbClr val="3F2270">
                    <a:lumMod val="75000"/>
                  </a:srgbClr>
                </a:solidFill>
              </a:rPr>
              <a:t>peuvent être déposés sur le compte </a:t>
            </a:r>
            <a:r>
              <a:rPr lang="fr-FR" b="1" dirty="0">
                <a:solidFill>
                  <a:srgbClr val="3F2270">
                    <a:lumMod val="75000"/>
                  </a:srgbClr>
                </a:solidFill>
              </a:rPr>
              <a:t>é</a:t>
            </a:r>
            <a:r>
              <a:rPr lang="fr-FR" b="1" dirty="0" smtClean="0">
                <a:solidFill>
                  <a:srgbClr val="3F2270">
                    <a:lumMod val="75000"/>
                  </a:srgbClr>
                </a:solidFill>
              </a:rPr>
              <a:t>pargne temps (CET),</a:t>
            </a:r>
            <a:r>
              <a:rPr lang="fr-FR" dirty="0" smtClean="0">
                <a:solidFill>
                  <a:srgbClr val="3F2270">
                    <a:lumMod val="75000"/>
                  </a:srgbClr>
                </a:solidFill>
              </a:rPr>
              <a:t> dans les conditions prévues par délibération et conformément au décret n°2004-878 du 26 août 2004 relatif au CET dans la FPT.</a:t>
            </a:r>
            <a:endParaRPr lang="fr-FR" b="1" dirty="0" smtClean="0">
              <a:solidFill>
                <a:srgbClr val="BE0F2E"/>
              </a:solidFill>
            </a:endParaRPr>
          </a:p>
          <a:p>
            <a:pPr>
              <a:spcBef>
                <a:spcPts val="600"/>
              </a:spcBef>
            </a:pPr>
            <a:endParaRPr lang="fr-FR" sz="1600" dirty="0" smtClean="0">
              <a:solidFill>
                <a:srgbClr val="3F2270">
                  <a:lumMod val="75000"/>
                </a:srgbClr>
              </a:solidFill>
            </a:endParaRPr>
          </a:p>
          <a:p>
            <a:r>
              <a:rPr lang="fr-FR" b="1" dirty="0" smtClean="0">
                <a:solidFill>
                  <a:srgbClr val="3F2270">
                    <a:lumMod val="75000"/>
                  </a:srgbClr>
                </a:solidFill>
              </a:rPr>
              <a:t>Le calendrier </a:t>
            </a:r>
            <a:r>
              <a:rPr lang="fr-FR" b="1" dirty="0">
                <a:solidFill>
                  <a:srgbClr val="3F2270">
                    <a:lumMod val="75000"/>
                  </a:srgbClr>
                </a:solidFill>
              </a:rPr>
              <a:t>des congés </a:t>
            </a:r>
            <a:r>
              <a:rPr lang="fr-FR" b="1" dirty="0" smtClean="0">
                <a:solidFill>
                  <a:srgbClr val="3F2270">
                    <a:lumMod val="75000"/>
                  </a:srgbClr>
                </a:solidFill>
              </a:rPr>
              <a:t>est fixé par </a:t>
            </a:r>
            <a:r>
              <a:rPr lang="fr-FR" b="1" dirty="0">
                <a:solidFill>
                  <a:srgbClr val="3F2270">
                    <a:lumMod val="75000"/>
                  </a:srgbClr>
                </a:solidFill>
              </a:rPr>
              <a:t>l'autorité territoriale, après consultation des fonctionnaires intéressés</a:t>
            </a:r>
            <a:r>
              <a:rPr lang="fr-FR" dirty="0">
                <a:solidFill>
                  <a:srgbClr val="3F2270">
                    <a:lumMod val="75000"/>
                  </a:srgbClr>
                </a:solidFill>
              </a:rPr>
              <a:t>, compte tenu des fractionnements et échelonnements </a:t>
            </a:r>
            <a:r>
              <a:rPr lang="fr-FR" dirty="0" smtClean="0">
                <a:solidFill>
                  <a:srgbClr val="3F2270">
                    <a:lumMod val="75000"/>
                  </a:srgbClr>
                </a:solidFill>
              </a:rPr>
              <a:t>des </a:t>
            </a:r>
            <a:r>
              <a:rPr lang="fr-FR" dirty="0">
                <a:solidFill>
                  <a:srgbClr val="3F2270">
                    <a:lumMod val="75000"/>
                  </a:srgbClr>
                </a:solidFill>
              </a:rPr>
              <a:t>congés que l'intérêt du service peut rendre nécessaires. </a:t>
            </a:r>
            <a:endParaRPr lang="fr-FR" dirty="0" smtClean="0">
              <a:solidFill>
                <a:srgbClr val="3F2270">
                  <a:lumMod val="75000"/>
                </a:srgbClr>
              </a:solidFill>
            </a:endParaRPr>
          </a:p>
          <a:p>
            <a:r>
              <a:rPr lang="fr-FR" dirty="0" smtClean="0">
                <a:solidFill>
                  <a:srgbClr val="3F2270">
                    <a:lumMod val="75000"/>
                  </a:srgbClr>
                </a:solidFill>
              </a:rPr>
              <a:t>Les </a:t>
            </a:r>
            <a:r>
              <a:rPr lang="fr-FR" dirty="0">
                <a:solidFill>
                  <a:srgbClr val="3F2270">
                    <a:lumMod val="75000"/>
                  </a:srgbClr>
                </a:solidFill>
              </a:rPr>
              <a:t>fonctionnaires chargés de famille bénéficient d'une priorité pour le choix des périodes de congés </a:t>
            </a:r>
            <a:r>
              <a:rPr lang="fr-FR" dirty="0" smtClean="0">
                <a:solidFill>
                  <a:srgbClr val="3F2270">
                    <a:lumMod val="75000"/>
                  </a:srgbClr>
                </a:solidFill>
              </a:rPr>
              <a:t>annuels</a:t>
            </a:r>
            <a:r>
              <a:rPr lang="fr-FR" dirty="0">
                <a:solidFill>
                  <a:srgbClr val="3F2270">
                    <a:lumMod val="75000"/>
                  </a:srgbClr>
                </a:solidFill>
              </a:rPr>
              <a:t> </a:t>
            </a:r>
            <a:r>
              <a:rPr lang="fr-FR" dirty="0" smtClean="0">
                <a:solidFill>
                  <a:srgbClr val="3F2270">
                    <a:lumMod val="75000"/>
                  </a:srgbClr>
                </a:solidFill>
              </a:rPr>
              <a:t>(article </a:t>
            </a:r>
            <a:r>
              <a:rPr lang="fr-FR" dirty="0">
                <a:solidFill>
                  <a:srgbClr val="3F2270">
                    <a:lumMod val="75000"/>
                  </a:srgbClr>
                </a:solidFill>
              </a:rPr>
              <a:t>3 du décret n°85-1250 du 26 novembre </a:t>
            </a:r>
            <a:r>
              <a:rPr lang="fr-FR" dirty="0" smtClean="0">
                <a:solidFill>
                  <a:srgbClr val="3F2270">
                    <a:lumMod val="75000"/>
                  </a:srgbClr>
                </a:solidFill>
              </a:rPr>
              <a:t>1985). </a:t>
            </a:r>
            <a:endParaRPr lang="fr-FR" dirty="0">
              <a:solidFill>
                <a:srgbClr val="3F2270">
                  <a:lumMod val="75000"/>
                </a:srgbClr>
              </a:solidFill>
            </a:endParaRPr>
          </a:p>
          <a:p>
            <a:endParaRPr lang="fr-FR" sz="2400" b="1" dirty="0" smtClean="0">
              <a:solidFill>
                <a:srgbClr val="BE0F2E"/>
              </a:solidFill>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18</a:t>
            </a:fld>
            <a:endParaRPr lang="fr-FR" dirty="0">
              <a:solidFill>
                <a:prstClr val="black">
                  <a:tint val="75000"/>
                </a:prstClr>
              </a:solidFill>
            </a:endParaRPr>
          </a:p>
        </p:txBody>
      </p:sp>
    </p:spTree>
    <p:extLst>
      <p:ext uri="{BB962C8B-B14F-4D97-AF65-F5344CB8AC3E}">
        <p14:creationId xmlns:p14="http://schemas.microsoft.com/office/powerpoint/2010/main" val="402997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II</a:t>
            </a:r>
            <a:r>
              <a:rPr lang="fr-FR" sz="3100" b="1" dirty="0">
                <a:ln w="1905"/>
                <a:solidFill>
                  <a:schemeClr val="accent1"/>
                </a:solidFill>
                <a:latin typeface="Calibri" panose="020F0502020204030204" pitchFamily="34" charset="0"/>
                <a:cs typeface="Calibri" panose="020F0502020204030204" pitchFamily="34" charset="0"/>
              </a:rPr>
              <a:t>. </a:t>
            </a:r>
            <a:r>
              <a:rPr lang="fr-FR" sz="3100" b="1" dirty="0" smtClean="0">
                <a:ln w="1905"/>
                <a:solidFill>
                  <a:schemeClr val="accent1"/>
                </a:solidFill>
                <a:latin typeface="Calibri" panose="020F0502020204030204" pitchFamily="34" charset="0"/>
                <a:cs typeface="Calibri" panose="020F0502020204030204" pitchFamily="34" charset="0"/>
              </a:rPr>
              <a:t>Le report des congés annuels</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19</a:t>
            </a:fld>
            <a:endParaRPr lang="fr-FR" dirty="0">
              <a:solidFill>
                <a:prstClr val="black">
                  <a:tint val="75000"/>
                </a:prstClr>
              </a:solidFill>
            </a:endParaRPr>
          </a:p>
        </p:txBody>
      </p:sp>
    </p:spTree>
    <p:extLst>
      <p:ext uri="{BB962C8B-B14F-4D97-AF65-F5344CB8AC3E}">
        <p14:creationId xmlns:p14="http://schemas.microsoft.com/office/powerpoint/2010/main" val="274087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rveur_gestion\Public CDG\Transfert de donnees\Diffusion-Communication\Charte graphique\Secretariat direction\autres docs\couverture powerp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33902"/>
            <a:ext cx="12190191" cy="6856561"/>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304621" y="1509910"/>
            <a:ext cx="7515779" cy="2757289"/>
          </a:xfrm>
        </p:spPr>
        <p:txBody>
          <a:bodyPr/>
          <a:lstStyle/>
          <a:p>
            <a:r>
              <a:rPr lang="fr-FR" altLang="fr-FR" sz="4000" b="1" dirty="0">
                <a:solidFill>
                  <a:srgbClr val="3F2270"/>
                </a:solidFill>
                <a:latin typeface="Calibri" panose="020F0502020204030204" pitchFamily="34" charset="0"/>
                <a:cs typeface="Calibri" panose="020F0502020204030204" pitchFamily="34" charset="0"/>
              </a:rPr>
              <a:t>Retraite : la prolongation d’activité pour carrière incomplète</a:t>
            </a:r>
          </a:p>
        </p:txBody>
      </p:sp>
      <p:sp>
        <p:nvSpPr>
          <p:cNvPr id="9" name="Rectangle 2"/>
          <p:cNvSpPr txBox="1">
            <a:spLocks noChangeArrowheads="1"/>
          </p:cNvSpPr>
          <p:nvPr/>
        </p:nvSpPr>
        <p:spPr bwMode="auto">
          <a:xfrm>
            <a:off x="5844387" y="6146142"/>
            <a:ext cx="4004872" cy="5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altLang="fr-FR" sz="1800" kern="0" dirty="0" smtClean="0">
                <a:solidFill>
                  <a:prstClr val="black"/>
                </a:solidFill>
                <a:cs typeface="Calibri" panose="020F0502020204030204" pitchFamily="34" charset="0"/>
              </a:rPr>
              <a:t>20 septembre 2022</a:t>
            </a:r>
            <a:endParaRPr lang="fr-FR" altLang="fr-FR" sz="1800" kern="0" dirty="0">
              <a:solidFill>
                <a:prstClr val="black"/>
              </a:solidFill>
              <a:cs typeface="Calibri" panose="020F050202020403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785" y="3886177"/>
            <a:ext cx="3448175" cy="2743047"/>
          </a:xfrm>
          <a:prstGeom prst="rect">
            <a:avLst/>
          </a:prstGeom>
        </p:spPr>
      </p:pic>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a:t>
            </a:fld>
            <a:endParaRPr lang="fr-FR" dirty="0">
              <a:solidFill>
                <a:prstClr val="black">
                  <a:tint val="75000"/>
                </a:prstClr>
              </a:solidFill>
            </a:endParaRPr>
          </a:p>
        </p:txBody>
      </p:sp>
    </p:spTree>
    <p:extLst>
      <p:ext uri="{BB962C8B-B14F-4D97-AF65-F5344CB8AC3E}">
        <p14:creationId xmlns:p14="http://schemas.microsoft.com/office/powerpoint/2010/main" val="16259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II. Le report des congés annuels</a:t>
            </a:r>
            <a:endParaRPr lang="fr-FR" altLang="fr-FR" sz="16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86074" y="1124744"/>
            <a:ext cx="11734800" cy="5262979"/>
          </a:xfrm>
          <a:prstGeom prst="rect">
            <a:avLst/>
          </a:prstGeom>
        </p:spPr>
        <p:txBody>
          <a:bodyPr wrap="square">
            <a:spAutoFit/>
          </a:bodyPr>
          <a:lstStyle/>
          <a:p>
            <a:pPr marL="342900" indent="-342900">
              <a:buFont typeface="Wingdings"/>
              <a:buChar char="F"/>
            </a:pPr>
            <a:r>
              <a:rPr lang="fr-FR" sz="2400" b="1" dirty="0" smtClean="0">
                <a:solidFill>
                  <a:srgbClr val="BE0F2E"/>
                </a:solidFill>
                <a:sym typeface="Wingdings"/>
              </a:rPr>
              <a:t>Le </a:t>
            </a:r>
            <a:r>
              <a:rPr lang="fr-FR" sz="2400" b="1" dirty="0">
                <a:solidFill>
                  <a:srgbClr val="BE0F2E"/>
                </a:solidFill>
                <a:sym typeface="Wingdings"/>
              </a:rPr>
              <a:t>cadre règlementaire :</a:t>
            </a:r>
          </a:p>
          <a:p>
            <a:endParaRPr lang="fr-FR" sz="1400" dirty="0" smtClean="0">
              <a:solidFill>
                <a:srgbClr val="3F2270">
                  <a:lumMod val="75000"/>
                </a:srgbClr>
              </a:solidFill>
              <a:sym typeface="Wingdings"/>
            </a:endParaRPr>
          </a:p>
          <a:p>
            <a:r>
              <a:rPr lang="fr-FR" dirty="0" smtClean="0">
                <a:solidFill>
                  <a:srgbClr val="3F2270">
                    <a:lumMod val="75000"/>
                  </a:srgbClr>
                </a:solidFill>
                <a:sym typeface="Wingdings"/>
              </a:rPr>
              <a:t>Le décret du 26 novembre 1985 </a:t>
            </a:r>
            <a:r>
              <a:rPr lang="fr-FR" b="1" dirty="0" smtClean="0">
                <a:solidFill>
                  <a:srgbClr val="3F2270">
                    <a:lumMod val="75000"/>
                  </a:srgbClr>
                </a:solidFill>
                <a:sym typeface="Wingdings"/>
              </a:rPr>
              <a:t>ne pose aucune règle de report des congés annuels en cas de maladie </a:t>
            </a:r>
            <a:r>
              <a:rPr lang="fr-FR" dirty="0" smtClean="0">
                <a:solidFill>
                  <a:srgbClr val="3F2270">
                    <a:lumMod val="75000"/>
                  </a:srgbClr>
                </a:solidFill>
                <a:sym typeface="Wingdings"/>
              </a:rPr>
              <a:t>des agents publics.</a:t>
            </a:r>
          </a:p>
          <a:p>
            <a:pPr marL="342900" indent="-342900">
              <a:buFont typeface="Arial" panose="020B0604020202020204" pitchFamily="34" charset="0"/>
              <a:buChar char="•"/>
            </a:pPr>
            <a:endParaRPr lang="fr-FR" sz="1600" dirty="0" smtClean="0">
              <a:solidFill>
                <a:srgbClr val="3F2270">
                  <a:lumMod val="75000"/>
                </a:srgbClr>
              </a:solidFill>
              <a:sym typeface="Wingdings"/>
            </a:endParaRPr>
          </a:p>
          <a:p>
            <a:r>
              <a:rPr lang="fr-FR" dirty="0" smtClean="0">
                <a:solidFill>
                  <a:srgbClr val="3F2270">
                    <a:lumMod val="75000"/>
                  </a:srgbClr>
                </a:solidFill>
                <a:sym typeface="Wingdings"/>
              </a:rPr>
              <a:t>Dans sa directive 2003/88/CE du 4 novembre 2003, la Cour de Justice de l’Union Européenne (CJUE) a consacré </a:t>
            </a:r>
            <a:r>
              <a:rPr lang="fr-FR" b="1" dirty="0" smtClean="0">
                <a:solidFill>
                  <a:srgbClr val="3F2270">
                    <a:lumMod val="75000"/>
                  </a:srgbClr>
                </a:solidFill>
                <a:sym typeface="Wingdings"/>
              </a:rPr>
              <a:t>le droit au travailleur de bénéficier du report de ses congés annuels non pris du fait de la maladie.</a:t>
            </a:r>
            <a:endParaRPr lang="fr-FR" dirty="0" smtClean="0">
              <a:solidFill>
                <a:srgbClr val="3F2270">
                  <a:lumMod val="75000"/>
                </a:srgbClr>
              </a:solidFill>
              <a:sym typeface="Wingdings"/>
            </a:endParaRPr>
          </a:p>
          <a:p>
            <a:pPr marL="342900" indent="-342900">
              <a:buFont typeface="Arial" panose="020B0604020202020204" pitchFamily="34" charset="0"/>
              <a:buChar char="•"/>
            </a:pPr>
            <a:endParaRPr lang="fr-FR" sz="1600" dirty="0" smtClean="0">
              <a:solidFill>
                <a:srgbClr val="3F2270">
                  <a:lumMod val="75000"/>
                </a:srgbClr>
              </a:solidFill>
              <a:sym typeface="Wingdings"/>
            </a:endParaRPr>
          </a:p>
          <a:p>
            <a:r>
              <a:rPr lang="fr-FR" dirty="0" smtClean="0">
                <a:solidFill>
                  <a:srgbClr val="3F2270">
                    <a:lumMod val="75000"/>
                  </a:srgbClr>
                </a:solidFill>
                <a:sym typeface="Wingdings"/>
              </a:rPr>
              <a:t>Cette absence de droit au report en droit interne a été condamné par CJUE, qui a jugé incompatible la règlementation française et les dispositions de l’article 7 de la directive 2003/88/CE du 4 novembre 2003.</a:t>
            </a:r>
          </a:p>
          <a:p>
            <a:pPr marL="342900" indent="-342900">
              <a:buFont typeface="Arial" panose="020B0604020202020204" pitchFamily="34" charset="0"/>
              <a:buChar char="•"/>
            </a:pPr>
            <a:endParaRPr lang="fr-FR" sz="1600" dirty="0" smtClean="0">
              <a:solidFill>
                <a:srgbClr val="3F2270">
                  <a:lumMod val="75000"/>
                </a:srgbClr>
              </a:solidFill>
              <a:sym typeface="Wingdings"/>
            </a:endParaRPr>
          </a:p>
          <a:p>
            <a:r>
              <a:rPr lang="fr-FR" b="1" dirty="0" smtClean="0">
                <a:solidFill>
                  <a:srgbClr val="3F2270">
                    <a:lumMod val="75000"/>
                  </a:srgbClr>
                </a:solidFill>
                <a:sym typeface="Wingdings"/>
              </a:rPr>
              <a:t>Compte tenu de l’effet direct du droit européen, </a:t>
            </a:r>
            <a:r>
              <a:rPr lang="fr-FR" dirty="0" smtClean="0">
                <a:solidFill>
                  <a:srgbClr val="3F2270">
                    <a:lumMod val="75000"/>
                  </a:srgbClr>
                </a:solidFill>
                <a:sym typeface="Wingdings"/>
              </a:rPr>
              <a:t>les employeurs publics doivent appliquer la règle du report automatique des congés annuels en cas de maladie (CE, 30 octobre 2009, n°298348 et plus récemment question écrite n°32557 publiée au JO du 3 mai 2022).</a:t>
            </a:r>
          </a:p>
          <a:p>
            <a:pPr marL="342900" indent="-342900">
              <a:buFont typeface="Arial" panose="020B0604020202020204" pitchFamily="34" charset="0"/>
              <a:buChar char="•"/>
            </a:pPr>
            <a:endParaRPr lang="fr-FR" sz="1600" dirty="0" smtClean="0">
              <a:solidFill>
                <a:srgbClr val="3F2270">
                  <a:lumMod val="75000"/>
                </a:srgbClr>
              </a:solidFill>
              <a:sym typeface="Wingdings"/>
            </a:endParaRPr>
          </a:p>
          <a:p>
            <a:r>
              <a:rPr lang="fr-FR" dirty="0">
                <a:solidFill>
                  <a:srgbClr val="3F2270">
                    <a:lumMod val="75000"/>
                  </a:srgbClr>
                </a:solidFill>
                <a:sym typeface="Wingdings"/>
              </a:rPr>
              <a:t>Tirant les conséquences de la décision de la CJUE, </a:t>
            </a:r>
            <a:r>
              <a:rPr lang="fr-FR" b="1" dirty="0">
                <a:solidFill>
                  <a:srgbClr val="3F2270">
                    <a:lumMod val="75000"/>
                  </a:srgbClr>
                </a:solidFill>
                <a:sym typeface="Wingdings"/>
              </a:rPr>
              <a:t>une circulaire ministérielle du 8 juillet 2011 </a:t>
            </a:r>
            <a:r>
              <a:rPr lang="fr-FR" dirty="0">
                <a:solidFill>
                  <a:srgbClr val="3F2270">
                    <a:lumMod val="75000"/>
                  </a:srgbClr>
                </a:solidFill>
                <a:sym typeface="Wingdings"/>
              </a:rPr>
              <a:t>est venue apporter des précisions sur le droit applicable en matière de report des congés annuels pour cause de maladie</a:t>
            </a:r>
            <a:r>
              <a:rPr lang="fr-FR" dirty="0" smtClean="0">
                <a:solidFill>
                  <a:srgbClr val="3F2270">
                    <a:lumMod val="75000"/>
                  </a:srgbClr>
                </a:solidFill>
                <a:sym typeface="Wingdings"/>
              </a:rPr>
              <a:t>.</a:t>
            </a:r>
          </a:p>
          <a:p>
            <a:endParaRPr lang="fr-FR" sz="1600" dirty="0">
              <a:solidFill>
                <a:srgbClr val="3F2270">
                  <a:lumMod val="75000"/>
                </a:srgbClr>
              </a:solidFill>
              <a:sym typeface="Wingdings"/>
            </a:endParaRPr>
          </a:p>
          <a:p>
            <a:r>
              <a:rPr lang="fr-FR" dirty="0" smtClean="0">
                <a:solidFill>
                  <a:srgbClr val="3F2270">
                    <a:lumMod val="75000"/>
                  </a:srgbClr>
                </a:solidFill>
                <a:sym typeface="Wingdings"/>
              </a:rPr>
              <a:t>Depuis quelques années, et malgré l’absence d’évolution des dispositions statutaires internes, le juge admet le report des congés annuels sous l’influence de la jurisprudence communautaire. </a:t>
            </a:r>
            <a:endParaRPr lang="fr-FR" dirty="0">
              <a:solidFill>
                <a:srgbClr val="3F2270">
                  <a:lumMod val="75000"/>
                </a:srgbClr>
              </a:solidFill>
              <a:sym typeface="Wingdings"/>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20</a:t>
            </a:fld>
            <a:endParaRPr lang="fr-FR" dirty="0">
              <a:solidFill>
                <a:prstClr val="black">
                  <a:tint val="75000"/>
                </a:prstClr>
              </a:solidFill>
            </a:endParaRPr>
          </a:p>
        </p:txBody>
      </p:sp>
    </p:spTree>
    <p:extLst>
      <p:ext uri="{BB962C8B-B14F-4D97-AF65-F5344CB8AC3E}">
        <p14:creationId xmlns:p14="http://schemas.microsoft.com/office/powerpoint/2010/main" val="2436462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II. Le report des congés annuels</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3"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08449" y="1120330"/>
            <a:ext cx="11734800" cy="5355312"/>
          </a:xfrm>
          <a:prstGeom prst="rect">
            <a:avLst/>
          </a:prstGeom>
        </p:spPr>
        <p:txBody>
          <a:bodyPr wrap="square">
            <a:spAutoFit/>
          </a:bodyPr>
          <a:lstStyle/>
          <a:p>
            <a:r>
              <a:rPr lang="fr-FR" sz="2400" b="1" dirty="0" smtClean="0">
                <a:solidFill>
                  <a:srgbClr val="BE0F2E"/>
                </a:solidFill>
                <a:sym typeface="Wingdings"/>
              </a:rPr>
              <a:t> Report des congés annuels en cas de maladie :</a:t>
            </a:r>
          </a:p>
          <a:p>
            <a:endParaRPr lang="fr-FR" sz="1600" dirty="0" smtClean="0">
              <a:solidFill>
                <a:srgbClr val="3F2270">
                  <a:lumMod val="75000"/>
                </a:srgbClr>
              </a:solidFill>
              <a:sym typeface="Wingdings"/>
            </a:endParaRPr>
          </a:p>
          <a:p>
            <a:r>
              <a:rPr lang="fr-FR" dirty="0" smtClean="0">
                <a:solidFill>
                  <a:srgbClr val="3F2270">
                    <a:lumMod val="75000"/>
                  </a:srgbClr>
                </a:solidFill>
                <a:sym typeface="Wingdings"/>
              </a:rPr>
              <a:t>En </a:t>
            </a:r>
            <a:r>
              <a:rPr lang="fr-FR" dirty="0">
                <a:solidFill>
                  <a:srgbClr val="3F2270">
                    <a:lumMod val="75000"/>
                  </a:srgbClr>
                </a:solidFill>
                <a:sym typeface="Wingdings"/>
              </a:rPr>
              <a:t>l’absence d’évolution des règles statutaires, le juge </a:t>
            </a:r>
            <a:r>
              <a:rPr lang="fr-FR" dirty="0" smtClean="0">
                <a:solidFill>
                  <a:srgbClr val="3F2270">
                    <a:lumMod val="75000"/>
                  </a:srgbClr>
                </a:solidFill>
                <a:sym typeface="Wingdings"/>
              </a:rPr>
              <a:t>administratif a précisé les conditions du report des congés annuels des fonctionnaires.</a:t>
            </a:r>
          </a:p>
          <a:p>
            <a:endParaRPr lang="fr-FR" sz="1000" b="1" u="sng" dirty="0" smtClean="0">
              <a:solidFill>
                <a:srgbClr val="3F2270">
                  <a:lumMod val="75000"/>
                </a:srgbClr>
              </a:solidFill>
              <a:sym typeface="Wingdings"/>
            </a:endParaRPr>
          </a:p>
          <a:p>
            <a:r>
              <a:rPr lang="fr-FR" sz="2000" b="1" u="sng" dirty="0" smtClean="0">
                <a:solidFill>
                  <a:srgbClr val="3F2270">
                    <a:lumMod val="75000"/>
                  </a:srgbClr>
                </a:solidFill>
                <a:sym typeface="Wingdings"/>
              </a:rPr>
              <a:t>L’encadrement </a:t>
            </a:r>
            <a:r>
              <a:rPr lang="fr-FR" sz="2000" b="1" u="sng" dirty="0">
                <a:solidFill>
                  <a:srgbClr val="3F2270">
                    <a:lumMod val="75000"/>
                  </a:srgbClr>
                </a:solidFill>
                <a:sym typeface="Wingdings"/>
              </a:rPr>
              <a:t>du report </a:t>
            </a:r>
            <a:r>
              <a:rPr lang="fr-FR" sz="2000" u="sng" dirty="0">
                <a:solidFill>
                  <a:srgbClr val="3F2270">
                    <a:lumMod val="75000"/>
                  </a:srgbClr>
                </a:solidFill>
                <a:sym typeface="Wingdings"/>
              </a:rPr>
              <a:t>: </a:t>
            </a:r>
            <a:endParaRPr lang="fr-FR" sz="2000" u="sng" dirty="0" smtClean="0">
              <a:solidFill>
                <a:srgbClr val="3F2270">
                  <a:lumMod val="75000"/>
                </a:srgbClr>
              </a:solidFill>
              <a:sym typeface="Wingdings"/>
            </a:endParaRPr>
          </a:p>
          <a:p>
            <a:endParaRPr lang="fr-FR" sz="1000" u="sng" dirty="0" smtClean="0">
              <a:solidFill>
                <a:srgbClr val="3F2270">
                  <a:lumMod val="75000"/>
                </a:srgbClr>
              </a:solidFill>
              <a:sym typeface="Wingdings"/>
            </a:endParaRPr>
          </a:p>
          <a:p>
            <a:r>
              <a:rPr lang="fr-FR" dirty="0" smtClean="0">
                <a:solidFill>
                  <a:srgbClr val="3F2270">
                    <a:lumMod val="75000"/>
                  </a:srgbClr>
                </a:solidFill>
                <a:sym typeface="Wingdings"/>
              </a:rPr>
              <a:t>En </a:t>
            </a:r>
            <a:r>
              <a:rPr lang="fr-FR" dirty="0">
                <a:solidFill>
                  <a:srgbClr val="3F2270">
                    <a:lumMod val="75000"/>
                  </a:srgbClr>
                </a:solidFill>
                <a:sym typeface="Wingdings"/>
              </a:rPr>
              <a:t>s’appuyant sur </a:t>
            </a:r>
            <a:r>
              <a:rPr lang="fr-FR" dirty="0" smtClean="0">
                <a:solidFill>
                  <a:srgbClr val="3F2270">
                    <a:lumMod val="75000"/>
                  </a:srgbClr>
                </a:solidFill>
                <a:sym typeface="Wingdings"/>
              </a:rPr>
              <a:t>les principes dégagés de la jurisprudence </a:t>
            </a:r>
            <a:r>
              <a:rPr lang="fr-FR" dirty="0">
                <a:solidFill>
                  <a:srgbClr val="3F2270">
                    <a:lumMod val="75000"/>
                  </a:srgbClr>
                </a:solidFill>
                <a:sym typeface="Wingdings"/>
              </a:rPr>
              <a:t>de la CJUE, le </a:t>
            </a:r>
            <a:r>
              <a:rPr lang="fr-FR" dirty="0" smtClean="0">
                <a:solidFill>
                  <a:srgbClr val="3F2270">
                    <a:lumMod val="75000"/>
                  </a:srgbClr>
                </a:solidFill>
                <a:sym typeface="Wingdings"/>
              </a:rPr>
              <a:t>juge administratif  a considéré que « les </a:t>
            </a:r>
            <a:r>
              <a:rPr lang="fr-FR" dirty="0">
                <a:solidFill>
                  <a:srgbClr val="3F2270">
                    <a:lumMod val="75000"/>
                  </a:srgbClr>
                </a:solidFill>
                <a:sym typeface="Wingdings"/>
              </a:rPr>
              <a:t>congés non pris au cours d’une année civile donnée, </a:t>
            </a:r>
            <a:r>
              <a:rPr lang="fr-FR" b="1" dirty="0">
                <a:solidFill>
                  <a:srgbClr val="3F2270">
                    <a:lumMod val="75000"/>
                  </a:srgbClr>
                </a:solidFill>
                <a:sym typeface="Wingdings"/>
              </a:rPr>
              <a:t>du fait d’un congé maladie</a:t>
            </a:r>
            <a:r>
              <a:rPr lang="fr-FR" dirty="0">
                <a:solidFill>
                  <a:srgbClr val="3F2270">
                    <a:lumMod val="75000"/>
                  </a:srgbClr>
                </a:solidFill>
                <a:sym typeface="Wingdings"/>
              </a:rPr>
              <a:t>, peuvent être pris au cours </a:t>
            </a:r>
            <a:r>
              <a:rPr lang="fr-FR" b="1" dirty="0">
                <a:solidFill>
                  <a:srgbClr val="3F2270">
                    <a:lumMod val="75000"/>
                  </a:srgbClr>
                </a:solidFill>
                <a:sym typeface="Wingdings"/>
              </a:rPr>
              <a:t>d’une période de 15 mois après le terme de cette </a:t>
            </a:r>
            <a:r>
              <a:rPr lang="fr-FR" b="1" dirty="0" smtClean="0">
                <a:solidFill>
                  <a:srgbClr val="3F2270">
                    <a:lumMod val="75000"/>
                  </a:srgbClr>
                </a:solidFill>
                <a:sym typeface="Wingdings"/>
              </a:rPr>
              <a:t>année </a:t>
            </a:r>
            <a:r>
              <a:rPr lang="fr-FR" dirty="0" smtClean="0">
                <a:solidFill>
                  <a:srgbClr val="3F2270">
                    <a:lumMod val="75000"/>
                  </a:srgbClr>
                </a:solidFill>
                <a:sym typeface="Wingdings"/>
              </a:rPr>
              <a:t>» (CE, 26 avril 2017, n°406009).</a:t>
            </a:r>
            <a:endParaRPr lang="fr-FR" dirty="0">
              <a:solidFill>
                <a:srgbClr val="3F2270">
                  <a:lumMod val="75000"/>
                </a:srgbClr>
              </a:solidFill>
              <a:sym typeface="Wingdings"/>
            </a:endParaRPr>
          </a:p>
          <a:p>
            <a:endParaRPr lang="fr-FR" sz="1400" dirty="0">
              <a:solidFill>
                <a:srgbClr val="3F2270">
                  <a:lumMod val="75000"/>
                </a:srgbClr>
              </a:solidFill>
              <a:sym typeface="Wingdings"/>
            </a:endParaRPr>
          </a:p>
          <a:p>
            <a:r>
              <a:rPr lang="fr-FR" dirty="0" smtClean="0">
                <a:solidFill>
                  <a:srgbClr val="3F2270">
                    <a:lumMod val="75000"/>
                  </a:srgbClr>
                </a:solidFill>
                <a:sym typeface="Wingdings"/>
              </a:rPr>
              <a:t>Le </a:t>
            </a:r>
            <a:r>
              <a:rPr lang="fr-FR" dirty="0">
                <a:solidFill>
                  <a:srgbClr val="3F2270">
                    <a:lumMod val="75000"/>
                  </a:srgbClr>
                </a:solidFill>
                <a:sym typeface="Wingdings"/>
              </a:rPr>
              <a:t>juge administratif a reconnu qu’au delà de ce délai de 15 mois, les droits à congés non exercés sont définitivement perdus (Conseil d’Etat du 17 juin 2017 n°391131).</a:t>
            </a:r>
          </a:p>
          <a:p>
            <a:pPr>
              <a:buFont typeface="Arial" pitchFamily="34" charset="0"/>
              <a:buChar char="•"/>
            </a:pPr>
            <a:endParaRPr lang="fr-FR" sz="1600" dirty="0">
              <a:solidFill>
                <a:srgbClr val="3F2270">
                  <a:lumMod val="75000"/>
                </a:srgbClr>
              </a:solidFill>
              <a:sym typeface="Wingdings"/>
            </a:endParaRPr>
          </a:p>
          <a:p>
            <a:r>
              <a:rPr lang="fr-FR" dirty="0">
                <a:solidFill>
                  <a:srgbClr val="3F2270">
                    <a:lumMod val="75000"/>
                  </a:srgbClr>
                </a:solidFill>
                <a:sym typeface="Wingdings"/>
              </a:rPr>
              <a:t>Le </a:t>
            </a:r>
            <a:r>
              <a:rPr lang="fr-FR" dirty="0" smtClean="0">
                <a:solidFill>
                  <a:srgbClr val="3F2270">
                    <a:lumMod val="75000"/>
                  </a:srgbClr>
                </a:solidFill>
                <a:sym typeface="Wingdings"/>
              </a:rPr>
              <a:t>Conseil d’Etat </a:t>
            </a:r>
            <a:r>
              <a:rPr lang="fr-FR" dirty="0">
                <a:solidFill>
                  <a:srgbClr val="3F2270">
                    <a:lumMod val="75000"/>
                  </a:srgbClr>
                </a:solidFill>
                <a:sym typeface="Wingdings"/>
              </a:rPr>
              <a:t>a en outre </a:t>
            </a:r>
            <a:r>
              <a:rPr lang="fr-FR" dirty="0" smtClean="0">
                <a:solidFill>
                  <a:srgbClr val="3F2270">
                    <a:lumMod val="75000"/>
                  </a:srgbClr>
                </a:solidFill>
                <a:sym typeface="Wingdings"/>
              </a:rPr>
              <a:t>précisé, dans cette même décision, </a:t>
            </a:r>
            <a:r>
              <a:rPr lang="fr-FR" dirty="0">
                <a:solidFill>
                  <a:srgbClr val="3F2270">
                    <a:lumMod val="75000"/>
                  </a:srgbClr>
                </a:solidFill>
                <a:sym typeface="Wingdings"/>
              </a:rPr>
              <a:t>que ce report ne pouvait </a:t>
            </a:r>
            <a:r>
              <a:rPr lang="fr-FR" dirty="0" smtClean="0">
                <a:solidFill>
                  <a:srgbClr val="3F2270">
                    <a:lumMod val="75000"/>
                  </a:srgbClr>
                </a:solidFill>
                <a:sym typeface="Wingdings"/>
              </a:rPr>
              <a:t>s’exercer que </a:t>
            </a:r>
            <a:r>
              <a:rPr lang="fr-FR" b="1" dirty="0">
                <a:solidFill>
                  <a:srgbClr val="3F2270">
                    <a:lumMod val="75000"/>
                  </a:srgbClr>
                </a:solidFill>
                <a:sym typeface="Wingdings"/>
              </a:rPr>
              <a:t>dans la limite de 4 semaines </a:t>
            </a:r>
            <a:r>
              <a:rPr lang="fr-FR" b="1" dirty="0" smtClean="0">
                <a:solidFill>
                  <a:srgbClr val="3F2270">
                    <a:lumMod val="75000"/>
                  </a:srgbClr>
                </a:solidFill>
                <a:sym typeface="Wingdings"/>
              </a:rPr>
              <a:t>par </a:t>
            </a:r>
            <a:r>
              <a:rPr lang="fr-FR" b="1" dirty="0">
                <a:solidFill>
                  <a:srgbClr val="3F2270">
                    <a:lumMod val="75000"/>
                  </a:srgbClr>
                </a:solidFill>
                <a:sym typeface="Wingdings"/>
              </a:rPr>
              <a:t>période de </a:t>
            </a:r>
            <a:r>
              <a:rPr lang="fr-FR" b="1" dirty="0" smtClean="0">
                <a:solidFill>
                  <a:srgbClr val="3F2270">
                    <a:lumMod val="75000"/>
                  </a:srgbClr>
                </a:solidFill>
                <a:sym typeface="Wingdings"/>
              </a:rPr>
              <a:t>référence</a:t>
            </a:r>
            <a:r>
              <a:rPr lang="fr-FR" dirty="0">
                <a:solidFill>
                  <a:srgbClr val="3F2270">
                    <a:lumMod val="75000"/>
                  </a:srgbClr>
                </a:solidFill>
                <a:sym typeface="Wingdings"/>
              </a:rPr>
              <a:t>.</a:t>
            </a:r>
          </a:p>
          <a:p>
            <a:pPr>
              <a:buFont typeface="Arial" pitchFamily="34" charset="0"/>
              <a:buChar char="•"/>
            </a:pPr>
            <a:endParaRPr lang="fr-FR" sz="1600" dirty="0">
              <a:solidFill>
                <a:srgbClr val="3F2270">
                  <a:lumMod val="75000"/>
                </a:srgbClr>
              </a:solidFill>
              <a:sym typeface="Wingdings"/>
            </a:endParaRPr>
          </a:p>
          <a:p>
            <a:r>
              <a:rPr lang="fr-FR" smtClean="0">
                <a:solidFill>
                  <a:schemeClr val="accent2"/>
                </a:solidFill>
                <a:sym typeface="Wingdings"/>
              </a:rPr>
              <a:t>              </a:t>
            </a:r>
            <a:r>
              <a:rPr lang="fr-FR" dirty="0" smtClean="0">
                <a:solidFill>
                  <a:srgbClr val="FF0000"/>
                </a:solidFill>
                <a:sym typeface="Wingdings"/>
              </a:rPr>
              <a:t>Le </a:t>
            </a:r>
            <a:r>
              <a:rPr lang="fr-FR" dirty="0">
                <a:solidFill>
                  <a:srgbClr val="FF0000"/>
                </a:solidFill>
                <a:sym typeface="Wingdings"/>
              </a:rPr>
              <a:t>report des congés annuels non pris du fait d’un congé </a:t>
            </a:r>
            <a:r>
              <a:rPr lang="fr-FR" dirty="0" smtClean="0">
                <a:solidFill>
                  <a:srgbClr val="FF0000"/>
                </a:solidFill>
                <a:sym typeface="Wingdings"/>
              </a:rPr>
              <a:t>maladie est donc possible que pendant une période de </a:t>
            </a:r>
            <a:r>
              <a:rPr lang="fr-FR" dirty="0">
                <a:solidFill>
                  <a:srgbClr val="FF0000"/>
                </a:solidFill>
                <a:sym typeface="Wingdings"/>
              </a:rPr>
              <a:t>15 mois après le terme de l’année </a:t>
            </a:r>
            <a:r>
              <a:rPr lang="fr-FR" dirty="0" smtClean="0">
                <a:solidFill>
                  <a:srgbClr val="FF0000"/>
                </a:solidFill>
                <a:sym typeface="Wingdings"/>
              </a:rPr>
              <a:t>civile, </a:t>
            </a:r>
            <a:r>
              <a:rPr lang="fr-FR" dirty="0">
                <a:solidFill>
                  <a:srgbClr val="FF0000"/>
                </a:solidFill>
                <a:sym typeface="Wingdings"/>
              </a:rPr>
              <a:t>et dans la limite de </a:t>
            </a:r>
            <a:r>
              <a:rPr lang="fr-FR" dirty="0" smtClean="0">
                <a:solidFill>
                  <a:srgbClr val="FF0000"/>
                </a:solidFill>
                <a:sym typeface="Wingdings"/>
              </a:rPr>
              <a:t>20 jours (pour un agent à temps complet sur 5 jours) par </a:t>
            </a:r>
            <a:r>
              <a:rPr lang="fr-FR" dirty="0">
                <a:solidFill>
                  <a:srgbClr val="FF0000"/>
                </a:solidFill>
                <a:sym typeface="Wingdings"/>
              </a:rPr>
              <a:t>année </a:t>
            </a:r>
            <a:r>
              <a:rPr lang="fr-FR" dirty="0" smtClean="0">
                <a:solidFill>
                  <a:srgbClr val="FF0000"/>
                </a:solidFill>
                <a:sym typeface="Wingdings"/>
              </a:rPr>
              <a:t>de référence.</a:t>
            </a:r>
            <a:endParaRPr lang="fr-FR" sz="2400" dirty="0">
              <a:solidFill>
                <a:srgbClr val="FF0000"/>
              </a:solidFill>
            </a:endParaRPr>
          </a:p>
        </p:txBody>
      </p:sp>
      <p:sp>
        <p:nvSpPr>
          <p:cNvPr id="12" name="Flèche droite 11"/>
          <p:cNvSpPr/>
          <p:nvPr/>
        </p:nvSpPr>
        <p:spPr>
          <a:xfrm>
            <a:off x="304798" y="5572113"/>
            <a:ext cx="495645" cy="29035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21</a:t>
            </a:fld>
            <a:endParaRPr lang="fr-FR" dirty="0">
              <a:solidFill>
                <a:prstClr val="black">
                  <a:tint val="75000"/>
                </a:prstClr>
              </a:solidFill>
            </a:endParaRPr>
          </a:p>
        </p:txBody>
      </p:sp>
    </p:spTree>
    <p:extLst>
      <p:ext uri="{BB962C8B-B14F-4D97-AF65-F5344CB8AC3E}">
        <p14:creationId xmlns:p14="http://schemas.microsoft.com/office/powerpoint/2010/main" val="3444830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II. Le report des congés annuels</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228600" y="1173163"/>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290126" y="1124744"/>
            <a:ext cx="11523193" cy="4185761"/>
          </a:xfrm>
          <a:prstGeom prst="rect">
            <a:avLst/>
          </a:prstGeom>
        </p:spPr>
        <p:txBody>
          <a:bodyPr wrap="square">
            <a:spAutoFit/>
          </a:bodyPr>
          <a:lstStyle/>
          <a:p>
            <a:pPr marL="342900" indent="-342900">
              <a:buFont typeface="Wingdings"/>
              <a:buChar char="F"/>
            </a:pPr>
            <a:r>
              <a:rPr lang="fr-FR" sz="2400" b="1" dirty="0" smtClean="0">
                <a:solidFill>
                  <a:srgbClr val="BE0F2E"/>
                </a:solidFill>
                <a:sym typeface="Wingdings"/>
              </a:rPr>
              <a:t>Quelques </a:t>
            </a:r>
            <a:r>
              <a:rPr lang="fr-FR" sz="2400" b="1" dirty="0">
                <a:solidFill>
                  <a:srgbClr val="BE0F2E"/>
                </a:solidFill>
                <a:sym typeface="Wingdings"/>
              </a:rPr>
              <a:t>exemples </a:t>
            </a:r>
            <a:r>
              <a:rPr lang="fr-FR" sz="2400" b="1" dirty="0" smtClean="0">
                <a:solidFill>
                  <a:srgbClr val="BE0F2E"/>
                </a:solidFill>
                <a:sym typeface="Wingdings"/>
              </a:rPr>
              <a:t>:</a:t>
            </a:r>
          </a:p>
          <a:p>
            <a:pPr marL="342900" indent="-342900">
              <a:buFont typeface="Wingdings"/>
              <a:buChar char="F"/>
            </a:pPr>
            <a:endParaRPr lang="fr-FR" sz="1600" b="1" dirty="0">
              <a:solidFill>
                <a:srgbClr val="BE0F2E"/>
              </a:solidFill>
              <a:sym typeface="Wingdings"/>
            </a:endParaRPr>
          </a:p>
          <a:p>
            <a:pPr marL="285750" lvl="0" indent="-285750" fontAlgn="base">
              <a:spcBef>
                <a:spcPct val="0"/>
              </a:spcBef>
              <a:spcAft>
                <a:spcPct val="0"/>
              </a:spcAft>
              <a:buFont typeface="Wingdings" pitchFamily="2" charset="2"/>
              <a:buChar char="§"/>
            </a:pPr>
            <a:r>
              <a:rPr lang="fr-FR" altLang="fr-FR" b="1" dirty="0">
                <a:solidFill>
                  <a:srgbClr val="3F2270">
                    <a:lumMod val="75000"/>
                  </a:srgbClr>
                </a:solidFill>
              </a:rPr>
              <a:t>Exemple n°1 : </a:t>
            </a:r>
            <a:r>
              <a:rPr lang="fr-FR" altLang="fr-FR" dirty="0">
                <a:solidFill>
                  <a:srgbClr val="3F2270">
                    <a:lumMod val="75000"/>
                  </a:srgbClr>
                </a:solidFill>
              </a:rPr>
              <a:t>Agent (TC sur 5 jours) placé en congé maladie ordinaire du 1</a:t>
            </a:r>
            <a:r>
              <a:rPr lang="fr-FR" altLang="fr-FR" baseline="30000" dirty="0">
                <a:solidFill>
                  <a:srgbClr val="3F2270">
                    <a:lumMod val="75000"/>
                  </a:srgbClr>
                </a:solidFill>
              </a:rPr>
              <a:t>er</a:t>
            </a:r>
            <a:r>
              <a:rPr lang="fr-FR" altLang="fr-FR" dirty="0">
                <a:solidFill>
                  <a:srgbClr val="3F2270">
                    <a:lumMod val="75000"/>
                  </a:srgbClr>
                </a:solidFill>
              </a:rPr>
              <a:t> janvier 2022 au 18 décembre 2022: </a:t>
            </a:r>
          </a:p>
          <a:p>
            <a:endParaRPr lang="fr-FR" sz="2400" dirty="0">
              <a:solidFill>
                <a:srgbClr val="BE0F2E"/>
              </a:solidFill>
              <a:sym typeface="Wingdings"/>
            </a:endParaRPr>
          </a:p>
          <a:p>
            <a:endParaRPr lang="fr-FR" sz="2400" dirty="0" smtClean="0">
              <a:solidFill>
                <a:srgbClr val="BE0F2E"/>
              </a:solidFill>
              <a:sym typeface="Wingdings"/>
            </a:endParaRPr>
          </a:p>
          <a:p>
            <a:endParaRPr lang="fr-FR" sz="2000" dirty="0">
              <a:solidFill>
                <a:srgbClr val="3F2270">
                  <a:lumMod val="75000"/>
                </a:srgbClr>
              </a:solidFill>
              <a:sym typeface="Wingdings"/>
            </a:endParaRPr>
          </a:p>
          <a:p>
            <a:endParaRPr lang="fr-FR" sz="2400" dirty="0">
              <a:solidFill>
                <a:srgbClr val="BE0F2E"/>
              </a:solidFill>
              <a:sym typeface="Wingdings"/>
            </a:endParaRPr>
          </a:p>
          <a:p>
            <a:endParaRPr lang="fr-FR" sz="2400" dirty="0">
              <a:solidFill>
                <a:srgbClr val="BE0F2E"/>
              </a:solidFill>
              <a:sym typeface="Wingdings"/>
            </a:endParaRPr>
          </a:p>
          <a:p>
            <a:endParaRPr lang="fr-FR" sz="2800" dirty="0">
              <a:solidFill>
                <a:srgbClr val="3F2270"/>
              </a:solidFill>
              <a:sym typeface="Wingdings"/>
            </a:endParaRPr>
          </a:p>
          <a:p>
            <a:endParaRPr lang="fr-FR" sz="2800" dirty="0" smtClean="0">
              <a:solidFill>
                <a:srgbClr val="3F2270"/>
              </a:solidFill>
              <a:sym typeface="Wingdings"/>
            </a:endParaRPr>
          </a:p>
          <a:p>
            <a:pPr fontAlgn="base">
              <a:spcBef>
                <a:spcPct val="0"/>
              </a:spcBef>
              <a:spcAft>
                <a:spcPct val="0"/>
              </a:spcAft>
            </a:pPr>
            <a:r>
              <a:rPr lang="fr-FR" sz="1600" b="1" dirty="0" smtClean="0">
                <a:solidFill>
                  <a:srgbClr val="3F2270">
                    <a:lumMod val="75000"/>
                  </a:srgbClr>
                </a:solidFill>
                <a:sym typeface="Wingdings"/>
              </a:rPr>
              <a:t>En plus des 25 jours de congés annuels 2023, </a:t>
            </a:r>
            <a:r>
              <a:rPr lang="fr-FR" sz="1600" dirty="0" smtClean="0">
                <a:solidFill>
                  <a:srgbClr val="3F2270">
                    <a:lumMod val="75000"/>
                  </a:srgbClr>
                </a:solidFill>
                <a:sym typeface="Wingdings"/>
              </a:rPr>
              <a:t>l’agent</a:t>
            </a:r>
            <a:r>
              <a:rPr lang="fr-FR" sz="1600" b="1" dirty="0" smtClean="0">
                <a:solidFill>
                  <a:srgbClr val="3F2270">
                    <a:lumMod val="75000"/>
                  </a:srgbClr>
                </a:solidFill>
                <a:sym typeface="Wingdings"/>
              </a:rPr>
              <a:t> </a:t>
            </a:r>
            <a:r>
              <a:rPr lang="fr-FR" sz="1600" dirty="0" smtClean="0">
                <a:solidFill>
                  <a:srgbClr val="3F2270">
                    <a:lumMod val="75000"/>
                  </a:srgbClr>
                </a:solidFill>
                <a:sym typeface="Wingdings"/>
              </a:rPr>
              <a:t>a </a:t>
            </a:r>
            <a:r>
              <a:rPr lang="fr-FR" sz="1600" dirty="0">
                <a:solidFill>
                  <a:srgbClr val="3F2270">
                    <a:lumMod val="75000"/>
                  </a:srgbClr>
                </a:solidFill>
                <a:sym typeface="Wingdings"/>
              </a:rPr>
              <a:t>droit à un report </a:t>
            </a:r>
            <a:r>
              <a:rPr lang="fr-FR" sz="1600" dirty="0" smtClean="0">
                <a:solidFill>
                  <a:srgbClr val="3F2270">
                    <a:lumMod val="75000"/>
                  </a:srgbClr>
                </a:solidFill>
                <a:sym typeface="Wingdings"/>
              </a:rPr>
              <a:t>jusqu’au 31 mars 2024 de </a:t>
            </a:r>
            <a:r>
              <a:rPr lang="fr-FR" sz="1600" dirty="0">
                <a:solidFill>
                  <a:srgbClr val="3F2270">
                    <a:lumMod val="75000"/>
                  </a:srgbClr>
                </a:solidFill>
                <a:sym typeface="Wingdings"/>
              </a:rPr>
              <a:t>20 jours </a:t>
            </a:r>
            <a:r>
              <a:rPr lang="fr-FR" sz="1600" dirty="0" smtClean="0">
                <a:solidFill>
                  <a:srgbClr val="3F2270">
                    <a:lumMod val="75000"/>
                  </a:srgbClr>
                </a:solidFill>
                <a:sym typeface="Wingdings"/>
              </a:rPr>
              <a:t>maximum pour ses congés annuels non pris en 2022. </a:t>
            </a:r>
            <a:r>
              <a:rPr lang="fr-FR" sz="1600" smtClean="0">
                <a:solidFill>
                  <a:srgbClr val="3F2270">
                    <a:lumMod val="75000"/>
                  </a:srgbClr>
                </a:solidFill>
                <a:sym typeface="Wingdings"/>
              </a:rPr>
              <a:t>Au-delà </a:t>
            </a:r>
            <a:r>
              <a:rPr lang="fr-FR" sz="1600" dirty="0" smtClean="0">
                <a:solidFill>
                  <a:srgbClr val="3F2270">
                    <a:lumMod val="75000"/>
                  </a:srgbClr>
                </a:solidFill>
                <a:sym typeface="Wingdings"/>
              </a:rPr>
              <a:t>du 31 </a:t>
            </a:r>
            <a:r>
              <a:rPr lang="fr-FR" sz="1600" smtClean="0">
                <a:solidFill>
                  <a:srgbClr val="3F2270">
                    <a:lumMod val="75000"/>
                  </a:srgbClr>
                </a:solidFill>
                <a:sym typeface="Wingdings"/>
              </a:rPr>
              <a:t>mars 2024, </a:t>
            </a:r>
            <a:r>
              <a:rPr lang="fr-FR" sz="1600" dirty="0" smtClean="0">
                <a:solidFill>
                  <a:srgbClr val="3F2270">
                    <a:lumMod val="75000"/>
                  </a:srgbClr>
                </a:solidFill>
                <a:sym typeface="Wingdings"/>
              </a:rPr>
              <a:t>les congés annuels non pris de 2022  </a:t>
            </a:r>
            <a:r>
              <a:rPr lang="fr-FR" sz="1600" dirty="0">
                <a:solidFill>
                  <a:srgbClr val="3F2270">
                    <a:lumMod val="75000"/>
                  </a:srgbClr>
                </a:solidFill>
                <a:sym typeface="Wingdings"/>
              </a:rPr>
              <a:t>seront perdus</a:t>
            </a:r>
            <a:r>
              <a:rPr lang="fr-FR" dirty="0">
                <a:solidFill>
                  <a:srgbClr val="3F2270">
                    <a:lumMod val="75000"/>
                  </a:srgbClr>
                </a:solidFill>
                <a:sym typeface="Wingdings"/>
              </a:rPr>
              <a:t>.</a:t>
            </a:r>
          </a:p>
        </p:txBody>
      </p:sp>
      <p:graphicFrame>
        <p:nvGraphicFramePr>
          <p:cNvPr id="13" name="Diagramme 12"/>
          <p:cNvGraphicFramePr/>
          <p:nvPr>
            <p:extLst>
              <p:ext uri="{D42A27DB-BD31-4B8C-83A1-F6EECF244321}">
                <p14:modId xmlns:p14="http://schemas.microsoft.com/office/powerpoint/2010/main" val="597626094"/>
              </p:ext>
            </p:extLst>
          </p:nvPr>
        </p:nvGraphicFramePr>
        <p:xfrm>
          <a:off x="116619" y="1524000"/>
          <a:ext cx="11734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22</a:t>
            </a:fld>
            <a:endParaRPr lang="fr-FR" dirty="0">
              <a:solidFill>
                <a:prstClr val="black">
                  <a:tint val="75000"/>
                </a:prstClr>
              </a:solidFill>
            </a:endParaRPr>
          </a:p>
        </p:txBody>
      </p:sp>
    </p:spTree>
    <p:extLst>
      <p:ext uri="{BB962C8B-B14F-4D97-AF65-F5344CB8AC3E}">
        <p14:creationId xmlns:p14="http://schemas.microsoft.com/office/powerpoint/2010/main" val="29329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29691" y="86380"/>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II. Le </a:t>
            </a:r>
            <a:r>
              <a:rPr lang="fr-FR" altLang="fr-FR" sz="2400" b="1" dirty="0" smtClean="0">
                <a:solidFill>
                  <a:srgbClr val="1F92B7"/>
                </a:solidFill>
                <a:latin typeface="Calibri"/>
              </a:rPr>
              <a:t>report</a:t>
            </a:r>
            <a:r>
              <a:rPr lang="fr-FR" altLang="fr-FR" sz="2800" b="1" dirty="0" smtClean="0">
                <a:solidFill>
                  <a:srgbClr val="1F92B7"/>
                </a:solidFill>
                <a:latin typeface="Calibri"/>
              </a:rPr>
              <a:t> des congés annuels</a:t>
            </a:r>
            <a:endParaRPr lang="fr-FR" altLang="fr-FR" sz="2800" b="1" dirty="0">
              <a:solidFill>
                <a:srgbClr val="1F92B7"/>
              </a:solidFill>
              <a:latin typeface="Calibri"/>
            </a:endParaRPr>
          </a:p>
        </p:txBody>
      </p:sp>
      <p:cxnSp>
        <p:nvCxnSpPr>
          <p:cNvPr id="5" name="Connecteur droit 4"/>
          <p:cNvCxnSpPr/>
          <p:nvPr/>
        </p:nvCxnSpPr>
        <p:spPr>
          <a:xfrm>
            <a:off x="-240704" y="609600"/>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372693" y="1143000"/>
            <a:ext cx="11523193" cy="2677656"/>
          </a:xfrm>
          <a:prstGeom prst="rect">
            <a:avLst/>
          </a:prstGeom>
        </p:spPr>
        <p:txBody>
          <a:bodyPr wrap="square">
            <a:spAutoFit/>
          </a:bodyPr>
          <a:lstStyle/>
          <a:p>
            <a:endParaRPr lang="fr-FR" sz="2400" dirty="0" smtClean="0">
              <a:solidFill>
                <a:srgbClr val="BE0F2E"/>
              </a:solidFill>
              <a:sym typeface="Wingdings"/>
            </a:endParaRPr>
          </a:p>
          <a:p>
            <a:endParaRPr lang="fr-FR" sz="2000" dirty="0">
              <a:solidFill>
                <a:srgbClr val="3F2270">
                  <a:lumMod val="75000"/>
                </a:srgbClr>
              </a:solidFill>
              <a:sym typeface="Wingdings"/>
            </a:endParaRPr>
          </a:p>
          <a:p>
            <a:endParaRPr lang="fr-FR" sz="2400" dirty="0">
              <a:solidFill>
                <a:srgbClr val="BE0F2E"/>
              </a:solidFill>
              <a:sym typeface="Wingdings"/>
            </a:endParaRPr>
          </a:p>
          <a:p>
            <a:endParaRPr lang="fr-FR" sz="2400" dirty="0">
              <a:solidFill>
                <a:srgbClr val="BE0F2E"/>
              </a:solidFill>
              <a:sym typeface="Wingdings"/>
            </a:endParaRPr>
          </a:p>
          <a:p>
            <a:endParaRPr lang="fr-FR" sz="2400" dirty="0" smtClean="0">
              <a:solidFill>
                <a:srgbClr val="BE0F2E"/>
              </a:solidFill>
              <a:sym typeface="Wingdings"/>
            </a:endParaRPr>
          </a:p>
          <a:p>
            <a:pPr marL="342900" indent="-342900"/>
            <a:endParaRPr lang="fr-FR" sz="2800" dirty="0" smtClean="0">
              <a:solidFill>
                <a:srgbClr val="3F2270"/>
              </a:solidFill>
            </a:endParaRPr>
          </a:p>
          <a:p>
            <a:endParaRPr lang="fr-FR" sz="2400" dirty="0" smtClean="0">
              <a:solidFill>
                <a:srgbClr val="BE0F2E"/>
              </a:solidFill>
              <a:sym typeface="Wingdings"/>
            </a:endParaRPr>
          </a:p>
        </p:txBody>
      </p:sp>
      <p:sp>
        <p:nvSpPr>
          <p:cNvPr id="14" name="Rectangle 13"/>
          <p:cNvSpPr/>
          <p:nvPr/>
        </p:nvSpPr>
        <p:spPr>
          <a:xfrm>
            <a:off x="129691" y="704251"/>
            <a:ext cx="11811000" cy="5231466"/>
          </a:xfrm>
          <a:prstGeom prst="rect">
            <a:avLst/>
          </a:prstGeom>
        </p:spPr>
        <p:txBody>
          <a:bodyPr wrap="square">
            <a:normAutofit/>
          </a:bodyPr>
          <a:lstStyle/>
          <a:p>
            <a:pPr lvl="0" fontAlgn="base">
              <a:spcBef>
                <a:spcPct val="0"/>
              </a:spcBef>
              <a:spcAft>
                <a:spcPct val="0"/>
              </a:spcAft>
            </a:pPr>
            <a:endParaRPr lang="fr-FR" altLang="fr-FR" sz="300" dirty="0" smtClean="0">
              <a:solidFill>
                <a:srgbClr val="3F2270">
                  <a:lumMod val="75000"/>
                </a:srgbClr>
              </a:solidFill>
            </a:endParaRPr>
          </a:p>
          <a:p>
            <a:pPr marL="285750" lvl="0" indent="-285750" fontAlgn="base">
              <a:spcBef>
                <a:spcPct val="0"/>
              </a:spcBef>
              <a:spcAft>
                <a:spcPct val="0"/>
              </a:spcAft>
              <a:buFont typeface="Wingdings" pitchFamily="2" charset="2"/>
              <a:buChar char="§"/>
            </a:pPr>
            <a:r>
              <a:rPr lang="fr-FR" altLang="fr-FR" b="1" dirty="0" smtClean="0">
                <a:solidFill>
                  <a:srgbClr val="3F2270">
                    <a:lumMod val="75000"/>
                  </a:srgbClr>
                </a:solidFill>
              </a:rPr>
              <a:t>Exemple n°2 : </a:t>
            </a:r>
            <a:r>
              <a:rPr lang="fr-FR" altLang="fr-FR" sz="1600" dirty="0" smtClean="0">
                <a:solidFill>
                  <a:srgbClr val="3F2270">
                    <a:lumMod val="75000"/>
                  </a:srgbClr>
                </a:solidFill>
              </a:rPr>
              <a:t>Agent (TC sur 5 jours) </a:t>
            </a:r>
            <a:r>
              <a:rPr lang="fr-FR" altLang="fr-FR" sz="1600" dirty="0">
                <a:solidFill>
                  <a:srgbClr val="3F2270">
                    <a:lumMod val="75000"/>
                  </a:srgbClr>
                </a:solidFill>
              </a:rPr>
              <a:t>placé en congé maladie ordinaire du 5 janvier 2020 au 10 décembre 2020, puis en congés longue maladie du 11 décembre 2020 au 31 décembre 2022 : </a:t>
            </a:r>
            <a:endParaRPr lang="fr-FR" altLang="fr-FR" sz="1600" dirty="0" smtClean="0">
              <a:solidFill>
                <a:srgbClr val="3F2270">
                  <a:lumMod val="75000"/>
                </a:srgbClr>
              </a:solidFill>
            </a:endParaRPr>
          </a:p>
          <a:p>
            <a:pPr marL="285750" lvl="0" indent="-285750" fontAlgn="base">
              <a:spcBef>
                <a:spcPct val="0"/>
              </a:spcBef>
              <a:spcAft>
                <a:spcPct val="0"/>
              </a:spcAft>
              <a:buFont typeface="Wingdings" pitchFamily="2" charset="2"/>
              <a:buChar char="§"/>
            </a:pPr>
            <a:endParaRPr lang="fr-FR" altLang="fr-FR" dirty="0" smtClean="0">
              <a:solidFill>
                <a:srgbClr val="3F2270">
                  <a:lumMod val="75000"/>
                </a:srgbClr>
              </a:solidFill>
            </a:endParaRPr>
          </a:p>
        </p:txBody>
      </p:sp>
      <p:sp>
        <p:nvSpPr>
          <p:cNvPr id="23" name="Rectangle 22"/>
          <p:cNvSpPr/>
          <p:nvPr/>
        </p:nvSpPr>
        <p:spPr>
          <a:xfrm>
            <a:off x="129691" y="5657671"/>
            <a:ext cx="11909909" cy="1015663"/>
          </a:xfrm>
          <a:prstGeom prst="rect">
            <a:avLst/>
          </a:prstGeom>
        </p:spPr>
        <p:txBody>
          <a:bodyPr wrap="square">
            <a:spAutoFit/>
          </a:bodyPr>
          <a:lstStyle/>
          <a:p>
            <a:pPr lvl="0"/>
            <a:r>
              <a:rPr lang="fr-FR" sz="1400" dirty="0">
                <a:solidFill>
                  <a:srgbClr val="3F2270">
                    <a:lumMod val="75000"/>
                  </a:srgbClr>
                </a:solidFill>
                <a:effectLst>
                  <a:outerShdw blurRad="38100" dist="38100" dir="2700000" algn="tl">
                    <a:srgbClr val="000000">
                      <a:alpha val="43137"/>
                    </a:srgbClr>
                  </a:outerShdw>
                </a:effectLst>
              </a:rPr>
              <a:t>Pour l’année 2020 </a:t>
            </a:r>
            <a:r>
              <a:rPr lang="fr-FR" sz="1400" dirty="0">
                <a:solidFill>
                  <a:srgbClr val="3F2270">
                    <a:lumMod val="75000"/>
                  </a:srgbClr>
                </a:solidFill>
              </a:rPr>
              <a:t>: l</a:t>
            </a:r>
            <a:r>
              <a:rPr lang="fr-FR" sz="1400" dirty="0" smtClean="0">
                <a:solidFill>
                  <a:srgbClr val="3F2270">
                    <a:lumMod val="75000"/>
                  </a:srgbClr>
                </a:solidFill>
              </a:rPr>
              <a:t>es </a:t>
            </a:r>
            <a:r>
              <a:rPr lang="fr-FR" sz="1400" dirty="0">
                <a:solidFill>
                  <a:srgbClr val="3F2270">
                    <a:lumMod val="75000"/>
                  </a:srgbClr>
                </a:solidFill>
              </a:rPr>
              <a:t>congés annuels non pris sont </a:t>
            </a:r>
            <a:r>
              <a:rPr lang="fr-FR" sz="1400" dirty="0" smtClean="0">
                <a:solidFill>
                  <a:srgbClr val="3F2270">
                    <a:lumMod val="75000"/>
                  </a:srgbClr>
                </a:solidFill>
              </a:rPr>
              <a:t>perdus car à la date de fin de période de report (le 31/03/2022) l’agent n’a pas repris ses fonctions ;</a:t>
            </a:r>
            <a:endParaRPr lang="fr-FR" sz="1400" dirty="0">
              <a:solidFill>
                <a:srgbClr val="3F2270">
                  <a:lumMod val="75000"/>
                </a:srgbClr>
              </a:solidFill>
            </a:endParaRPr>
          </a:p>
          <a:p>
            <a:pPr lvl="0"/>
            <a:r>
              <a:rPr lang="fr-FR" sz="1400" dirty="0" smtClean="0">
                <a:solidFill>
                  <a:srgbClr val="3F2270">
                    <a:lumMod val="75000"/>
                  </a:srgbClr>
                </a:solidFill>
                <a:effectLst>
                  <a:outerShdw blurRad="38100" dist="38100" dir="2700000" algn="tl">
                    <a:srgbClr val="000000">
                      <a:alpha val="43137"/>
                    </a:srgbClr>
                  </a:outerShdw>
                </a:effectLst>
              </a:rPr>
              <a:t>Pour l’année </a:t>
            </a:r>
            <a:r>
              <a:rPr lang="fr-FR" sz="1400" dirty="0">
                <a:solidFill>
                  <a:srgbClr val="3F2270">
                    <a:lumMod val="75000"/>
                  </a:srgbClr>
                </a:solidFill>
                <a:effectLst>
                  <a:outerShdw blurRad="38100" dist="38100" dir="2700000" algn="tl">
                    <a:srgbClr val="000000">
                      <a:alpha val="43137"/>
                    </a:srgbClr>
                  </a:outerShdw>
                </a:effectLst>
              </a:rPr>
              <a:t>2021 : </a:t>
            </a:r>
            <a:r>
              <a:rPr lang="fr-FR" sz="1400" dirty="0" smtClean="0">
                <a:solidFill>
                  <a:srgbClr val="3F2270">
                    <a:lumMod val="75000"/>
                  </a:srgbClr>
                </a:solidFill>
              </a:rPr>
              <a:t>l’agent </a:t>
            </a:r>
            <a:r>
              <a:rPr lang="fr-FR" sz="1400" dirty="0">
                <a:solidFill>
                  <a:srgbClr val="3F2270">
                    <a:lumMod val="75000"/>
                  </a:srgbClr>
                </a:solidFill>
              </a:rPr>
              <a:t>a droit à un report de 20 jours maximum jusqu’au </a:t>
            </a:r>
            <a:r>
              <a:rPr lang="fr-FR" sz="1400" dirty="0" smtClean="0">
                <a:solidFill>
                  <a:srgbClr val="3F2270">
                    <a:lumMod val="75000"/>
                  </a:srgbClr>
                </a:solidFill>
              </a:rPr>
              <a:t>31/03/2023;</a:t>
            </a:r>
            <a:endParaRPr lang="fr-FR" sz="1400" dirty="0">
              <a:solidFill>
                <a:srgbClr val="3F2270">
                  <a:lumMod val="75000"/>
                </a:srgbClr>
              </a:solidFill>
            </a:endParaRPr>
          </a:p>
          <a:p>
            <a:r>
              <a:rPr lang="fr-FR" sz="1400" dirty="0">
                <a:solidFill>
                  <a:srgbClr val="3F2270">
                    <a:lumMod val="75000"/>
                  </a:srgbClr>
                </a:solidFill>
                <a:effectLst>
                  <a:outerShdw blurRad="38100" dist="38100" dir="2700000" algn="tl">
                    <a:srgbClr val="000000">
                      <a:alpha val="43137"/>
                    </a:srgbClr>
                  </a:outerShdw>
                </a:effectLst>
              </a:rPr>
              <a:t>Pour l’année 2022 : </a:t>
            </a:r>
            <a:r>
              <a:rPr lang="fr-FR" sz="1400" dirty="0">
                <a:solidFill>
                  <a:srgbClr val="3F2270">
                    <a:lumMod val="75000"/>
                  </a:srgbClr>
                </a:solidFill>
              </a:rPr>
              <a:t>l’agent a droit à un report de 20 jours maximum jusqu’au 31/03/2024</a:t>
            </a:r>
            <a:r>
              <a:rPr lang="fr-FR" sz="1400" dirty="0" smtClean="0">
                <a:solidFill>
                  <a:srgbClr val="3F2270">
                    <a:lumMod val="75000"/>
                  </a:srgbClr>
                </a:solidFill>
              </a:rPr>
              <a:t>.</a:t>
            </a:r>
          </a:p>
          <a:p>
            <a:endParaRPr lang="fr-FR" altLang="fr-FR" dirty="0">
              <a:solidFill>
                <a:srgbClr val="3F2270">
                  <a:lumMod val="75000"/>
                </a:srgbClr>
              </a:solidFill>
            </a:endParaRPr>
          </a:p>
        </p:txBody>
      </p:sp>
      <p:graphicFrame>
        <p:nvGraphicFramePr>
          <p:cNvPr id="26" name="Diagramme 25"/>
          <p:cNvGraphicFramePr/>
          <p:nvPr>
            <p:extLst>
              <p:ext uri="{D42A27DB-BD31-4B8C-83A1-F6EECF244321}">
                <p14:modId xmlns:p14="http://schemas.microsoft.com/office/powerpoint/2010/main" val="3001845017"/>
              </p:ext>
            </p:extLst>
          </p:nvPr>
        </p:nvGraphicFramePr>
        <p:xfrm>
          <a:off x="50510" y="1524000"/>
          <a:ext cx="10959662" cy="1351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me 15"/>
          <p:cNvGraphicFramePr/>
          <p:nvPr>
            <p:extLst>
              <p:ext uri="{D42A27DB-BD31-4B8C-83A1-F6EECF244321}">
                <p14:modId xmlns:p14="http://schemas.microsoft.com/office/powerpoint/2010/main" val="1822829226"/>
              </p:ext>
            </p:extLst>
          </p:nvPr>
        </p:nvGraphicFramePr>
        <p:xfrm>
          <a:off x="-30466" y="4267200"/>
          <a:ext cx="10959662" cy="13519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me 16"/>
          <p:cNvGraphicFramePr/>
          <p:nvPr>
            <p:extLst>
              <p:ext uri="{D42A27DB-BD31-4B8C-83A1-F6EECF244321}">
                <p14:modId xmlns:p14="http://schemas.microsoft.com/office/powerpoint/2010/main" val="3702060010"/>
              </p:ext>
            </p:extLst>
          </p:nvPr>
        </p:nvGraphicFramePr>
        <p:xfrm>
          <a:off x="0" y="2895600"/>
          <a:ext cx="10959662" cy="13519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23</a:t>
            </a:fld>
            <a:endParaRPr lang="fr-FR" dirty="0">
              <a:solidFill>
                <a:prstClr val="black">
                  <a:tint val="75000"/>
                </a:prstClr>
              </a:solidFill>
            </a:endParaRPr>
          </a:p>
        </p:txBody>
      </p:sp>
    </p:spTree>
    <p:extLst>
      <p:ext uri="{BB962C8B-B14F-4D97-AF65-F5344CB8AC3E}">
        <p14:creationId xmlns:p14="http://schemas.microsoft.com/office/powerpoint/2010/main" val="248754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Graphic spid="16" grpId="0">
        <p:bldAsOne/>
      </p:bldGraphic>
      <p:bldGraphic spid="1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II. Le report des congés annuels</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91594" y="1121484"/>
            <a:ext cx="11734800" cy="5370701"/>
          </a:xfrm>
          <a:prstGeom prst="rect">
            <a:avLst/>
          </a:prstGeom>
        </p:spPr>
        <p:txBody>
          <a:bodyPr wrap="square">
            <a:spAutoFit/>
          </a:bodyPr>
          <a:lstStyle/>
          <a:p>
            <a:r>
              <a:rPr lang="fr-FR" sz="2400" b="1" dirty="0" smtClean="0">
                <a:solidFill>
                  <a:srgbClr val="BE0F2E"/>
                </a:solidFill>
                <a:sym typeface="Wingdings"/>
              </a:rPr>
              <a:t>Report des congés annuels en cas de congé maternité : </a:t>
            </a:r>
          </a:p>
          <a:p>
            <a:endParaRPr lang="fr-FR" sz="1600" dirty="0" smtClean="0">
              <a:solidFill>
                <a:srgbClr val="BE0F2E"/>
              </a:solidFill>
              <a:sym typeface="Wingdings"/>
            </a:endParaRPr>
          </a:p>
          <a:p>
            <a:r>
              <a:rPr lang="fr-FR" dirty="0" smtClean="0">
                <a:solidFill>
                  <a:srgbClr val="3F2270">
                    <a:lumMod val="75000"/>
                  </a:srgbClr>
                </a:solidFill>
                <a:sym typeface="Wingdings"/>
              </a:rPr>
              <a:t>Dans sa décision du 18 mars 2014, la CJUE a reconnu « </a:t>
            </a:r>
            <a:r>
              <a:rPr lang="fr-FR" b="1" dirty="0" smtClean="0">
                <a:solidFill>
                  <a:srgbClr val="3F2270">
                    <a:lumMod val="75000"/>
                  </a:srgbClr>
                </a:solidFill>
                <a:sym typeface="Wingdings"/>
              </a:rPr>
              <a:t>qu’une travailleuse doit pouvoir bénéficier de son congé annuel lors d’une période distincte de celle de son congé maternité </a:t>
            </a:r>
            <a:r>
              <a:rPr lang="fr-FR" dirty="0" smtClean="0">
                <a:solidFill>
                  <a:srgbClr val="3F2270">
                    <a:lumMod val="75000"/>
                  </a:srgbClr>
                </a:solidFill>
                <a:sym typeface="Wingdings"/>
              </a:rPr>
              <a:t>».</a:t>
            </a:r>
          </a:p>
          <a:p>
            <a:endParaRPr lang="fr-FR" sz="1600" dirty="0" smtClean="0">
              <a:solidFill>
                <a:srgbClr val="3F2270">
                  <a:lumMod val="75000"/>
                </a:srgbClr>
              </a:solidFill>
              <a:sym typeface="Wingdings"/>
            </a:endParaRPr>
          </a:p>
          <a:p>
            <a:r>
              <a:rPr lang="fr-FR" dirty="0">
                <a:solidFill>
                  <a:srgbClr val="3F2270">
                    <a:lumMod val="75000"/>
                  </a:srgbClr>
                </a:solidFill>
                <a:sym typeface="Wingdings"/>
              </a:rPr>
              <a:t>Les juridictions nationales ont assuré l’application directe de cette jurisprudence européenne, et le Conseil d’Etat a </a:t>
            </a:r>
            <a:r>
              <a:rPr lang="fr-FR" dirty="0" smtClean="0">
                <a:solidFill>
                  <a:srgbClr val="3F2270">
                    <a:lumMod val="75000"/>
                  </a:srgbClr>
                </a:solidFill>
                <a:sym typeface="Wingdings"/>
              </a:rPr>
              <a:t>affirmé, </a:t>
            </a:r>
            <a:r>
              <a:rPr lang="fr-FR" dirty="0">
                <a:solidFill>
                  <a:srgbClr val="3F2270">
                    <a:lumMod val="75000"/>
                  </a:srgbClr>
                </a:solidFill>
                <a:sym typeface="Wingdings"/>
              </a:rPr>
              <a:t>dans son arrêt du </a:t>
            </a:r>
            <a:r>
              <a:rPr lang="fr-FR" dirty="0" smtClean="0">
                <a:solidFill>
                  <a:srgbClr val="3F2270">
                    <a:lumMod val="75000"/>
                  </a:srgbClr>
                </a:solidFill>
                <a:sym typeface="Wingdings"/>
              </a:rPr>
              <a:t>26 novembre 2012</a:t>
            </a:r>
            <a:r>
              <a:rPr lang="fr-FR" dirty="0">
                <a:solidFill>
                  <a:srgbClr val="3F2270">
                    <a:lumMod val="75000"/>
                  </a:srgbClr>
                </a:solidFill>
                <a:sym typeface="Wingdings"/>
              </a:rPr>
              <a:t>, </a:t>
            </a:r>
            <a:r>
              <a:rPr lang="fr-FR" dirty="0" smtClean="0">
                <a:solidFill>
                  <a:srgbClr val="3F2270">
                    <a:lumMod val="75000"/>
                  </a:srgbClr>
                </a:solidFill>
                <a:sym typeface="Wingdings"/>
              </a:rPr>
              <a:t>que </a:t>
            </a:r>
            <a:r>
              <a:rPr lang="fr-FR" b="1" dirty="0">
                <a:solidFill>
                  <a:srgbClr val="3F2270">
                    <a:lumMod val="75000"/>
                  </a:srgbClr>
                </a:solidFill>
                <a:sym typeface="Wingdings"/>
              </a:rPr>
              <a:t>l’autorité administrative doit automatiquement accorder à l’agent qui n’a pu en bénéficier en raison d’un congé de </a:t>
            </a:r>
            <a:r>
              <a:rPr lang="fr-FR" b="1" dirty="0" smtClean="0">
                <a:solidFill>
                  <a:srgbClr val="3F2270">
                    <a:lumMod val="75000"/>
                  </a:srgbClr>
                </a:solidFill>
                <a:sym typeface="Wingdings"/>
              </a:rPr>
              <a:t>maternité, le </a:t>
            </a:r>
            <a:r>
              <a:rPr lang="fr-FR" b="1" dirty="0">
                <a:solidFill>
                  <a:srgbClr val="3F2270">
                    <a:lumMod val="75000"/>
                  </a:srgbClr>
                </a:solidFill>
                <a:sym typeface="Wingdings"/>
              </a:rPr>
              <a:t>report de ses congés annuels non pris durant la période de </a:t>
            </a:r>
            <a:r>
              <a:rPr lang="fr-FR" b="1" dirty="0" smtClean="0">
                <a:solidFill>
                  <a:srgbClr val="3F2270">
                    <a:lumMod val="75000"/>
                  </a:srgbClr>
                </a:solidFill>
                <a:sym typeface="Wingdings"/>
              </a:rPr>
              <a:t>référence</a:t>
            </a:r>
            <a:r>
              <a:rPr lang="fr-FR" dirty="0" smtClean="0">
                <a:solidFill>
                  <a:srgbClr val="3F2270">
                    <a:lumMod val="75000"/>
                  </a:srgbClr>
                </a:solidFill>
                <a:sym typeface="Wingdings"/>
              </a:rPr>
              <a:t>.  </a:t>
            </a:r>
          </a:p>
          <a:p>
            <a:endParaRPr lang="fr-FR" sz="1600" dirty="0" smtClean="0">
              <a:solidFill>
                <a:srgbClr val="3F2270">
                  <a:lumMod val="75000"/>
                </a:srgbClr>
              </a:solidFill>
              <a:sym typeface="Wingdings"/>
            </a:endParaRPr>
          </a:p>
          <a:p>
            <a:r>
              <a:rPr lang="fr-FR" dirty="0" smtClean="0">
                <a:solidFill>
                  <a:srgbClr val="3F2270">
                    <a:lumMod val="75000"/>
                  </a:srgbClr>
                </a:solidFill>
                <a:sym typeface="Wingdings"/>
              </a:rPr>
              <a:t>La Cours Administrative d’Appel de Paris a confirmé cette position dans une jurisprudence récente : CAA Paris, 20 avril 2021, n°19PA03909.</a:t>
            </a:r>
            <a:endParaRPr lang="fr-FR" dirty="0" smtClean="0">
              <a:solidFill>
                <a:srgbClr val="BE0F2E"/>
              </a:solidFill>
              <a:sym typeface="Wingdings"/>
            </a:endParaRPr>
          </a:p>
          <a:p>
            <a:endParaRPr lang="fr-FR" altLang="fr-FR" sz="1600" dirty="0">
              <a:solidFill>
                <a:srgbClr val="BE0F2E"/>
              </a:solidFill>
              <a:sym typeface="Wingdings"/>
            </a:endParaRPr>
          </a:p>
          <a:p>
            <a:pPr marL="285750" indent="-285750">
              <a:buFont typeface="Wingdings" panose="05000000000000000000" pitchFamily="2" charset="2"/>
              <a:buChar char="§"/>
            </a:pPr>
            <a:r>
              <a:rPr lang="fr-FR" altLang="fr-FR" b="1" dirty="0" smtClean="0">
                <a:solidFill>
                  <a:srgbClr val="3F2270">
                    <a:lumMod val="75000"/>
                  </a:srgbClr>
                </a:solidFill>
              </a:rPr>
              <a:t>Exemple :  </a:t>
            </a:r>
            <a:r>
              <a:rPr lang="fr-FR" altLang="fr-FR" dirty="0" smtClean="0">
                <a:solidFill>
                  <a:srgbClr val="3F2270">
                    <a:lumMod val="75000"/>
                  </a:srgbClr>
                </a:solidFill>
              </a:rPr>
              <a:t>Un </a:t>
            </a:r>
            <a:r>
              <a:rPr lang="fr-FR" altLang="fr-FR" dirty="0">
                <a:solidFill>
                  <a:srgbClr val="3F2270">
                    <a:lumMod val="75000"/>
                  </a:srgbClr>
                </a:solidFill>
              </a:rPr>
              <a:t>agent </a:t>
            </a:r>
            <a:r>
              <a:rPr lang="fr-FR" altLang="fr-FR" dirty="0" smtClean="0">
                <a:solidFill>
                  <a:srgbClr val="3F2270">
                    <a:lumMod val="75000"/>
                  </a:srgbClr>
                </a:solidFill>
              </a:rPr>
              <a:t>(TC sur 5 jours) est placé </a:t>
            </a:r>
            <a:r>
              <a:rPr lang="fr-FR" altLang="fr-FR" dirty="0">
                <a:solidFill>
                  <a:srgbClr val="3F2270">
                    <a:lumMod val="75000"/>
                  </a:srgbClr>
                </a:solidFill>
              </a:rPr>
              <a:t>en </a:t>
            </a:r>
            <a:r>
              <a:rPr lang="fr-FR" altLang="fr-FR" dirty="0" smtClean="0">
                <a:solidFill>
                  <a:srgbClr val="3F2270">
                    <a:lumMod val="75000"/>
                  </a:srgbClr>
                </a:solidFill>
              </a:rPr>
              <a:t>congé maladie ordinaire du 1</a:t>
            </a:r>
            <a:r>
              <a:rPr lang="fr-FR" altLang="fr-FR" baseline="30000" dirty="0" smtClean="0">
                <a:solidFill>
                  <a:srgbClr val="3F2270">
                    <a:lumMod val="75000"/>
                  </a:srgbClr>
                </a:solidFill>
              </a:rPr>
              <a:t>er</a:t>
            </a:r>
            <a:r>
              <a:rPr lang="fr-FR" altLang="fr-FR" dirty="0">
                <a:solidFill>
                  <a:srgbClr val="3F2270">
                    <a:lumMod val="75000"/>
                  </a:srgbClr>
                </a:solidFill>
              </a:rPr>
              <a:t> </a:t>
            </a:r>
            <a:r>
              <a:rPr lang="fr-FR" altLang="fr-FR" dirty="0" smtClean="0">
                <a:solidFill>
                  <a:srgbClr val="3F2270">
                    <a:lumMod val="75000"/>
                  </a:srgbClr>
                </a:solidFill>
              </a:rPr>
              <a:t>juin 2022 </a:t>
            </a:r>
            <a:r>
              <a:rPr lang="fr-FR" altLang="fr-FR" dirty="0">
                <a:solidFill>
                  <a:srgbClr val="3F2270">
                    <a:lumMod val="75000"/>
                  </a:srgbClr>
                </a:solidFill>
              </a:rPr>
              <a:t>au </a:t>
            </a:r>
            <a:r>
              <a:rPr lang="fr-FR" altLang="fr-FR" dirty="0" smtClean="0">
                <a:solidFill>
                  <a:srgbClr val="3F2270">
                    <a:lumMod val="75000"/>
                  </a:srgbClr>
                </a:solidFill>
              </a:rPr>
              <a:t>31 octobre 2022, puis placé en congé maternité du 1</a:t>
            </a:r>
            <a:r>
              <a:rPr lang="fr-FR" altLang="fr-FR" baseline="30000" dirty="0" smtClean="0">
                <a:solidFill>
                  <a:srgbClr val="3F2270">
                    <a:lumMod val="75000"/>
                  </a:srgbClr>
                </a:solidFill>
              </a:rPr>
              <a:t>er</a:t>
            </a:r>
            <a:r>
              <a:rPr lang="fr-FR" altLang="fr-FR" dirty="0" smtClean="0">
                <a:solidFill>
                  <a:srgbClr val="3F2270">
                    <a:lumMod val="75000"/>
                  </a:srgbClr>
                </a:solidFill>
              </a:rPr>
              <a:t> novembre </a:t>
            </a:r>
            <a:r>
              <a:rPr lang="fr-FR" altLang="fr-FR" dirty="0">
                <a:solidFill>
                  <a:srgbClr val="3F2270">
                    <a:lumMod val="75000"/>
                  </a:srgbClr>
                </a:solidFill>
              </a:rPr>
              <a:t>2022 </a:t>
            </a:r>
            <a:r>
              <a:rPr lang="fr-FR" altLang="fr-FR" dirty="0" smtClean="0">
                <a:solidFill>
                  <a:srgbClr val="3F2270">
                    <a:lumMod val="75000"/>
                  </a:srgbClr>
                </a:solidFill>
              </a:rPr>
              <a:t>au 21 février 2023. A son retour, l’agent a droit  :</a:t>
            </a:r>
          </a:p>
          <a:p>
            <a:endParaRPr lang="fr-FR" altLang="fr-FR" sz="1100" dirty="0" smtClean="0">
              <a:solidFill>
                <a:srgbClr val="3F2270">
                  <a:lumMod val="75000"/>
                </a:srgbClr>
              </a:solidFill>
            </a:endParaRPr>
          </a:p>
          <a:p>
            <a:r>
              <a:rPr lang="fr-FR" dirty="0" smtClean="0">
                <a:solidFill>
                  <a:srgbClr val="3F2270">
                    <a:lumMod val="75000"/>
                  </a:srgbClr>
                </a:solidFill>
              </a:rPr>
              <a:t>Pour les congés annuels non pris en 2022 : au report de 20 jours maximum de congés annuels jusqu’au 31 mars 2024. Ainsi que les 25 jours de congés annuels pour l’année 2023.</a:t>
            </a:r>
          </a:p>
          <a:p>
            <a:pPr>
              <a:spcBef>
                <a:spcPts val="600"/>
              </a:spcBef>
            </a:pPr>
            <a:endParaRPr lang="fr-FR" sz="2800" dirty="0">
              <a:solidFill>
                <a:srgbClr val="3F2270"/>
              </a:solidFill>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24</a:t>
            </a:fld>
            <a:endParaRPr lang="fr-FR" dirty="0">
              <a:solidFill>
                <a:prstClr val="black">
                  <a:tint val="75000"/>
                </a:prstClr>
              </a:solidFill>
            </a:endParaRPr>
          </a:p>
        </p:txBody>
      </p:sp>
    </p:spTree>
    <p:extLst>
      <p:ext uri="{BB962C8B-B14F-4D97-AF65-F5344CB8AC3E}">
        <p14:creationId xmlns:p14="http://schemas.microsoft.com/office/powerpoint/2010/main" val="1820409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II. Le report des congés annuels</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53840" y="1123256"/>
            <a:ext cx="11885759" cy="4062651"/>
          </a:xfrm>
          <a:prstGeom prst="rect">
            <a:avLst/>
          </a:prstGeom>
        </p:spPr>
        <p:txBody>
          <a:bodyPr wrap="square">
            <a:spAutoFit/>
          </a:bodyPr>
          <a:lstStyle/>
          <a:p>
            <a:r>
              <a:rPr lang="fr-FR" sz="2400" b="1" dirty="0" smtClean="0">
                <a:solidFill>
                  <a:srgbClr val="BE0F2E"/>
                </a:solidFill>
                <a:sym typeface="Wingdings"/>
              </a:rPr>
              <a:t> </a:t>
            </a:r>
            <a:r>
              <a:rPr lang="fr-FR" sz="2400" b="1" dirty="0">
                <a:solidFill>
                  <a:srgbClr val="BE0F2E"/>
                </a:solidFill>
                <a:sym typeface="Wingdings"/>
              </a:rPr>
              <a:t> Pour conclure </a:t>
            </a:r>
            <a:r>
              <a:rPr lang="fr-FR" sz="2400" b="1" dirty="0" smtClean="0">
                <a:solidFill>
                  <a:srgbClr val="BE0F2E"/>
                </a:solidFill>
                <a:sym typeface="Wingdings"/>
              </a:rPr>
              <a:t>:</a:t>
            </a:r>
          </a:p>
          <a:p>
            <a:endParaRPr lang="fr-FR" sz="1600" dirty="0" smtClean="0">
              <a:solidFill>
                <a:srgbClr val="BE0F2E"/>
              </a:solidFill>
              <a:sym typeface="Wingdings"/>
            </a:endParaRPr>
          </a:p>
          <a:p>
            <a:pPr marL="342900" indent="-342900">
              <a:buFont typeface="Wingdings" panose="05000000000000000000" pitchFamily="2" charset="2"/>
              <a:buChar char="q"/>
            </a:pPr>
            <a:r>
              <a:rPr lang="fr-FR" sz="2000" u="sng" dirty="0" smtClean="0">
                <a:solidFill>
                  <a:srgbClr val="3F2270">
                    <a:lumMod val="75000"/>
                  </a:srgbClr>
                </a:solidFill>
                <a:sym typeface="Wingdings"/>
              </a:rPr>
              <a:t>Les </a:t>
            </a:r>
            <a:r>
              <a:rPr lang="fr-FR" sz="2000" u="sng" dirty="0">
                <a:solidFill>
                  <a:srgbClr val="3F2270">
                    <a:lumMod val="75000"/>
                  </a:srgbClr>
                </a:solidFill>
                <a:sym typeface="Wingdings"/>
              </a:rPr>
              <a:t>cas ouvrants droit au report des congés </a:t>
            </a:r>
            <a:r>
              <a:rPr lang="fr-FR" sz="2000" u="sng" dirty="0" smtClean="0">
                <a:solidFill>
                  <a:srgbClr val="3F2270">
                    <a:lumMod val="75000"/>
                  </a:srgbClr>
                </a:solidFill>
                <a:sym typeface="Wingdings"/>
              </a:rPr>
              <a:t>annuels :</a:t>
            </a:r>
          </a:p>
          <a:p>
            <a:endParaRPr lang="fr-FR" sz="1600" u="sng" dirty="0" smtClean="0">
              <a:solidFill>
                <a:srgbClr val="3F2270">
                  <a:lumMod val="75000"/>
                </a:srgbClr>
              </a:solidFill>
              <a:effectLst>
                <a:outerShdw blurRad="38100" dist="38100" dir="2700000" algn="tl">
                  <a:srgbClr val="000000">
                    <a:alpha val="43137"/>
                  </a:srgbClr>
                </a:outerShdw>
              </a:effectLst>
              <a:sym typeface="Wingdings"/>
            </a:endParaRPr>
          </a:p>
          <a:p>
            <a:pPr marL="342900" indent="-342900">
              <a:buFont typeface="Arial" panose="020B0604020202020204" pitchFamily="34" charset="0"/>
              <a:buChar char="•"/>
            </a:pPr>
            <a:r>
              <a:rPr lang="fr-FR" sz="2000" dirty="0" smtClean="0">
                <a:solidFill>
                  <a:srgbClr val="3F2270">
                    <a:lumMod val="75000"/>
                  </a:srgbClr>
                </a:solidFill>
                <a:sym typeface="Wingdings"/>
              </a:rPr>
              <a:t>Congé maladie (CMO, CLM, CLD, CITIS, maladie professionnelle),</a:t>
            </a:r>
          </a:p>
          <a:p>
            <a:pPr marL="342900" indent="-342900">
              <a:buFont typeface="Arial" panose="020B0604020202020204" pitchFamily="34" charset="0"/>
              <a:buChar char="•"/>
            </a:pPr>
            <a:r>
              <a:rPr lang="fr-FR" sz="2000" dirty="0" smtClean="0">
                <a:solidFill>
                  <a:srgbClr val="3F2270">
                    <a:lumMod val="75000"/>
                  </a:srgbClr>
                </a:solidFill>
                <a:sym typeface="Wingdings"/>
              </a:rPr>
              <a:t>Congé maternité/paternité/d’adoption</a:t>
            </a:r>
            <a:r>
              <a:rPr lang="fr-FR" dirty="0" smtClean="0">
                <a:solidFill>
                  <a:srgbClr val="3F2270">
                    <a:lumMod val="75000"/>
                  </a:srgbClr>
                </a:solidFill>
                <a:sym typeface="Wingdings"/>
              </a:rPr>
              <a:t>.</a:t>
            </a:r>
          </a:p>
          <a:p>
            <a:pPr marL="342900" indent="-342900">
              <a:buFontTx/>
              <a:buChar char="-"/>
            </a:pPr>
            <a:endParaRPr lang="fr-FR" sz="2000" dirty="0">
              <a:solidFill>
                <a:srgbClr val="3F2270">
                  <a:lumMod val="75000"/>
                </a:srgbClr>
              </a:solidFill>
              <a:sym typeface="Wingdings"/>
            </a:endParaRPr>
          </a:p>
          <a:p>
            <a:pPr marL="342900" indent="-342900">
              <a:buFont typeface="Wingdings" panose="05000000000000000000" pitchFamily="2" charset="2"/>
              <a:buChar char="q"/>
            </a:pPr>
            <a:r>
              <a:rPr lang="fr-FR" sz="2000" u="sng" dirty="0">
                <a:solidFill>
                  <a:srgbClr val="3F2270">
                    <a:lumMod val="75000"/>
                  </a:srgbClr>
                </a:solidFill>
                <a:sym typeface="Wingdings"/>
              </a:rPr>
              <a:t>Les modalités de report sont </a:t>
            </a:r>
            <a:r>
              <a:rPr lang="fr-FR" sz="2000" u="sng" dirty="0" smtClean="0">
                <a:solidFill>
                  <a:srgbClr val="3F2270">
                    <a:lumMod val="75000"/>
                  </a:srgbClr>
                </a:solidFill>
                <a:sym typeface="Wingdings"/>
              </a:rPr>
              <a:t>:</a:t>
            </a:r>
          </a:p>
          <a:p>
            <a:endParaRPr lang="fr-FR" u="sng" dirty="0">
              <a:solidFill>
                <a:srgbClr val="3F2270">
                  <a:lumMod val="75000"/>
                </a:srgbClr>
              </a:solidFill>
              <a:effectLst>
                <a:outerShdw blurRad="38100" dist="38100" dir="2700000" algn="tl">
                  <a:srgbClr val="000000">
                    <a:alpha val="43137"/>
                  </a:srgbClr>
                </a:outerShdw>
              </a:effectLst>
              <a:sym typeface="Wingdings"/>
            </a:endParaRPr>
          </a:p>
          <a:p>
            <a:pPr marL="285750" indent="-285750">
              <a:buFont typeface="Arial" panose="020B0604020202020204" pitchFamily="34" charset="0"/>
              <a:buChar char="•"/>
            </a:pPr>
            <a:r>
              <a:rPr lang="fr-FR" sz="2000" dirty="0">
                <a:solidFill>
                  <a:srgbClr val="3F2270">
                    <a:lumMod val="75000"/>
                  </a:srgbClr>
                </a:solidFill>
                <a:sym typeface="Wingdings"/>
              </a:rPr>
              <a:t>Dans la limite de 15 mois </a:t>
            </a:r>
            <a:r>
              <a:rPr lang="fr-FR" sz="2000" dirty="0" smtClean="0">
                <a:solidFill>
                  <a:srgbClr val="3F2270">
                    <a:lumMod val="75000"/>
                  </a:srgbClr>
                </a:solidFill>
                <a:sym typeface="Wingdings"/>
              </a:rPr>
              <a:t>suivant </a:t>
            </a:r>
            <a:r>
              <a:rPr lang="fr-FR" sz="2000" dirty="0">
                <a:solidFill>
                  <a:srgbClr val="3F2270">
                    <a:lumMod val="75000"/>
                  </a:srgbClr>
                </a:solidFill>
                <a:sym typeface="Wingdings"/>
              </a:rPr>
              <a:t>le terme de l’année </a:t>
            </a:r>
            <a:r>
              <a:rPr lang="fr-FR" sz="2000" dirty="0" smtClean="0">
                <a:solidFill>
                  <a:srgbClr val="3F2270">
                    <a:lumMod val="75000"/>
                  </a:srgbClr>
                </a:solidFill>
                <a:sym typeface="Wingdings"/>
              </a:rPr>
              <a:t>concernée (soit </a:t>
            </a:r>
            <a:r>
              <a:rPr lang="fr-FR" sz="2000" dirty="0">
                <a:solidFill>
                  <a:srgbClr val="3F2270">
                    <a:lumMod val="75000"/>
                  </a:srgbClr>
                </a:solidFill>
                <a:sym typeface="Wingdings"/>
              </a:rPr>
              <a:t>jusqu’au 31/03 de l’année </a:t>
            </a:r>
            <a:r>
              <a:rPr lang="fr-FR" sz="2000" dirty="0" smtClean="0">
                <a:solidFill>
                  <a:srgbClr val="3F2270">
                    <a:lumMod val="75000"/>
                  </a:srgbClr>
                </a:solidFill>
                <a:sym typeface="Wingdings"/>
              </a:rPr>
              <a:t>N+2),</a:t>
            </a:r>
          </a:p>
          <a:p>
            <a:pPr marL="285750" indent="-285750">
              <a:buFont typeface="Arial" panose="020B0604020202020204" pitchFamily="34" charset="0"/>
              <a:buChar char="•"/>
            </a:pPr>
            <a:r>
              <a:rPr lang="fr-FR" sz="2000" dirty="0" smtClean="0">
                <a:solidFill>
                  <a:srgbClr val="3F2270">
                    <a:lumMod val="75000"/>
                  </a:srgbClr>
                </a:solidFill>
                <a:sym typeface="Wingdings"/>
              </a:rPr>
              <a:t>Dans </a:t>
            </a:r>
            <a:r>
              <a:rPr lang="fr-FR" sz="2000" dirty="0">
                <a:solidFill>
                  <a:srgbClr val="3F2270">
                    <a:lumMod val="75000"/>
                  </a:srgbClr>
                </a:solidFill>
                <a:sym typeface="Wingdings"/>
              </a:rPr>
              <a:t>la limite de </a:t>
            </a:r>
            <a:r>
              <a:rPr lang="fr-FR" sz="2000" dirty="0" smtClean="0">
                <a:solidFill>
                  <a:srgbClr val="3F2270">
                    <a:lumMod val="75000"/>
                  </a:srgbClr>
                </a:solidFill>
                <a:sym typeface="Wingdings"/>
              </a:rPr>
              <a:t>20 jours de </a:t>
            </a:r>
            <a:r>
              <a:rPr lang="fr-FR" sz="2000" dirty="0">
                <a:solidFill>
                  <a:srgbClr val="3F2270">
                    <a:lumMod val="75000"/>
                  </a:srgbClr>
                </a:solidFill>
                <a:sym typeface="Wingdings"/>
              </a:rPr>
              <a:t>congés annuels non </a:t>
            </a:r>
            <a:r>
              <a:rPr lang="fr-FR" sz="2000" dirty="0" smtClean="0">
                <a:solidFill>
                  <a:srgbClr val="3F2270">
                    <a:lumMod val="75000"/>
                  </a:srgbClr>
                </a:solidFill>
                <a:sym typeface="Wingdings"/>
              </a:rPr>
              <a:t>pris par année de référence (pour un agent travaillant  5 jours/semaine).</a:t>
            </a:r>
            <a:endParaRPr lang="fr-FR" sz="2000" dirty="0" smtClean="0">
              <a:solidFill>
                <a:srgbClr val="BE0F2E"/>
              </a:solidFill>
              <a:sym typeface="Wingdings"/>
            </a:endParaRPr>
          </a:p>
          <a:p>
            <a:endParaRPr lang="fr-FR" sz="2400" dirty="0" smtClean="0">
              <a:solidFill>
                <a:srgbClr val="BE0F2E"/>
              </a:solidFill>
              <a:sym typeface="Wingdings"/>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25</a:t>
            </a:fld>
            <a:endParaRPr lang="fr-FR" dirty="0">
              <a:solidFill>
                <a:prstClr val="black">
                  <a:tint val="75000"/>
                </a:prstClr>
              </a:solidFill>
            </a:endParaRPr>
          </a:p>
        </p:txBody>
      </p:sp>
    </p:spTree>
    <p:extLst>
      <p:ext uri="{BB962C8B-B14F-4D97-AF65-F5344CB8AC3E}">
        <p14:creationId xmlns:p14="http://schemas.microsoft.com/office/powerpoint/2010/main" val="2971071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III. L’indemnisation des congés annuels en cas de fin de relation de travail</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26</a:t>
            </a:fld>
            <a:endParaRPr lang="fr-FR" dirty="0">
              <a:solidFill>
                <a:prstClr val="black">
                  <a:tint val="75000"/>
                </a:prstClr>
              </a:solidFill>
            </a:endParaRPr>
          </a:p>
        </p:txBody>
      </p:sp>
    </p:spTree>
    <p:extLst>
      <p:ext uri="{BB962C8B-B14F-4D97-AF65-F5344CB8AC3E}">
        <p14:creationId xmlns:p14="http://schemas.microsoft.com/office/powerpoint/2010/main" val="142331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III. L’indemnisation des congés annuels en cas de fin de relation de travail</a:t>
            </a:r>
            <a:endParaRPr lang="fr-FR" altLang="fr-FR" sz="16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63018" y="1124744"/>
            <a:ext cx="11430000" cy="4647426"/>
          </a:xfrm>
          <a:prstGeom prst="rect">
            <a:avLst/>
          </a:prstGeom>
        </p:spPr>
        <p:txBody>
          <a:bodyPr wrap="square">
            <a:spAutoFit/>
          </a:bodyPr>
          <a:lstStyle/>
          <a:p>
            <a:r>
              <a:rPr lang="fr-FR" sz="2400" b="1" dirty="0" smtClean="0">
                <a:solidFill>
                  <a:srgbClr val="BE0F2E"/>
                </a:solidFill>
                <a:sym typeface="Wingdings"/>
              </a:rPr>
              <a:t> </a:t>
            </a:r>
            <a:r>
              <a:rPr lang="fr-FR" sz="2400" b="1" dirty="0">
                <a:solidFill>
                  <a:srgbClr val="BE0F2E"/>
                </a:solidFill>
                <a:sym typeface="Wingdings"/>
              </a:rPr>
              <a:t>Le cadre règlementaire :</a:t>
            </a:r>
          </a:p>
          <a:p>
            <a:endParaRPr lang="fr-FR" sz="1600" dirty="0" smtClean="0">
              <a:solidFill>
                <a:srgbClr val="BE0F2E"/>
              </a:solidFill>
              <a:sym typeface="Wingdings"/>
            </a:endParaRPr>
          </a:p>
          <a:p>
            <a:r>
              <a:rPr lang="fr-FR" b="1" dirty="0">
                <a:solidFill>
                  <a:srgbClr val="3F2270">
                    <a:lumMod val="75000"/>
                  </a:srgbClr>
                </a:solidFill>
                <a:sym typeface="Wingdings"/>
              </a:rPr>
              <a:t>Pour les agents contractuels</a:t>
            </a:r>
            <a:r>
              <a:rPr lang="fr-FR" dirty="0">
                <a:solidFill>
                  <a:srgbClr val="3F2270">
                    <a:lumMod val="75000"/>
                  </a:srgbClr>
                </a:solidFill>
                <a:sym typeface="Wingdings"/>
              </a:rPr>
              <a:t>, à la différence des fonctionnaires, l’article 5 du décret du 15 février 1988 prévoit expressément </a:t>
            </a:r>
            <a:r>
              <a:rPr lang="fr-FR" b="1" dirty="0">
                <a:solidFill>
                  <a:srgbClr val="3F2270">
                    <a:lumMod val="75000"/>
                  </a:srgbClr>
                </a:solidFill>
                <a:sym typeface="Wingdings"/>
              </a:rPr>
              <a:t>le droit à une indemnité compensatrice</a:t>
            </a:r>
            <a:r>
              <a:rPr lang="fr-FR" dirty="0">
                <a:solidFill>
                  <a:srgbClr val="3F2270">
                    <a:lumMod val="75000"/>
                  </a:srgbClr>
                </a:solidFill>
                <a:sym typeface="Wingdings"/>
              </a:rPr>
              <a:t> des congés annuels </a:t>
            </a:r>
            <a:r>
              <a:rPr lang="fr-FR" dirty="0" smtClean="0">
                <a:solidFill>
                  <a:srgbClr val="3F2270">
                    <a:lumMod val="75000"/>
                  </a:srgbClr>
                </a:solidFill>
                <a:sym typeface="Wingdings"/>
              </a:rPr>
              <a:t>non pris en fin de contrat, ainsi </a:t>
            </a:r>
            <a:r>
              <a:rPr lang="fr-FR" dirty="0">
                <a:solidFill>
                  <a:srgbClr val="3F2270">
                    <a:lumMod val="75000"/>
                  </a:srgbClr>
                </a:solidFill>
                <a:sym typeface="Wingdings"/>
              </a:rPr>
              <a:t>que ses modalités de calcul</a:t>
            </a:r>
            <a:r>
              <a:rPr lang="fr-FR" dirty="0" smtClean="0">
                <a:solidFill>
                  <a:srgbClr val="3F2270">
                    <a:lumMod val="75000"/>
                  </a:srgbClr>
                </a:solidFill>
                <a:sym typeface="Wingdings"/>
              </a:rPr>
              <a:t>.</a:t>
            </a:r>
          </a:p>
          <a:p>
            <a:endParaRPr lang="fr-FR" sz="1600" dirty="0">
              <a:solidFill>
                <a:srgbClr val="3F2270">
                  <a:lumMod val="75000"/>
                </a:srgbClr>
              </a:solidFill>
              <a:sym typeface="Wingdings"/>
            </a:endParaRPr>
          </a:p>
          <a:p>
            <a:r>
              <a:rPr lang="fr-FR" dirty="0" smtClean="0">
                <a:solidFill>
                  <a:srgbClr val="3F2270">
                    <a:lumMod val="75000"/>
                  </a:srgbClr>
                </a:solidFill>
                <a:sym typeface="Wingdings"/>
              </a:rPr>
              <a:t>Par principe, statutairement </a:t>
            </a:r>
            <a:r>
              <a:rPr lang="fr-FR" b="1" dirty="0" smtClean="0">
                <a:solidFill>
                  <a:srgbClr val="3F2270">
                    <a:lumMod val="75000"/>
                  </a:srgbClr>
                </a:solidFill>
                <a:sym typeface="Wingdings"/>
              </a:rPr>
              <a:t>aucune indemnité compensatrice ne peut être versée au titre des congés annuels non pris </a:t>
            </a:r>
            <a:r>
              <a:rPr lang="fr-FR" dirty="0" smtClean="0">
                <a:solidFill>
                  <a:srgbClr val="3F2270">
                    <a:lumMod val="75000"/>
                  </a:srgbClr>
                </a:solidFill>
                <a:sym typeface="Wingdings"/>
              </a:rPr>
              <a:t>par un fonctionnaire. En effet, l’article </a:t>
            </a:r>
            <a:r>
              <a:rPr lang="fr-FR" dirty="0">
                <a:solidFill>
                  <a:srgbClr val="3F2270">
                    <a:lumMod val="75000"/>
                  </a:srgbClr>
                </a:solidFill>
                <a:sym typeface="Wingdings"/>
              </a:rPr>
              <a:t>5 du décret 26 novembre </a:t>
            </a:r>
            <a:r>
              <a:rPr lang="fr-FR" dirty="0" smtClean="0">
                <a:solidFill>
                  <a:srgbClr val="3F2270">
                    <a:lumMod val="75000"/>
                  </a:srgbClr>
                </a:solidFill>
                <a:sym typeface="Wingdings"/>
              </a:rPr>
              <a:t>1985</a:t>
            </a:r>
            <a:r>
              <a:rPr lang="fr-FR" dirty="0">
                <a:solidFill>
                  <a:srgbClr val="3F2270">
                    <a:lumMod val="75000"/>
                  </a:srgbClr>
                </a:solidFill>
                <a:sym typeface="Wingdings"/>
              </a:rPr>
              <a:t> </a:t>
            </a:r>
            <a:r>
              <a:rPr lang="fr-FR" dirty="0" smtClean="0">
                <a:solidFill>
                  <a:srgbClr val="3F2270">
                    <a:lumMod val="75000"/>
                  </a:srgbClr>
                </a:solidFill>
                <a:sym typeface="Wingdings"/>
              </a:rPr>
              <a:t>dispose « qu’un congé non pris ne donne lieu à aucune indemnité compensatrice ». </a:t>
            </a:r>
          </a:p>
          <a:p>
            <a:endParaRPr lang="fr-FR" sz="1600" dirty="0">
              <a:solidFill>
                <a:srgbClr val="3F2270">
                  <a:lumMod val="75000"/>
                </a:srgbClr>
              </a:solidFill>
              <a:sym typeface="Wingdings"/>
            </a:endParaRPr>
          </a:p>
          <a:p>
            <a:r>
              <a:rPr lang="fr-FR" dirty="0" smtClean="0">
                <a:solidFill>
                  <a:srgbClr val="3F2270">
                    <a:lumMod val="75000"/>
                  </a:srgbClr>
                </a:solidFill>
                <a:sym typeface="Wingdings"/>
              </a:rPr>
              <a:t>Cependant, tout comme la question du report des congés annuels, </a:t>
            </a:r>
            <a:r>
              <a:rPr lang="fr-FR" b="1" dirty="0" smtClean="0">
                <a:solidFill>
                  <a:srgbClr val="3F2270">
                    <a:lumMod val="75000"/>
                  </a:srgbClr>
                </a:solidFill>
                <a:sym typeface="Wingdings"/>
              </a:rPr>
              <a:t>la jurisprudence européenne a reconnu la possibilité d’indemniser les congés annuels non pris en </a:t>
            </a:r>
            <a:r>
              <a:rPr lang="fr-FR" b="1" u="sng" dirty="0" smtClean="0">
                <a:solidFill>
                  <a:srgbClr val="3F2270">
                    <a:lumMod val="75000"/>
                  </a:srgbClr>
                </a:solidFill>
                <a:sym typeface="Wingdings"/>
              </a:rPr>
              <a:t>cas de fin de relation de travail</a:t>
            </a:r>
            <a:r>
              <a:rPr lang="fr-FR" dirty="0" smtClean="0">
                <a:solidFill>
                  <a:srgbClr val="3F2270">
                    <a:lumMod val="75000"/>
                  </a:srgbClr>
                </a:solidFill>
                <a:sym typeface="Wingdings"/>
              </a:rPr>
              <a:t>.</a:t>
            </a:r>
          </a:p>
          <a:p>
            <a:endParaRPr lang="fr-FR" sz="1600" dirty="0">
              <a:solidFill>
                <a:srgbClr val="3F2270">
                  <a:lumMod val="75000"/>
                </a:srgbClr>
              </a:solidFill>
              <a:sym typeface="Wingdings"/>
            </a:endParaRPr>
          </a:p>
          <a:p>
            <a:r>
              <a:rPr lang="fr-FR" dirty="0" smtClean="0">
                <a:solidFill>
                  <a:srgbClr val="3F2270">
                    <a:lumMod val="75000"/>
                  </a:srgbClr>
                </a:solidFill>
                <a:sym typeface="Wingdings"/>
              </a:rPr>
              <a:t>Sous application des dispositions européennes, le juge administratif a précisé les situations ouvrant droit au versement de l’indemnité et les conditions d’indemnisation pour les fonctionnaires.</a:t>
            </a:r>
            <a:endParaRPr lang="fr-FR" dirty="0">
              <a:solidFill>
                <a:srgbClr val="BE0F2E"/>
              </a:solidFill>
              <a:sym typeface="Wingdings"/>
            </a:endParaRPr>
          </a:p>
          <a:p>
            <a:pPr marL="342900" indent="-342900">
              <a:buFont typeface="Wingdings" panose="05000000000000000000" pitchFamily="2" charset="2"/>
              <a:buChar char="q"/>
            </a:pPr>
            <a:endParaRPr lang="fr-FR" sz="2800" dirty="0">
              <a:solidFill>
                <a:srgbClr val="3F2270"/>
              </a:solidFill>
            </a:endParaRPr>
          </a:p>
        </p:txBody>
      </p:sp>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27</a:t>
            </a:fld>
            <a:endParaRPr lang="fr-FR" dirty="0">
              <a:solidFill>
                <a:prstClr val="black">
                  <a:tint val="75000"/>
                </a:prstClr>
              </a:solidFill>
            </a:endParaRPr>
          </a:p>
        </p:txBody>
      </p:sp>
    </p:spTree>
    <p:extLst>
      <p:ext uri="{BB962C8B-B14F-4D97-AF65-F5344CB8AC3E}">
        <p14:creationId xmlns:p14="http://schemas.microsoft.com/office/powerpoint/2010/main" val="203687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III. L’indemnisation </a:t>
            </a:r>
            <a:r>
              <a:rPr lang="fr-FR" altLang="fr-FR" sz="2800" b="1" dirty="0">
                <a:solidFill>
                  <a:srgbClr val="1F92B7"/>
                </a:solidFill>
                <a:latin typeface="Calibri"/>
              </a:rPr>
              <a:t>des congés annuels en cas de fin de relation de </a:t>
            </a:r>
            <a:r>
              <a:rPr lang="fr-FR" altLang="fr-FR" sz="2800" b="1" dirty="0" smtClean="0">
                <a:solidFill>
                  <a:srgbClr val="1F92B7"/>
                </a:solidFill>
                <a:latin typeface="Calibri"/>
              </a:rPr>
              <a:t>travail</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3"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91594" y="1124744"/>
            <a:ext cx="11430000" cy="4832092"/>
          </a:xfrm>
          <a:prstGeom prst="rect">
            <a:avLst/>
          </a:prstGeom>
        </p:spPr>
        <p:txBody>
          <a:bodyPr wrap="square">
            <a:spAutoFit/>
          </a:bodyPr>
          <a:lstStyle/>
          <a:p>
            <a:pPr marL="342900" indent="-342900">
              <a:buFont typeface="Wingdings" panose="05000000000000000000" pitchFamily="2" charset="2"/>
              <a:buChar char="q"/>
            </a:pPr>
            <a:r>
              <a:rPr lang="fr-FR" sz="2000" u="sng" dirty="0" smtClean="0">
                <a:solidFill>
                  <a:srgbClr val="3F2270">
                    <a:lumMod val="75000"/>
                  </a:srgbClr>
                </a:solidFill>
                <a:sym typeface="Wingdings"/>
              </a:rPr>
              <a:t>Quelles fins de relation de travail ouvrent droit à l’indemnisation des congés annuels ?</a:t>
            </a:r>
          </a:p>
          <a:p>
            <a:endParaRPr lang="fr-FR" sz="1600" u="sng" dirty="0">
              <a:solidFill>
                <a:srgbClr val="3F2270">
                  <a:lumMod val="75000"/>
                </a:srgbClr>
              </a:solidFill>
              <a:effectLst>
                <a:outerShdw blurRad="38100" dist="38100" dir="2700000" algn="tl">
                  <a:srgbClr val="000000">
                    <a:alpha val="43137"/>
                  </a:srgbClr>
                </a:outerShdw>
              </a:effectLst>
              <a:sym typeface="Wingdings"/>
            </a:endParaRPr>
          </a:p>
          <a:p>
            <a:r>
              <a:rPr lang="fr-FR" sz="1600" i="1" dirty="0">
                <a:solidFill>
                  <a:srgbClr val="3F2270">
                    <a:lumMod val="75000"/>
                  </a:srgbClr>
                </a:solidFill>
                <a:sym typeface="Wingdings"/>
              </a:rPr>
              <a:t>Le motif pour lequel l’agent n’a pas pu prendre ses congés annuels </a:t>
            </a:r>
            <a:r>
              <a:rPr lang="fr-FR" sz="1600" i="1" dirty="0" smtClean="0">
                <a:solidFill>
                  <a:srgbClr val="3F2270">
                    <a:lumMod val="75000"/>
                  </a:srgbClr>
                </a:solidFill>
                <a:sym typeface="Wingdings"/>
              </a:rPr>
              <a:t>(pour </a:t>
            </a:r>
            <a:r>
              <a:rPr lang="fr-FR" sz="1600" i="1" dirty="0">
                <a:solidFill>
                  <a:srgbClr val="3F2270">
                    <a:lumMod val="75000"/>
                  </a:srgbClr>
                </a:solidFill>
                <a:sym typeface="Wingdings"/>
              </a:rPr>
              <a:t>cause de maladie ou dans </a:t>
            </a:r>
            <a:r>
              <a:rPr lang="fr-FR" sz="1600" i="1" dirty="0" smtClean="0">
                <a:solidFill>
                  <a:srgbClr val="3F2270">
                    <a:lumMod val="75000"/>
                  </a:srgbClr>
                </a:solidFill>
                <a:sym typeface="Wingdings"/>
              </a:rPr>
              <a:t>l’intérêt </a:t>
            </a:r>
            <a:r>
              <a:rPr lang="fr-FR" sz="1600" i="1" dirty="0">
                <a:solidFill>
                  <a:srgbClr val="3F2270">
                    <a:lumMod val="75000"/>
                  </a:srgbClr>
                </a:solidFill>
                <a:sym typeface="Wingdings"/>
              </a:rPr>
              <a:t>du </a:t>
            </a:r>
            <a:r>
              <a:rPr lang="fr-FR" sz="1600" i="1" dirty="0" smtClean="0">
                <a:solidFill>
                  <a:srgbClr val="3F2270">
                    <a:lumMod val="75000"/>
                  </a:srgbClr>
                </a:solidFill>
                <a:sym typeface="Wingdings"/>
              </a:rPr>
              <a:t>service) </a:t>
            </a:r>
            <a:r>
              <a:rPr lang="fr-FR" sz="1600" i="1" dirty="0">
                <a:solidFill>
                  <a:srgbClr val="3F2270">
                    <a:lumMod val="75000"/>
                  </a:srgbClr>
                </a:solidFill>
                <a:sym typeface="Wingdings"/>
              </a:rPr>
              <a:t>est sans </a:t>
            </a:r>
            <a:r>
              <a:rPr lang="fr-FR" sz="1600" i="1" dirty="0" smtClean="0">
                <a:solidFill>
                  <a:srgbClr val="3F2270">
                    <a:lumMod val="75000"/>
                  </a:srgbClr>
                </a:solidFill>
                <a:sym typeface="Wingdings"/>
              </a:rPr>
              <a:t>incidence.</a:t>
            </a:r>
          </a:p>
          <a:p>
            <a:endParaRPr lang="fr-FR" sz="1600" dirty="0" smtClean="0">
              <a:solidFill>
                <a:srgbClr val="3F2270">
                  <a:lumMod val="75000"/>
                </a:srgbClr>
              </a:solidFill>
              <a:sym typeface="Wingdings"/>
            </a:endParaRPr>
          </a:p>
          <a:p>
            <a:pPr marL="360000" indent="-342900">
              <a:buFont typeface="Arial" panose="020B0604020202020204" pitchFamily="34" charset="0"/>
              <a:buChar char="•"/>
            </a:pPr>
            <a:r>
              <a:rPr lang="fr-FR" dirty="0" smtClean="0">
                <a:solidFill>
                  <a:srgbClr val="3F2270">
                    <a:lumMod val="75000"/>
                  </a:srgbClr>
                </a:solidFill>
                <a:sym typeface="Wingdings"/>
              </a:rPr>
              <a:t>En cas de départ à la retraite (TA Amiens, 30 janvier 2015,n°1401716 et CAA Bordeaux, 13 juillet 2017,n°14BX03684)</a:t>
            </a:r>
          </a:p>
          <a:p>
            <a:pPr marL="360000" indent="-342900">
              <a:buFont typeface="Arial" panose="020B0604020202020204" pitchFamily="34" charset="0"/>
              <a:buChar char="•"/>
            </a:pPr>
            <a:r>
              <a:rPr lang="fr-FR" dirty="0">
                <a:solidFill>
                  <a:srgbClr val="3F2270">
                    <a:lumMod val="75000"/>
                  </a:srgbClr>
                </a:solidFill>
                <a:sym typeface="Wingdings"/>
              </a:rPr>
              <a:t>En cas de </a:t>
            </a:r>
            <a:r>
              <a:rPr lang="fr-FR" dirty="0" smtClean="0">
                <a:solidFill>
                  <a:srgbClr val="3F2270">
                    <a:lumMod val="75000"/>
                  </a:srgbClr>
                </a:solidFill>
                <a:sym typeface="Wingdings"/>
              </a:rPr>
              <a:t>mutation</a:t>
            </a:r>
            <a:r>
              <a:rPr lang="fr-FR" sz="1050" dirty="0">
                <a:solidFill>
                  <a:srgbClr val="3F2270">
                    <a:lumMod val="75000"/>
                  </a:srgbClr>
                </a:solidFill>
                <a:sym typeface="Wingdings"/>
              </a:rPr>
              <a:t> </a:t>
            </a:r>
            <a:r>
              <a:rPr lang="fr-FR" sz="1200" dirty="0" smtClean="0">
                <a:solidFill>
                  <a:srgbClr val="3F2270">
                    <a:lumMod val="75000"/>
                  </a:srgbClr>
                </a:solidFill>
                <a:sym typeface="Wingdings"/>
              </a:rPr>
              <a:t>(1)</a:t>
            </a:r>
            <a:r>
              <a:rPr lang="fr-FR" sz="1050" dirty="0" smtClean="0">
                <a:solidFill>
                  <a:srgbClr val="3F2270">
                    <a:lumMod val="75000"/>
                  </a:srgbClr>
                </a:solidFill>
                <a:sym typeface="Wingdings"/>
              </a:rPr>
              <a:t> </a:t>
            </a:r>
            <a:r>
              <a:rPr lang="fr-FR" dirty="0" smtClean="0">
                <a:solidFill>
                  <a:srgbClr val="3F2270">
                    <a:lumMod val="75000"/>
                  </a:srgbClr>
                </a:solidFill>
                <a:sym typeface="Wingdings"/>
              </a:rPr>
              <a:t>(Conseil d’Etat, </a:t>
            </a:r>
            <a:r>
              <a:rPr lang="fr-FR" dirty="0">
                <a:solidFill>
                  <a:srgbClr val="3F2270">
                    <a:lumMod val="75000"/>
                  </a:srgbClr>
                </a:solidFill>
                <a:sym typeface="Wingdings"/>
              </a:rPr>
              <a:t>7 décembre </a:t>
            </a:r>
            <a:r>
              <a:rPr lang="fr-FR" dirty="0" smtClean="0">
                <a:solidFill>
                  <a:srgbClr val="3F2270">
                    <a:lumMod val="75000"/>
                  </a:srgbClr>
                </a:solidFill>
                <a:sym typeface="Wingdings"/>
              </a:rPr>
              <a:t>2015,n°374743),</a:t>
            </a:r>
            <a:endParaRPr lang="fr-FR" dirty="0">
              <a:solidFill>
                <a:srgbClr val="3F2270">
                  <a:lumMod val="75000"/>
                </a:srgbClr>
              </a:solidFill>
              <a:sym typeface="Wingdings"/>
            </a:endParaRPr>
          </a:p>
          <a:p>
            <a:pPr marL="360000" indent="-342900">
              <a:buFont typeface="Arial" panose="020B0604020202020204" pitchFamily="34" charset="0"/>
              <a:buChar char="•"/>
            </a:pPr>
            <a:r>
              <a:rPr lang="fr-FR" dirty="0">
                <a:solidFill>
                  <a:srgbClr val="3F2270">
                    <a:lumMod val="75000"/>
                  </a:srgbClr>
                </a:solidFill>
                <a:sym typeface="Wingdings"/>
              </a:rPr>
              <a:t>En cas de </a:t>
            </a:r>
            <a:r>
              <a:rPr lang="fr-FR" dirty="0" smtClean="0">
                <a:solidFill>
                  <a:srgbClr val="3F2270">
                    <a:lumMod val="75000"/>
                  </a:srgbClr>
                </a:solidFill>
                <a:sym typeface="Wingdings"/>
              </a:rPr>
              <a:t>démission</a:t>
            </a:r>
            <a:r>
              <a:rPr lang="fr-FR" sz="1050" dirty="0">
                <a:solidFill>
                  <a:srgbClr val="3F2270">
                    <a:lumMod val="75000"/>
                  </a:srgbClr>
                </a:solidFill>
                <a:sym typeface="Wingdings"/>
              </a:rPr>
              <a:t> </a:t>
            </a:r>
            <a:r>
              <a:rPr lang="fr-FR" sz="1200" dirty="0" smtClean="0">
                <a:solidFill>
                  <a:srgbClr val="3F2270">
                    <a:lumMod val="75000"/>
                  </a:srgbClr>
                </a:solidFill>
                <a:sym typeface="Wingdings"/>
              </a:rPr>
              <a:t>(2</a:t>
            </a:r>
            <a:r>
              <a:rPr lang="fr-FR" sz="1050" dirty="0" smtClean="0">
                <a:solidFill>
                  <a:srgbClr val="3F2270">
                    <a:lumMod val="75000"/>
                  </a:srgbClr>
                </a:solidFill>
                <a:sym typeface="Wingdings"/>
              </a:rPr>
              <a:t>)</a:t>
            </a:r>
            <a:r>
              <a:rPr lang="fr-FR" dirty="0" smtClean="0">
                <a:solidFill>
                  <a:srgbClr val="3F2270">
                    <a:lumMod val="75000"/>
                  </a:srgbClr>
                </a:solidFill>
                <a:sym typeface="Wingdings"/>
              </a:rPr>
              <a:t>,</a:t>
            </a:r>
            <a:endParaRPr lang="fr-FR" dirty="0">
              <a:solidFill>
                <a:srgbClr val="3F2270">
                  <a:lumMod val="75000"/>
                </a:srgbClr>
              </a:solidFill>
              <a:sym typeface="Wingdings"/>
            </a:endParaRPr>
          </a:p>
          <a:p>
            <a:pPr marL="360000" indent="-342900">
              <a:buFont typeface="Arial" panose="020B0604020202020204" pitchFamily="34" charset="0"/>
              <a:buChar char="•"/>
            </a:pPr>
            <a:r>
              <a:rPr lang="fr-FR" dirty="0" smtClean="0">
                <a:solidFill>
                  <a:srgbClr val="3F2270">
                    <a:lumMod val="75000"/>
                  </a:srgbClr>
                </a:solidFill>
                <a:sym typeface="Wingdings"/>
              </a:rPr>
              <a:t>En cas de licenciement pour inaptitude physique,</a:t>
            </a:r>
            <a:endParaRPr lang="fr-FR" dirty="0">
              <a:solidFill>
                <a:srgbClr val="3F2270">
                  <a:lumMod val="75000"/>
                </a:srgbClr>
              </a:solidFill>
              <a:sym typeface="Wingdings"/>
            </a:endParaRPr>
          </a:p>
          <a:p>
            <a:pPr marL="360000" indent="-342900">
              <a:buFont typeface="Arial" panose="020B0604020202020204" pitchFamily="34" charset="0"/>
              <a:buChar char="•"/>
            </a:pPr>
            <a:r>
              <a:rPr lang="fr-FR" dirty="0" smtClean="0">
                <a:solidFill>
                  <a:srgbClr val="3F2270">
                    <a:lumMod val="75000"/>
                  </a:srgbClr>
                </a:solidFill>
                <a:sym typeface="Wingdings"/>
              </a:rPr>
              <a:t>Décès d’un agent.</a:t>
            </a:r>
          </a:p>
          <a:p>
            <a:pPr marL="360000" indent="-342900">
              <a:buFont typeface="Arial" panose="020B0604020202020204" pitchFamily="34" charset="0"/>
              <a:buChar char="•"/>
            </a:pPr>
            <a:endParaRPr lang="fr-FR" sz="1600" dirty="0">
              <a:solidFill>
                <a:srgbClr val="BE0F2E"/>
              </a:solidFill>
              <a:sym typeface="Wingdings"/>
            </a:endParaRPr>
          </a:p>
          <a:p>
            <a:pPr marL="342900" indent="-342900">
              <a:buFont typeface="Wingdings" panose="05000000000000000000" pitchFamily="2" charset="2"/>
              <a:buChar char="q"/>
            </a:pPr>
            <a:r>
              <a:rPr lang="fr-FR" sz="2000" u="sng" dirty="0">
                <a:solidFill>
                  <a:srgbClr val="3F2270">
                    <a:lumMod val="75000"/>
                  </a:srgbClr>
                </a:solidFill>
                <a:sym typeface="Wingdings"/>
              </a:rPr>
              <a:t>Quelles fins de relation de travail </a:t>
            </a:r>
            <a:r>
              <a:rPr lang="fr-FR" sz="2000" u="sng" dirty="0" smtClean="0">
                <a:solidFill>
                  <a:srgbClr val="3F2270">
                    <a:lumMod val="75000"/>
                  </a:srgbClr>
                </a:solidFill>
                <a:sym typeface="Wingdings"/>
              </a:rPr>
              <a:t>n’ouvrent </a:t>
            </a:r>
            <a:r>
              <a:rPr lang="fr-FR" sz="2000" u="sng" dirty="0">
                <a:solidFill>
                  <a:srgbClr val="3F2270">
                    <a:lumMod val="75000"/>
                  </a:srgbClr>
                </a:solidFill>
                <a:sym typeface="Wingdings"/>
              </a:rPr>
              <a:t>pas droit </a:t>
            </a:r>
            <a:r>
              <a:rPr lang="fr-FR" sz="2000" u="sng" dirty="0" smtClean="0">
                <a:solidFill>
                  <a:srgbClr val="3F2270">
                    <a:lumMod val="75000"/>
                  </a:srgbClr>
                </a:solidFill>
                <a:sym typeface="Wingdings"/>
              </a:rPr>
              <a:t>à l’indemnisation des congés annuels </a:t>
            </a:r>
            <a:r>
              <a:rPr lang="fr-FR" sz="2000" u="sng" dirty="0">
                <a:solidFill>
                  <a:srgbClr val="3F2270">
                    <a:lumMod val="75000"/>
                  </a:srgbClr>
                </a:solidFill>
                <a:sym typeface="Wingdings"/>
              </a:rPr>
              <a:t>?</a:t>
            </a:r>
          </a:p>
          <a:p>
            <a:endParaRPr lang="fr-FR" sz="1600" u="sng" dirty="0">
              <a:solidFill>
                <a:srgbClr val="3F2270">
                  <a:lumMod val="75000"/>
                </a:srgbClr>
              </a:solidFill>
              <a:effectLst>
                <a:outerShdw blurRad="38100" dist="38100" dir="2700000" algn="tl">
                  <a:srgbClr val="000000">
                    <a:alpha val="43137"/>
                  </a:srgbClr>
                </a:outerShdw>
              </a:effectLst>
              <a:sym typeface="Wingdings"/>
            </a:endParaRPr>
          </a:p>
          <a:p>
            <a:pPr marL="342900" indent="-342900">
              <a:buFont typeface="Arial" panose="020B0604020202020204" pitchFamily="34" charset="0"/>
              <a:buChar char="•"/>
            </a:pPr>
            <a:r>
              <a:rPr lang="fr-FR" dirty="0">
                <a:solidFill>
                  <a:srgbClr val="3F2270">
                    <a:lumMod val="75000"/>
                  </a:srgbClr>
                </a:solidFill>
                <a:sym typeface="Wingdings"/>
              </a:rPr>
              <a:t>En matière disciplinaire (</a:t>
            </a:r>
            <a:r>
              <a:rPr lang="fr-FR" dirty="0" smtClean="0">
                <a:solidFill>
                  <a:srgbClr val="3F2270">
                    <a:lumMod val="75000"/>
                  </a:srgbClr>
                </a:solidFill>
                <a:sym typeface="Wingdings"/>
              </a:rPr>
              <a:t>CAA Marseille, 15 septembre 2020, n°</a:t>
            </a:r>
            <a:r>
              <a:rPr lang="fr-FR" dirty="0" smtClean="0">
                <a:solidFill>
                  <a:srgbClr val="3F2270">
                    <a:lumMod val="75000"/>
                  </a:srgbClr>
                </a:solidFill>
              </a:rPr>
              <a:t>18MA03537)</a:t>
            </a:r>
            <a:r>
              <a:rPr lang="fr-FR" dirty="0">
                <a:solidFill>
                  <a:srgbClr val="3F2270">
                    <a:lumMod val="75000"/>
                  </a:srgbClr>
                </a:solidFill>
                <a:sym typeface="Wingdings"/>
              </a:rPr>
              <a:t>,</a:t>
            </a:r>
            <a:endParaRPr lang="fr-FR" dirty="0" smtClean="0">
              <a:solidFill>
                <a:srgbClr val="3F2270">
                  <a:lumMod val="75000"/>
                </a:srgbClr>
              </a:solidFill>
              <a:sym typeface="Wingdings"/>
            </a:endParaRPr>
          </a:p>
          <a:p>
            <a:pPr marL="342900" indent="-342900">
              <a:buFont typeface="Arial" panose="020B0604020202020204" pitchFamily="34" charset="0"/>
              <a:buChar char="•"/>
            </a:pPr>
            <a:r>
              <a:rPr lang="fr-FR" dirty="0" smtClean="0">
                <a:solidFill>
                  <a:srgbClr val="3F2270">
                    <a:lumMod val="75000"/>
                  </a:srgbClr>
                </a:solidFill>
                <a:sym typeface="Wingdings"/>
              </a:rPr>
              <a:t>Licenciement pour insuffisance professionnelle et refus de titularisation </a:t>
            </a:r>
            <a:r>
              <a:rPr lang="fr-FR" sz="1200" dirty="0" smtClean="0">
                <a:solidFill>
                  <a:srgbClr val="3F2270">
                    <a:lumMod val="75000"/>
                  </a:srgbClr>
                </a:solidFill>
                <a:sym typeface="Wingdings"/>
              </a:rPr>
              <a:t>(3)</a:t>
            </a:r>
            <a:r>
              <a:rPr lang="fr-FR" sz="1050" dirty="0" smtClean="0">
                <a:solidFill>
                  <a:srgbClr val="3F2270">
                    <a:lumMod val="75000"/>
                  </a:srgbClr>
                </a:solidFill>
                <a:sym typeface="Wingdings"/>
              </a:rPr>
              <a:t> </a:t>
            </a:r>
            <a:r>
              <a:rPr lang="fr-FR" dirty="0" smtClean="0">
                <a:solidFill>
                  <a:srgbClr val="3F2270">
                    <a:lumMod val="75000"/>
                  </a:srgbClr>
                </a:solidFill>
                <a:sym typeface="Wingdings"/>
              </a:rPr>
              <a:t>(CE, 10 juillet 1996, n°129377-129834),</a:t>
            </a:r>
            <a:endParaRPr lang="fr-FR" dirty="0">
              <a:solidFill>
                <a:srgbClr val="3F2270">
                  <a:lumMod val="75000"/>
                </a:srgbClr>
              </a:solidFill>
              <a:sym typeface="Wingdings"/>
            </a:endParaRPr>
          </a:p>
          <a:p>
            <a:pPr marL="342900" indent="-342900">
              <a:buFont typeface="Arial" panose="020B0604020202020204" pitchFamily="34" charset="0"/>
              <a:buChar char="•"/>
            </a:pPr>
            <a:r>
              <a:rPr lang="fr-FR" dirty="0">
                <a:solidFill>
                  <a:srgbClr val="3F2270">
                    <a:lumMod val="75000"/>
                  </a:srgbClr>
                </a:solidFill>
                <a:sym typeface="Wingdings"/>
              </a:rPr>
              <a:t>Dans le cadre d’un abandon de </a:t>
            </a:r>
            <a:r>
              <a:rPr lang="fr-FR" dirty="0" smtClean="0">
                <a:solidFill>
                  <a:srgbClr val="3F2270">
                    <a:lumMod val="75000"/>
                  </a:srgbClr>
                </a:solidFill>
                <a:sym typeface="Wingdings"/>
              </a:rPr>
              <a:t>poste.</a:t>
            </a:r>
          </a:p>
          <a:p>
            <a:pPr marL="342900" indent="-342900">
              <a:buFont typeface="Arial" panose="020B0604020202020204" pitchFamily="34" charset="0"/>
              <a:buChar char="•"/>
            </a:pPr>
            <a:endParaRPr lang="fr-FR" sz="2800" dirty="0">
              <a:solidFill>
                <a:srgbClr val="3F2270"/>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28</a:t>
            </a:fld>
            <a:endParaRPr lang="fr-FR" dirty="0">
              <a:solidFill>
                <a:prstClr val="black">
                  <a:tint val="75000"/>
                </a:prstClr>
              </a:solidFill>
            </a:endParaRPr>
          </a:p>
        </p:txBody>
      </p:sp>
    </p:spTree>
    <p:extLst>
      <p:ext uri="{BB962C8B-B14F-4D97-AF65-F5344CB8AC3E}">
        <p14:creationId xmlns:p14="http://schemas.microsoft.com/office/powerpoint/2010/main" val="2036876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III. L’indemnisation des congés annuels en cas de fin de relation de </a:t>
            </a:r>
            <a:r>
              <a:rPr lang="fr-FR" altLang="fr-FR" sz="2800" b="1" dirty="0" smtClean="0">
                <a:solidFill>
                  <a:srgbClr val="1F92B7"/>
                </a:solidFill>
                <a:latin typeface="Calibri"/>
              </a:rPr>
              <a:t>travail</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3"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91594" y="1124744"/>
            <a:ext cx="11430000" cy="523220"/>
          </a:xfrm>
          <a:prstGeom prst="rect">
            <a:avLst/>
          </a:prstGeom>
        </p:spPr>
        <p:txBody>
          <a:bodyPr wrap="square">
            <a:spAutoFit/>
          </a:bodyPr>
          <a:lstStyle/>
          <a:p>
            <a:pPr marL="342900" indent="-342900">
              <a:buFont typeface="Wingdings" panose="05000000000000000000" pitchFamily="2" charset="2"/>
              <a:buChar char="q"/>
            </a:pPr>
            <a:endParaRPr lang="fr-FR" sz="2800" dirty="0">
              <a:solidFill>
                <a:srgbClr val="3F2270"/>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29</a:t>
            </a:fld>
            <a:endParaRPr lang="fr-FR" dirty="0">
              <a:solidFill>
                <a:prstClr val="black">
                  <a:tint val="75000"/>
                </a:prstClr>
              </a:solidFill>
            </a:endParaRPr>
          </a:p>
        </p:txBody>
      </p:sp>
      <p:sp>
        <p:nvSpPr>
          <p:cNvPr id="12" name="Rectangle 11"/>
          <p:cNvSpPr/>
          <p:nvPr/>
        </p:nvSpPr>
        <p:spPr>
          <a:xfrm>
            <a:off x="399704" y="1124744"/>
            <a:ext cx="11392594" cy="4801314"/>
          </a:xfrm>
          <a:prstGeom prst="rect">
            <a:avLst/>
          </a:prstGeom>
        </p:spPr>
        <p:txBody>
          <a:bodyPr wrap="square">
            <a:spAutoFit/>
          </a:bodyPr>
          <a:lstStyle/>
          <a:p>
            <a:pPr marL="285750" indent="-285750">
              <a:buFont typeface="Wingdings"/>
              <a:buChar char="F"/>
              <a:defRPr/>
            </a:pPr>
            <a:r>
              <a:rPr lang="fr-FR" sz="1600" b="1" dirty="0" smtClean="0">
                <a:solidFill>
                  <a:srgbClr val="BE0F2E"/>
                </a:solidFill>
                <a:sym typeface="Wingdings"/>
              </a:rPr>
              <a:t>Quelques précisions concernant la page 28 et les motifs de fin de relation de travail :</a:t>
            </a:r>
          </a:p>
          <a:p>
            <a:pPr marL="285750" indent="-285750">
              <a:buFont typeface="Wingdings"/>
              <a:buChar char="F"/>
              <a:defRPr/>
            </a:pPr>
            <a:endParaRPr lang="fr-FR" sz="1600" b="1" dirty="0">
              <a:solidFill>
                <a:srgbClr val="BE0F2E"/>
              </a:solidFill>
              <a:sym typeface="Wingdings"/>
            </a:endParaRPr>
          </a:p>
          <a:p>
            <a:pPr lvl="0">
              <a:defRPr/>
            </a:pPr>
            <a:r>
              <a:rPr lang="fr-FR" sz="1600" dirty="0" smtClean="0">
                <a:solidFill>
                  <a:srgbClr val="3F2270">
                    <a:lumMod val="75000"/>
                  </a:srgbClr>
                </a:solidFill>
                <a:sym typeface="Wingdings"/>
              </a:rPr>
              <a:t>(</a:t>
            </a:r>
            <a:r>
              <a:rPr lang="fr-FR" sz="1600" dirty="0">
                <a:solidFill>
                  <a:srgbClr val="3F2270">
                    <a:lumMod val="75000"/>
                  </a:srgbClr>
                </a:solidFill>
                <a:sym typeface="Wingdings"/>
              </a:rPr>
              <a:t>1</a:t>
            </a:r>
            <a:r>
              <a:rPr lang="fr-FR" sz="1600" dirty="0" smtClean="0">
                <a:solidFill>
                  <a:srgbClr val="3F2270">
                    <a:lumMod val="75000"/>
                  </a:srgbClr>
                </a:solidFill>
                <a:sym typeface="Wingdings"/>
              </a:rPr>
              <a:t>) </a:t>
            </a:r>
            <a:r>
              <a:rPr lang="fr-FR" sz="1600" b="1" dirty="0" smtClean="0">
                <a:solidFill>
                  <a:srgbClr val="3F2270">
                    <a:lumMod val="75000"/>
                  </a:srgbClr>
                </a:solidFill>
                <a:sym typeface="Wingdings"/>
              </a:rPr>
              <a:t>En cas de mutation : </a:t>
            </a:r>
            <a:r>
              <a:rPr lang="fr-FR" sz="1600" dirty="0">
                <a:solidFill>
                  <a:srgbClr val="3F2270">
                    <a:lumMod val="75000"/>
                  </a:srgbClr>
                </a:solidFill>
                <a:sym typeface="Wingdings"/>
              </a:rPr>
              <a:t>Par principe les congés </a:t>
            </a:r>
            <a:r>
              <a:rPr lang="fr-FR" sz="1600" dirty="0" smtClean="0">
                <a:solidFill>
                  <a:srgbClr val="3F2270">
                    <a:lumMod val="75000"/>
                  </a:srgbClr>
                </a:solidFill>
                <a:sym typeface="Wingdings"/>
              </a:rPr>
              <a:t>annuels ne </a:t>
            </a:r>
            <a:r>
              <a:rPr lang="fr-FR" sz="1600" dirty="0">
                <a:solidFill>
                  <a:srgbClr val="3F2270">
                    <a:lumMod val="75000"/>
                  </a:srgbClr>
                </a:solidFill>
                <a:sym typeface="Wingdings"/>
              </a:rPr>
              <a:t>peuvent être perdus par l’agent : </a:t>
            </a:r>
            <a:r>
              <a:rPr lang="fr-FR" sz="1600" dirty="0" smtClean="0">
                <a:solidFill>
                  <a:srgbClr val="3F2270">
                    <a:lumMod val="75000"/>
                  </a:srgbClr>
                </a:solidFill>
                <a:sym typeface="Wingdings"/>
              </a:rPr>
              <a:t>il s’agit d’une entente entre employeurs, </a:t>
            </a:r>
            <a:r>
              <a:rPr lang="fr-FR" sz="1600" dirty="0">
                <a:solidFill>
                  <a:srgbClr val="3F2270">
                    <a:lumMod val="75000"/>
                  </a:srgbClr>
                </a:solidFill>
                <a:sym typeface="Wingdings"/>
              </a:rPr>
              <a:t>soit la collectivité d’accueil accepte de </a:t>
            </a:r>
            <a:r>
              <a:rPr lang="fr-FR" sz="1600" dirty="0" smtClean="0">
                <a:solidFill>
                  <a:srgbClr val="3F2270">
                    <a:lumMod val="75000"/>
                  </a:srgbClr>
                </a:solidFill>
                <a:sym typeface="Wingdings"/>
              </a:rPr>
              <a:t>récupérer la totalité ou une partie des congés annuels du fonctionnaire, </a:t>
            </a:r>
            <a:r>
              <a:rPr lang="fr-FR" sz="1600" dirty="0">
                <a:solidFill>
                  <a:srgbClr val="3F2270">
                    <a:lumMod val="75000"/>
                  </a:srgbClr>
                </a:solidFill>
                <a:sym typeface="Wingdings"/>
              </a:rPr>
              <a:t>soit </a:t>
            </a:r>
            <a:r>
              <a:rPr lang="fr-FR" sz="1600" dirty="0" smtClean="0">
                <a:solidFill>
                  <a:srgbClr val="3F2270">
                    <a:lumMod val="75000"/>
                  </a:srgbClr>
                </a:solidFill>
                <a:sym typeface="Wingdings"/>
              </a:rPr>
              <a:t>ils seront soldés ou indemnisés </a:t>
            </a:r>
            <a:r>
              <a:rPr lang="fr-FR" sz="1600" dirty="0">
                <a:solidFill>
                  <a:srgbClr val="3F2270">
                    <a:lumMod val="75000"/>
                  </a:srgbClr>
                </a:solidFill>
                <a:sym typeface="Wingdings"/>
              </a:rPr>
              <a:t>par la collectivité </a:t>
            </a:r>
            <a:r>
              <a:rPr lang="fr-FR" sz="1600" dirty="0" smtClean="0">
                <a:solidFill>
                  <a:srgbClr val="3F2270">
                    <a:lumMod val="75000"/>
                  </a:srgbClr>
                </a:solidFill>
                <a:sym typeface="Wingdings"/>
              </a:rPr>
              <a:t>d’origine.</a:t>
            </a:r>
            <a:endParaRPr lang="fr-FR" sz="1600" dirty="0">
              <a:solidFill>
                <a:srgbClr val="3F2270">
                  <a:lumMod val="75000"/>
                </a:srgbClr>
              </a:solidFill>
              <a:sym typeface="Wingdings"/>
            </a:endParaRPr>
          </a:p>
          <a:p>
            <a:pPr lvl="0">
              <a:defRPr/>
            </a:pPr>
            <a:r>
              <a:rPr lang="fr-FR" sz="1600" dirty="0">
                <a:solidFill>
                  <a:srgbClr val="3F2270">
                    <a:lumMod val="75000"/>
                  </a:srgbClr>
                </a:solidFill>
                <a:sym typeface="Wingdings"/>
              </a:rPr>
              <a:t>Le Conseil d’Etat a reconnu, dans sa décision du 7 décembre 2015, que la mutation constituait une fin de relation de travail et ouvrait droit au paiement des congés annuel pour </a:t>
            </a:r>
            <a:r>
              <a:rPr lang="fr-FR" sz="1600" dirty="0" smtClean="0">
                <a:solidFill>
                  <a:srgbClr val="3F2270">
                    <a:lumMod val="75000"/>
                  </a:srgbClr>
                </a:solidFill>
                <a:sym typeface="Wingdings"/>
              </a:rPr>
              <a:t>l’agent </a:t>
            </a:r>
            <a:r>
              <a:rPr lang="fr-FR" sz="1600" dirty="0">
                <a:solidFill>
                  <a:srgbClr val="3F2270">
                    <a:lumMod val="75000"/>
                  </a:srgbClr>
                </a:solidFill>
                <a:sym typeface="Wingdings"/>
              </a:rPr>
              <a:t>qui n’avait pas pu prendre ses congés annuels pour cause de maladie.</a:t>
            </a:r>
          </a:p>
          <a:p>
            <a:pPr lvl="0">
              <a:defRPr/>
            </a:pPr>
            <a:endParaRPr lang="fr-FR" sz="1600" dirty="0" smtClean="0">
              <a:solidFill>
                <a:srgbClr val="3F2270">
                  <a:lumMod val="75000"/>
                </a:srgbClr>
              </a:solidFill>
              <a:sym typeface="Wingdings"/>
            </a:endParaRPr>
          </a:p>
          <a:p>
            <a:pPr lvl="0">
              <a:defRPr/>
            </a:pPr>
            <a:r>
              <a:rPr lang="fr-FR" sz="1600" dirty="0" smtClean="0">
                <a:solidFill>
                  <a:srgbClr val="3F2270">
                    <a:lumMod val="75000"/>
                  </a:srgbClr>
                </a:solidFill>
                <a:sym typeface="Wingdings"/>
              </a:rPr>
              <a:t>(</a:t>
            </a:r>
            <a:r>
              <a:rPr lang="fr-FR" sz="1600" dirty="0">
                <a:solidFill>
                  <a:srgbClr val="3F2270">
                    <a:lumMod val="75000"/>
                  </a:srgbClr>
                </a:solidFill>
                <a:sym typeface="Wingdings"/>
              </a:rPr>
              <a:t>2</a:t>
            </a:r>
            <a:r>
              <a:rPr lang="fr-FR" sz="1600" dirty="0" smtClean="0">
                <a:solidFill>
                  <a:srgbClr val="3F2270">
                    <a:lumMod val="75000"/>
                  </a:srgbClr>
                </a:solidFill>
                <a:sym typeface="Wingdings"/>
              </a:rPr>
              <a:t>) </a:t>
            </a:r>
            <a:r>
              <a:rPr lang="fr-FR" sz="1600" b="1" dirty="0" smtClean="0">
                <a:solidFill>
                  <a:srgbClr val="3F2270">
                    <a:lumMod val="75000"/>
                  </a:srgbClr>
                </a:solidFill>
                <a:sym typeface="Wingdings"/>
              </a:rPr>
              <a:t>En </a:t>
            </a:r>
            <a:r>
              <a:rPr lang="fr-FR" sz="1600" b="1" dirty="0">
                <a:solidFill>
                  <a:srgbClr val="3F2270">
                    <a:lumMod val="75000"/>
                  </a:srgbClr>
                </a:solidFill>
                <a:sym typeface="Wingdings"/>
              </a:rPr>
              <a:t>cas de démission : </a:t>
            </a:r>
            <a:r>
              <a:rPr lang="fr-FR" sz="1600" dirty="0">
                <a:solidFill>
                  <a:srgbClr val="3F2270">
                    <a:lumMod val="75000"/>
                  </a:srgbClr>
                </a:solidFill>
                <a:sym typeface="Wingdings"/>
              </a:rPr>
              <a:t>Celle-ci ne prend effet qu’à la date fixée par l’autorité territoriale. Elle peut donc en général prendre en compte les congés annuels de l’agent pour fixer cette date</a:t>
            </a:r>
            <a:r>
              <a:rPr lang="fr-FR" sz="1600" dirty="0" smtClean="0">
                <a:solidFill>
                  <a:srgbClr val="3F2270">
                    <a:lumMod val="75000"/>
                  </a:srgbClr>
                </a:solidFill>
                <a:sym typeface="Wingdings"/>
              </a:rPr>
              <a:t>. Si tel n’est pas le cas, il conviendra d’indemniser les congés annuels non pris par l’agent.</a:t>
            </a:r>
            <a:endParaRPr lang="fr-FR" sz="1600" dirty="0">
              <a:solidFill>
                <a:srgbClr val="3F2270">
                  <a:lumMod val="75000"/>
                </a:srgbClr>
              </a:solidFill>
              <a:sym typeface="Wingdings"/>
            </a:endParaRPr>
          </a:p>
          <a:p>
            <a:pPr lvl="0">
              <a:defRPr/>
            </a:pPr>
            <a:r>
              <a:rPr lang="fr-FR" sz="1600" dirty="0">
                <a:solidFill>
                  <a:srgbClr val="3F2270">
                    <a:lumMod val="75000"/>
                  </a:srgbClr>
                </a:solidFill>
                <a:sym typeface="Wingdings"/>
              </a:rPr>
              <a:t>La </a:t>
            </a:r>
            <a:r>
              <a:rPr lang="fr-FR" sz="1600" dirty="0" smtClean="0">
                <a:solidFill>
                  <a:srgbClr val="3F2270">
                    <a:lumMod val="75000"/>
                  </a:srgbClr>
                </a:solidFill>
                <a:sym typeface="Wingdings"/>
              </a:rPr>
              <a:t>CJUE, dans </a:t>
            </a:r>
            <a:r>
              <a:rPr lang="fr-FR" sz="1600" dirty="0">
                <a:solidFill>
                  <a:srgbClr val="3F2270">
                    <a:lumMod val="75000"/>
                  </a:srgbClr>
                </a:solidFill>
                <a:sym typeface="Wingdings"/>
              </a:rPr>
              <a:t>son arrêt du 6 novembre </a:t>
            </a:r>
            <a:r>
              <a:rPr lang="fr-FR" sz="1600" dirty="0" smtClean="0">
                <a:solidFill>
                  <a:srgbClr val="3F2270">
                    <a:lumMod val="75000"/>
                  </a:srgbClr>
                </a:solidFill>
                <a:sym typeface="Wingdings"/>
              </a:rPr>
              <a:t>2018, a </a:t>
            </a:r>
            <a:r>
              <a:rPr lang="fr-FR" sz="1600" dirty="0">
                <a:solidFill>
                  <a:srgbClr val="3F2270">
                    <a:lumMod val="75000"/>
                  </a:srgbClr>
                </a:solidFill>
                <a:sym typeface="Wingdings"/>
              </a:rPr>
              <a:t>précisé que le motif pour lequel la relation de travail a pris fin est sans importance et que la circonstance qu’un travailleur soit à l’initiative de la fin de relation de travail n’a aucune incidence sur son droit de percevoir une indemnité compensatrice.</a:t>
            </a:r>
          </a:p>
          <a:p>
            <a:pPr lvl="0">
              <a:defRPr/>
            </a:pPr>
            <a:endParaRPr lang="fr-FR" sz="1600" dirty="0">
              <a:solidFill>
                <a:srgbClr val="3F2270">
                  <a:lumMod val="75000"/>
                </a:srgbClr>
              </a:solidFill>
              <a:sym typeface="Wingdings"/>
            </a:endParaRPr>
          </a:p>
          <a:p>
            <a:pPr lvl="0">
              <a:defRPr/>
            </a:pPr>
            <a:r>
              <a:rPr lang="fr-FR" sz="1600" dirty="0">
                <a:solidFill>
                  <a:srgbClr val="3F2270">
                    <a:lumMod val="75000"/>
                  </a:srgbClr>
                </a:solidFill>
                <a:sym typeface="Wingdings"/>
              </a:rPr>
              <a:t>(3</a:t>
            </a:r>
            <a:r>
              <a:rPr lang="fr-FR" sz="1600" dirty="0" smtClean="0">
                <a:solidFill>
                  <a:srgbClr val="3F2270">
                    <a:lumMod val="75000"/>
                  </a:srgbClr>
                </a:solidFill>
                <a:sym typeface="Wingdings"/>
              </a:rPr>
              <a:t>) A ce jour et à notre connaissance, cette </a:t>
            </a:r>
            <a:r>
              <a:rPr lang="fr-FR" sz="1600" dirty="0">
                <a:solidFill>
                  <a:srgbClr val="3F2270">
                    <a:lumMod val="75000"/>
                  </a:srgbClr>
                </a:solidFill>
                <a:sym typeface="Wingdings"/>
              </a:rPr>
              <a:t>position du Conseil d’Etat n’a pas été </a:t>
            </a:r>
            <a:r>
              <a:rPr lang="fr-FR" sz="1600" dirty="0" smtClean="0">
                <a:solidFill>
                  <a:srgbClr val="3F2270">
                    <a:lumMod val="75000"/>
                  </a:srgbClr>
                </a:solidFill>
                <a:sym typeface="Wingdings"/>
              </a:rPr>
              <a:t>réaffirmé, </a:t>
            </a:r>
            <a:r>
              <a:rPr lang="fr-FR" sz="1600" dirty="0">
                <a:solidFill>
                  <a:srgbClr val="3F2270">
                    <a:lumMod val="75000"/>
                  </a:srgbClr>
                </a:solidFill>
                <a:sym typeface="Wingdings"/>
              </a:rPr>
              <a:t>cependant au </a:t>
            </a:r>
            <a:r>
              <a:rPr lang="fr-FR" sz="1600" dirty="0" smtClean="0">
                <a:solidFill>
                  <a:srgbClr val="3F2270">
                    <a:lumMod val="75000"/>
                  </a:srgbClr>
                </a:solidFill>
                <a:sym typeface="Wingdings"/>
              </a:rPr>
              <a:t>vu de l’élargissement des cas d’indemnisation des congés annuels par la </a:t>
            </a:r>
            <a:r>
              <a:rPr lang="fr-FR" sz="1600" dirty="0">
                <a:solidFill>
                  <a:srgbClr val="3F2270">
                    <a:lumMod val="75000"/>
                  </a:srgbClr>
                </a:solidFill>
                <a:sym typeface="Wingdings"/>
              </a:rPr>
              <a:t>jurisprudence </a:t>
            </a:r>
            <a:r>
              <a:rPr lang="fr-FR" sz="1600" dirty="0" smtClean="0">
                <a:solidFill>
                  <a:srgbClr val="3F2270">
                    <a:lumMod val="75000"/>
                  </a:srgbClr>
                </a:solidFill>
                <a:sym typeface="Wingdings"/>
              </a:rPr>
              <a:t>communautaire, et sous réserve de l’interprétation du juge administratif, </a:t>
            </a:r>
            <a:r>
              <a:rPr lang="fr-FR" sz="1600" dirty="0">
                <a:solidFill>
                  <a:srgbClr val="3F2270">
                    <a:lumMod val="75000"/>
                  </a:srgbClr>
                </a:solidFill>
                <a:sym typeface="Wingdings"/>
              </a:rPr>
              <a:t>on pourrait tendre </a:t>
            </a:r>
            <a:r>
              <a:rPr lang="fr-FR" sz="1600" dirty="0" smtClean="0">
                <a:solidFill>
                  <a:srgbClr val="3F2270">
                    <a:lumMod val="75000"/>
                  </a:srgbClr>
                </a:solidFill>
                <a:sym typeface="Wingdings"/>
              </a:rPr>
              <a:t>à terme, à </a:t>
            </a:r>
            <a:r>
              <a:rPr lang="fr-FR" sz="1600" dirty="0">
                <a:solidFill>
                  <a:srgbClr val="3F2270">
                    <a:lumMod val="75000"/>
                  </a:srgbClr>
                </a:solidFill>
                <a:sym typeface="Wingdings"/>
              </a:rPr>
              <a:t>indemniser les congés annuels non pris en cas de licenciement pour insuffisance </a:t>
            </a:r>
            <a:r>
              <a:rPr lang="fr-FR" sz="1600" dirty="0" smtClean="0">
                <a:solidFill>
                  <a:srgbClr val="3F2270">
                    <a:lumMod val="75000"/>
                  </a:srgbClr>
                </a:solidFill>
                <a:sym typeface="Wingdings"/>
              </a:rPr>
              <a:t>professionnelle.</a:t>
            </a:r>
          </a:p>
          <a:p>
            <a:pPr lvl="0">
              <a:defRPr/>
            </a:pPr>
            <a:endParaRPr lang="fr-FR" dirty="0"/>
          </a:p>
        </p:txBody>
      </p:sp>
    </p:spTree>
    <p:extLst>
      <p:ext uri="{BB962C8B-B14F-4D97-AF65-F5344CB8AC3E}">
        <p14:creationId xmlns:p14="http://schemas.microsoft.com/office/powerpoint/2010/main" val="264212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2800" b="1" dirty="0">
                <a:solidFill>
                  <a:srgbClr val="1F92B7"/>
                </a:solidFill>
                <a:latin typeface="Calibri"/>
              </a:rPr>
              <a:t>Â</a:t>
            </a:r>
            <a:r>
              <a:rPr lang="fr-FR" altLang="fr-FR" sz="2800" b="1" dirty="0">
                <a:solidFill>
                  <a:srgbClr val="1F92B7"/>
                </a:solidFill>
                <a:latin typeface="Calibri"/>
              </a:rPr>
              <a:t>g</a:t>
            </a:r>
            <a:r>
              <a:rPr lang="fr-FR" altLang="fr-FR" sz="2800" b="1" dirty="0" smtClean="0">
                <a:solidFill>
                  <a:srgbClr val="1F92B7"/>
                </a:solidFill>
                <a:latin typeface="Calibri"/>
              </a:rPr>
              <a:t>e de cessation d’activité catégorie sédentaire</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91594" y="1123256"/>
            <a:ext cx="11071788" cy="800219"/>
          </a:xfrm>
          <a:prstGeom prst="rect">
            <a:avLst/>
          </a:prstGeom>
        </p:spPr>
        <p:txBody>
          <a:bodyPr wrap="square">
            <a:spAutoFit/>
          </a:bodyPr>
          <a:lstStyle/>
          <a:p>
            <a:endParaRPr lang="fr-FR" dirty="0" smtClean="0">
              <a:solidFill>
                <a:srgbClr val="3F2270"/>
              </a:solidFill>
            </a:endParaRPr>
          </a:p>
          <a:p>
            <a:endParaRPr lang="fr-FR" sz="2800" dirty="0">
              <a:solidFill>
                <a:srgbClr val="3F2270"/>
              </a:solidFill>
            </a:endParaRPr>
          </a:p>
        </p:txBody>
      </p:sp>
      <p:sp>
        <p:nvSpPr>
          <p:cNvPr id="12" name="Rectangle 11"/>
          <p:cNvSpPr/>
          <p:nvPr/>
        </p:nvSpPr>
        <p:spPr>
          <a:xfrm>
            <a:off x="371130" y="1124744"/>
            <a:ext cx="10982670" cy="400110"/>
          </a:xfrm>
          <a:prstGeom prst="rect">
            <a:avLst/>
          </a:prstGeom>
        </p:spPr>
        <p:txBody>
          <a:bodyPr wrap="square">
            <a:spAutoFit/>
          </a:bodyPr>
          <a:lstStyle/>
          <a:p>
            <a:r>
              <a:rPr lang="fr-FR" sz="2000" dirty="0">
                <a:solidFill>
                  <a:srgbClr val="3F2270">
                    <a:lumMod val="75000"/>
                  </a:srgbClr>
                </a:solidFill>
              </a:rPr>
              <a:t>Pour le fonctionnaire relevant de la catégorie sédentaire, l’âge de cessation d’activité est fixé à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986" y="1674703"/>
            <a:ext cx="9041413" cy="387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du numéro de diapositive 12"/>
          <p:cNvSpPr>
            <a:spLocks noGrp="1"/>
          </p:cNvSpPr>
          <p:nvPr>
            <p:ph type="sldNum" sz="quarter" idx="12"/>
          </p:nvPr>
        </p:nvSpPr>
        <p:spPr/>
        <p:txBody>
          <a:bodyPr/>
          <a:lstStyle/>
          <a:p>
            <a:fld id="{065D238E-0235-407E-A47E-90C9449F5B8D}" type="slidenum">
              <a:rPr lang="fr-FR" smtClean="0">
                <a:solidFill>
                  <a:prstClr val="black">
                    <a:tint val="75000"/>
                  </a:prstClr>
                </a:solidFill>
              </a:rPr>
              <a:pPr/>
              <a:t>3</a:t>
            </a:fld>
            <a:endParaRPr lang="fr-FR" dirty="0">
              <a:solidFill>
                <a:prstClr val="black">
                  <a:tint val="75000"/>
                </a:prstClr>
              </a:solidFill>
            </a:endParaRPr>
          </a:p>
        </p:txBody>
      </p:sp>
    </p:spTree>
    <p:extLst>
      <p:ext uri="{BB962C8B-B14F-4D97-AF65-F5344CB8AC3E}">
        <p14:creationId xmlns:p14="http://schemas.microsoft.com/office/powerpoint/2010/main" val="38710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III. L’indemnisation des congés annuels en cas de fin de relation de travail</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3"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228600" y="990600"/>
            <a:ext cx="11582399" cy="4585871"/>
          </a:xfrm>
          <a:prstGeom prst="rect">
            <a:avLst/>
          </a:prstGeom>
        </p:spPr>
        <p:txBody>
          <a:bodyPr wrap="square">
            <a:spAutoFit/>
          </a:bodyPr>
          <a:lstStyle/>
          <a:p>
            <a:pPr lvl="0"/>
            <a:endParaRPr lang="fr-FR" sz="1600" u="sng" dirty="0" smtClean="0">
              <a:solidFill>
                <a:srgbClr val="3F2270">
                  <a:lumMod val="75000"/>
                </a:srgbClr>
              </a:solidFill>
              <a:effectLst>
                <a:outerShdw blurRad="38100" dist="38100" dir="2700000" algn="tl">
                  <a:srgbClr val="000000">
                    <a:alpha val="43137"/>
                  </a:srgbClr>
                </a:outerShdw>
              </a:effectLst>
              <a:sym typeface="Wingdings"/>
            </a:endParaRPr>
          </a:p>
          <a:p>
            <a:pPr marL="342900" lvl="0" indent="-342900">
              <a:buFont typeface="Wingdings" panose="05000000000000000000" pitchFamily="2" charset="2"/>
              <a:buChar char="q"/>
            </a:pPr>
            <a:r>
              <a:rPr lang="fr-FR" sz="2000" u="sng" dirty="0" smtClean="0">
                <a:solidFill>
                  <a:srgbClr val="3F2270">
                    <a:lumMod val="75000"/>
                  </a:srgbClr>
                </a:solidFill>
                <a:sym typeface="Wingdings"/>
              </a:rPr>
              <a:t>Quelles sont les limites </a:t>
            </a:r>
            <a:r>
              <a:rPr lang="fr-FR" sz="2000" u="sng" dirty="0">
                <a:solidFill>
                  <a:srgbClr val="3F2270">
                    <a:lumMod val="75000"/>
                  </a:srgbClr>
                </a:solidFill>
                <a:sym typeface="Wingdings"/>
              </a:rPr>
              <a:t>à</a:t>
            </a:r>
            <a:r>
              <a:rPr lang="fr-FR" sz="2000" u="sng" dirty="0" smtClean="0">
                <a:solidFill>
                  <a:srgbClr val="3F2270">
                    <a:lumMod val="75000"/>
                  </a:srgbClr>
                </a:solidFill>
                <a:sym typeface="Wingdings"/>
              </a:rPr>
              <a:t> l’indemnisation des congés annuels non pris </a:t>
            </a:r>
            <a:r>
              <a:rPr lang="fr-FR" sz="2000" u="sng" dirty="0">
                <a:solidFill>
                  <a:srgbClr val="3F2270">
                    <a:lumMod val="75000"/>
                  </a:srgbClr>
                </a:solidFill>
                <a:sym typeface="Wingdings"/>
              </a:rPr>
              <a:t>?</a:t>
            </a:r>
          </a:p>
          <a:p>
            <a:endParaRPr lang="fr-FR" sz="1600" dirty="0">
              <a:solidFill>
                <a:srgbClr val="3F2270">
                  <a:lumMod val="75000"/>
                </a:srgbClr>
              </a:solidFill>
              <a:sym typeface="Wingdings"/>
            </a:endParaRPr>
          </a:p>
          <a:p>
            <a:pPr fontAlgn="base"/>
            <a:r>
              <a:rPr lang="fr-FR" dirty="0">
                <a:solidFill>
                  <a:srgbClr val="3F2270">
                    <a:lumMod val="75000"/>
                  </a:srgbClr>
                </a:solidFill>
              </a:rPr>
              <a:t>Le Conseil Etat a reconnu à plusieurs </a:t>
            </a:r>
            <a:r>
              <a:rPr lang="fr-FR" dirty="0" smtClean="0">
                <a:solidFill>
                  <a:srgbClr val="3F2270">
                    <a:lumMod val="75000"/>
                  </a:srgbClr>
                </a:solidFill>
              </a:rPr>
              <a:t>reprises, </a:t>
            </a:r>
            <a:r>
              <a:rPr lang="fr-FR" dirty="0">
                <a:solidFill>
                  <a:srgbClr val="3F2270">
                    <a:lumMod val="75000"/>
                  </a:srgbClr>
                </a:solidFill>
              </a:rPr>
              <a:t>et récemment dans son arrêt en date du 22 juin </a:t>
            </a:r>
            <a:r>
              <a:rPr lang="fr-FR" dirty="0" smtClean="0">
                <a:solidFill>
                  <a:srgbClr val="3F2270">
                    <a:lumMod val="75000"/>
                  </a:srgbClr>
                </a:solidFill>
              </a:rPr>
              <a:t>2022, </a:t>
            </a:r>
            <a:r>
              <a:rPr lang="fr-FR" b="1" dirty="0">
                <a:solidFill>
                  <a:srgbClr val="3F2270">
                    <a:lumMod val="75000"/>
                  </a:srgbClr>
                </a:solidFill>
              </a:rPr>
              <a:t>le droit à </a:t>
            </a:r>
            <a:r>
              <a:rPr lang="fr-FR" b="1" dirty="0" smtClean="0">
                <a:solidFill>
                  <a:srgbClr val="3F2270">
                    <a:lumMod val="75000"/>
                  </a:srgbClr>
                </a:solidFill>
              </a:rPr>
              <a:t>l’indemnisation </a:t>
            </a:r>
            <a:r>
              <a:rPr lang="fr-FR" b="1" dirty="0">
                <a:solidFill>
                  <a:srgbClr val="3F2270">
                    <a:lumMod val="75000"/>
                  </a:srgbClr>
                </a:solidFill>
              </a:rPr>
              <a:t>des congés annuels non pris pour un fonctionnaire mis à la retraite </a:t>
            </a:r>
            <a:r>
              <a:rPr lang="fr-FR" dirty="0">
                <a:solidFill>
                  <a:srgbClr val="3F2270">
                    <a:lumMod val="75000"/>
                  </a:srgbClr>
                </a:solidFill>
              </a:rPr>
              <a:t>sans avoir pris l’ensemble de ses </a:t>
            </a:r>
            <a:r>
              <a:rPr lang="fr-FR" dirty="0" smtClean="0">
                <a:solidFill>
                  <a:srgbClr val="3F2270">
                    <a:lumMod val="75000"/>
                  </a:srgbClr>
                </a:solidFill>
              </a:rPr>
              <a:t>congés annuels </a:t>
            </a:r>
            <a:r>
              <a:rPr lang="fr-FR" b="1" dirty="0" smtClean="0">
                <a:solidFill>
                  <a:srgbClr val="3F2270">
                    <a:lumMod val="75000"/>
                  </a:srgbClr>
                </a:solidFill>
              </a:rPr>
              <a:t>dans </a:t>
            </a:r>
            <a:r>
              <a:rPr lang="fr-FR" b="1" dirty="0">
                <a:solidFill>
                  <a:srgbClr val="3F2270">
                    <a:lumMod val="75000"/>
                  </a:srgbClr>
                </a:solidFill>
              </a:rPr>
              <a:t>les limites suivantes </a:t>
            </a:r>
            <a:r>
              <a:rPr lang="fr-FR" dirty="0" smtClean="0">
                <a:solidFill>
                  <a:srgbClr val="3F2270">
                    <a:lumMod val="75000"/>
                  </a:srgbClr>
                </a:solidFill>
              </a:rPr>
              <a:t>(</a:t>
            </a:r>
            <a:r>
              <a:rPr lang="fr-FR" dirty="0">
                <a:solidFill>
                  <a:srgbClr val="3F2270">
                    <a:lumMod val="75000"/>
                  </a:srgbClr>
                </a:solidFill>
              </a:rPr>
              <a:t>CE, 22 juin 2022, n°443053</a:t>
            </a:r>
            <a:r>
              <a:rPr lang="fr-FR" dirty="0" smtClean="0">
                <a:solidFill>
                  <a:srgbClr val="3F2270">
                    <a:lumMod val="75000"/>
                  </a:srgbClr>
                </a:solidFill>
              </a:rPr>
              <a:t>) :</a:t>
            </a:r>
            <a:r>
              <a:rPr lang="fr-FR" dirty="0">
                <a:solidFill>
                  <a:srgbClr val="3F2270">
                    <a:lumMod val="75000"/>
                  </a:srgbClr>
                </a:solidFill>
              </a:rPr>
              <a:t> </a:t>
            </a:r>
          </a:p>
          <a:p>
            <a:pPr fontAlgn="base"/>
            <a:endParaRPr lang="fr-FR" sz="1600" b="1" dirty="0">
              <a:solidFill>
                <a:srgbClr val="3F2270">
                  <a:lumMod val="75000"/>
                </a:srgbClr>
              </a:solidFill>
            </a:endParaRPr>
          </a:p>
          <a:p>
            <a:pPr marL="342900" indent="-342900" fontAlgn="base">
              <a:buFont typeface="Arial" panose="020B0604020202020204" pitchFamily="34" charset="0"/>
              <a:buChar char="•"/>
            </a:pPr>
            <a:r>
              <a:rPr lang="fr-FR" b="1" dirty="0">
                <a:solidFill>
                  <a:srgbClr val="3F2270">
                    <a:lumMod val="75000"/>
                  </a:srgbClr>
                </a:solidFill>
              </a:rPr>
              <a:t>L’indemnisation maximale est fixée à 20 jours par année civile</a:t>
            </a:r>
            <a:r>
              <a:rPr lang="fr-FR" dirty="0">
                <a:solidFill>
                  <a:srgbClr val="3F2270">
                    <a:lumMod val="75000"/>
                  </a:srgbClr>
                </a:solidFill>
              </a:rPr>
              <a:t> pour 5 jours de travail par semaine (correspondant à la durée minimale de quatre semaines de congés annuels imposée par le droit de l’Union européenne). </a:t>
            </a:r>
            <a:endParaRPr lang="fr-FR" dirty="0" smtClean="0">
              <a:solidFill>
                <a:srgbClr val="3F2270">
                  <a:lumMod val="75000"/>
                </a:srgbClr>
              </a:solidFill>
            </a:endParaRPr>
          </a:p>
          <a:p>
            <a:pPr marL="342900" indent="-342900" fontAlgn="base">
              <a:buFont typeface="Arial" panose="020B0604020202020204" pitchFamily="34" charset="0"/>
              <a:buChar char="•"/>
            </a:pPr>
            <a:endParaRPr lang="fr-FR" sz="1600" dirty="0">
              <a:solidFill>
                <a:srgbClr val="3F2270">
                  <a:lumMod val="75000"/>
                </a:srgbClr>
              </a:solidFill>
            </a:endParaRPr>
          </a:p>
          <a:p>
            <a:pPr marL="342900" indent="-342900" fontAlgn="base">
              <a:buFont typeface="Arial" panose="020B0604020202020204" pitchFamily="34" charset="0"/>
              <a:buChar char="•"/>
            </a:pPr>
            <a:r>
              <a:rPr lang="fr-FR" b="1" dirty="0" smtClean="0">
                <a:solidFill>
                  <a:srgbClr val="3F2270">
                    <a:lumMod val="75000"/>
                  </a:srgbClr>
                </a:solidFill>
              </a:rPr>
              <a:t>L’indemnisation </a:t>
            </a:r>
            <a:r>
              <a:rPr lang="fr-FR" b="1" dirty="0">
                <a:solidFill>
                  <a:srgbClr val="3F2270">
                    <a:lumMod val="75000"/>
                  </a:srgbClr>
                </a:solidFill>
              </a:rPr>
              <a:t>se fait selon la période de report limitée à 15 mois</a:t>
            </a:r>
            <a:r>
              <a:rPr lang="fr-FR" dirty="0">
                <a:solidFill>
                  <a:srgbClr val="3F2270">
                    <a:lumMod val="75000"/>
                  </a:srgbClr>
                </a:solidFill>
              </a:rPr>
              <a:t> à compter de l’année au cours de laquelle les congés ont été générés. </a:t>
            </a:r>
          </a:p>
          <a:p>
            <a:pPr marL="342900" indent="-342900"/>
            <a:endParaRPr lang="fr-FR" sz="1600" dirty="0" smtClean="0">
              <a:solidFill>
                <a:srgbClr val="3F2270">
                  <a:lumMod val="75000"/>
                </a:srgbClr>
              </a:solidFill>
              <a:sym typeface="Wingdings"/>
            </a:endParaRPr>
          </a:p>
          <a:p>
            <a:pPr indent="-342900"/>
            <a:r>
              <a:rPr lang="fr-FR" dirty="0" smtClean="0">
                <a:solidFill>
                  <a:srgbClr val="3F2270">
                    <a:lumMod val="75000"/>
                  </a:srgbClr>
                </a:solidFill>
                <a:sym typeface="Wingdings"/>
              </a:rPr>
              <a:t>Le </a:t>
            </a:r>
            <a:r>
              <a:rPr lang="fr-FR" dirty="0">
                <a:solidFill>
                  <a:srgbClr val="3F2270">
                    <a:lumMod val="75000"/>
                  </a:srgbClr>
                </a:solidFill>
                <a:sym typeface="Wingdings"/>
              </a:rPr>
              <a:t>versement de </a:t>
            </a:r>
            <a:r>
              <a:rPr lang="fr-FR" dirty="0" smtClean="0">
                <a:solidFill>
                  <a:srgbClr val="3F2270">
                    <a:lumMod val="75000"/>
                  </a:srgbClr>
                </a:solidFill>
                <a:sym typeface="Wingdings"/>
              </a:rPr>
              <a:t>l’indemnisation des congés annuels n’est </a:t>
            </a:r>
            <a:r>
              <a:rPr lang="fr-FR" dirty="0">
                <a:solidFill>
                  <a:srgbClr val="3F2270">
                    <a:lumMod val="75000"/>
                  </a:srgbClr>
                </a:solidFill>
                <a:sym typeface="Wingdings"/>
              </a:rPr>
              <a:t>pas conditionné à une demande préalable de </a:t>
            </a:r>
            <a:r>
              <a:rPr lang="fr-FR" dirty="0" smtClean="0">
                <a:solidFill>
                  <a:srgbClr val="3F2270">
                    <a:lumMod val="75000"/>
                  </a:srgbClr>
                </a:solidFill>
                <a:sym typeface="Wingdings"/>
              </a:rPr>
              <a:t>l’agent public</a:t>
            </a:r>
            <a:r>
              <a:rPr lang="fr-FR" dirty="0">
                <a:solidFill>
                  <a:srgbClr val="3F2270">
                    <a:lumMod val="75000"/>
                  </a:srgbClr>
                </a:solidFill>
                <a:sym typeface="Wingdings"/>
              </a:rPr>
              <a:t>.</a:t>
            </a:r>
          </a:p>
          <a:p>
            <a:pPr marL="342900" indent="-342900"/>
            <a:endParaRPr lang="fr-FR" sz="2000" dirty="0" smtClean="0">
              <a:solidFill>
                <a:srgbClr val="3F2270">
                  <a:lumMod val="75000"/>
                </a:srgbClr>
              </a:solidFill>
              <a:sym typeface="Wingdings"/>
            </a:endParaRPr>
          </a:p>
          <a:p>
            <a:pPr marL="342900" indent="-342900">
              <a:buFont typeface="Wingdings" panose="05000000000000000000" pitchFamily="2" charset="2"/>
              <a:buChar char="q"/>
            </a:pPr>
            <a:endParaRPr lang="fr-FR" sz="2800" dirty="0">
              <a:solidFill>
                <a:srgbClr val="3F2270"/>
              </a:solidFill>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30</a:t>
            </a:fld>
            <a:endParaRPr lang="fr-FR" dirty="0">
              <a:solidFill>
                <a:prstClr val="black">
                  <a:tint val="75000"/>
                </a:prstClr>
              </a:solidFill>
            </a:endParaRPr>
          </a:p>
        </p:txBody>
      </p:sp>
    </p:spTree>
    <p:extLst>
      <p:ext uri="{BB962C8B-B14F-4D97-AF65-F5344CB8AC3E}">
        <p14:creationId xmlns:p14="http://schemas.microsoft.com/office/powerpoint/2010/main" val="2036876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a:solidFill>
                  <a:srgbClr val="1F92B7"/>
                </a:solidFill>
                <a:latin typeface="Calibri"/>
              </a:rPr>
              <a:t>III. L’indemnisation des congés annuels en cas de fin de relation de travail</a:t>
            </a: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3"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81000" y="1143000"/>
            <a:ext cx="11506200"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39194" y="1066800"/>
            <a:ext cx="11848006" cy="5355312"/>
          </a:xfrm>
          <a:prstGeom prst="rect">
            <a:avLst/>
          </a:prstGeom>
        </p:spPr>
        <p:txBody>
          <a:bodyPr wrap="square">
            <a:spAutoFit/>
          </a:bodyPr>
          <a:lstStyle/>
          <a:p>
            <a:pPr marL="342900" indent="-342900">
              <a:buFont typeface="Wingdings" panose="05000000000000000000" pitchFamily="2" charset="2"/>
              <a:buChar char="q"/>
              <a:tabLst>
                <a:tab pos="457200" algn="l"/>
              </a:tabLst>
            </a:pPr>
            <a:r>
              <a:rPr lang="fr-FR" sz="2000" u="sng" dirty="0">
                <a:solidFill>
                  <a:srgbClr val="3F2270">
                    <a:lumMod val="75000"/>
                  </a:srgbClr>
                </a:solidFill>
              </a:rPr>
              <a:t>Quelles sont les modalités de calcul de </a:t>
            </a:r>
            <a:r>
              <a:rPr lang="fr-FR" sz="2000" u="sng" dirty="0" smtClean="0">
                <a:solidFill>
                  <a:srgbClr val="3F2270">
                    <a:lumMod val="75000"/>
                  </a:srgbClr>
                </a:solidFill>
              </a:rPr>
              <a:t>l’indemnisation </a:t>
            </a:r>
            <a:r>
              <a:rPr lang="fr-FR" sz="2000" u="sng" dirty="0">
                <a:solidFill>
                  <a:srgbClr val="3F2270">
                    <a:lumMod val="75000"/>
                  </a:srgbClr>
                </a:solidFill>
              </a:rPr>
              <a:t>des congés annuels </a:t>
            </a:r>
            <a:r>
              <a:rPr lang="fr-FR" sz="2000" u="sng" dirty="0" smtClean="0">
                <a:solidFill>
                  <a:srgbClr val="3F2270">
                    <a:lumMod val="75000"/>
                  </a:srgbClr>
                </a:solidFill>
              </a:rPr>
              <a:t>?</a:t>
            </a:r>
          </a:p>
          <a:p>
            <a:pPr>
              <a:tabLst>
                <a:tab pos="457200" algn="l"/>
              </a:tabLst>
            </a:pPr>
            <a:endParaRPr lang="fr-FR" sz="1600" u="sng" dirty="0">
              <a:solidFill>
                <a:srgbClr val="3F2270">
                  <a:lumMod val="75000"/>
                </a:srgbClr>
              </a:solidFill>
            </a:endParaRPr>
          </a:p>
          <a:p>
            <a:pPr indent="-342900"/>
            <a:r>
              <a:rPr lang="fr-FR" b="1" dirty="0" smtClean="0">
                <a:solidFill>
                  <a:srgbClr val="3F2270">
                    <a:lumMod val="75000"/>
                  </a:srgbClr>
                </a:solidFill>
                <a:sym typeface="Wingdings"/>
              </a:rPr>
              <a:t>Aucune </a:t>
            </a:r>
            <a:r>
              <a:rPr lang="fr-FR" b="1" dirty="0">
                <a:solidFill>
                  <a:srgbClr val="3F2270">
                    <a:lumMod val="75000"/>
                  </a:srgbClr>
                </a:solidFill>
                <a:sym typeface="Wingdings"/>
              </a:rPr>
              <a:t>disposition législative ou réglementaire ne précise les modalités de calcul </a:t>
            </a:r>
            <a:r>
              <a:rPr lang="fr-FR" dirty="0" smtClean="0">
                <a:solidFill>
                  <a:srgbClr val="3F2270">
                    <a:lumMod val="75000"/>
                  </a:srgbClr>
                </a:solidFill>
                <a:sym typeface="Wingdings"/>
              </a:rPr>
              <a:t>de</a:t>
            </a:r>
            <a:r>
              <a:rPr lang="fr-FR" b="1" dirty="0" smtClean="0">
                <a:solidFill>
                  <a:srgbClr val="3F2270">
                    <a:lumMod val="75000"/>
                  </a:srgbClr>
                </a:solidFill>
                <a:sym typeface="Wingdings"/>
              </a:rPr>
              <a:t> </a:t>
            </a:r>
            <a:r>
              <a:rPr lang="fr-FR" dirty="0" smtClean="0">
                <a:solidFill>
                  <a:srgbClr val="3F2270">
                    <a:lumMod val="75000"/>
                  </a:srgbClr>
                </a:solidFill>
                <a:sym typeface="Wingdings"/>
              </a:rPr>
              <a:t>l’indemnisation des congés annuels pour les </a:t>
            </a:r>
            <a:r>
              <a:rPr lang="fr-FR" dirty="0">
                <a:solidFill>
                  <a:srgbClr val="3F2270">
                    <a:lumMod val="75000"/>
                  </a:srgbClr>
                </a:solidFill>
                <a:sym typeface="Wingdings"/>
              </a:rPr>
              <a:t>fonctionnaires. </a:t>
            </a:r>
          </a:p>
          <a:p>
            <a:pPr indent="-342900"/>
            <a:endParaRPr lang="fr-FR" sz="1600" dirty="0">
              <a:solidFill>
                <a:srgbClr val="3F2270">
                  <a:lumMod val="75000"/>
                </a:srgbClr>
              </a:solidFill>
              <a:sym typeface="Wingdings"/>
            </a:endParaRPr>
          </a:p>
          <a:p>
            <a:pPr indent="-342900"/>
            <a:r>
              <a:rPr lang="fr-FR" dirty="0" smtClean="0">
                <a:solidFill>
                  <a:srgbClr val="3F2270">
                    <a:lumMod val="75000"/>
                  </a:srgbClr>
                </a:solidFill>
                <a:sym typeface="Wingdings"/>
              </a:rPr>
              <a:t>Par </a:t>
            </a:r>
            <a:r>
              <a:rPr lang="fr-FR" dirty="0">
                <a:solidFill>
                  <a:srgbClr val="3F2270">
                    <a:lumMod val="75000"/>
                  </a:srgbClr>
                </a:solidFill>
                <a:sym typeface="Wingdings"/>
              </a:rPr>
              <a:t>conséquent, sous réserve de l’interprétation du </a:t>
            </a:r>
            <a:r>
              <a:rPr lang="fr-FR" dirty="0" smtClean="0">
                <a:solidFill>
                  <a:srgbClr val="3F2270">
                    <a:lumMod val="75000"/>
                  </a:srgbClr>
                </a:solidFill>
                <a:sym typeface="Wingdings"/>
              </a:rPr>
              <a:t>juge ou d’une évolution règlementaire, </a:t>
            </a:r>
            <a:r>
              <a:rPr lang="fr-FR" dirty="0">
                <a:solidFill>
                  <a:srgbClr val="3F2270">
                    <a:lumMod val="75000"/>
                  </a:srgbClr>
                </a:solidFill>
                <a:sym typeface="Wingdings"/>
              </a:rPr>
              <a:t>l’indemnisation des jours de congés </a:t>
            </a:r>
            <a:r>
              <a:rPr lang="fr-FR" dirty="0" smtClean="0">
                <a:solidFill>
                  <a:srgbClr val="3F2270">
                    <a:lumMod val="75000"/>
                  </a:srgbClr>
                </a:solidFill>
                <a:sym typeface="Wingdings"/>
              </a:rPr>
              <a:t>pourrait </a:t>
            </a:r>
            <a:r>
              <a:rPr lang="fr-FR" dirty="0">
                <a:solidFill>
                  <a:srgbClr val="3F2270">
                    <a:lumMod val="75000"/>
                  </a:srgbClr>
                </a:solidFill>
                <a:sym typeface="Wingdings"/>
              </a:rPr>
              <a:t>être calculée soit </a:t>
            </a:r>
            <a:r>
              <a:rPr lang="fr-FR" dirty="0" smtClean="0">
                <a:solidFill>
                  <a:srgbClr val="3F2270">
                    <a:lumMod val="75000"/>
                  </a:srgbClr>
                </a:solidFill>
                <a:sym typeface="Wingdings"/>
              </a:rPr>
              <a:t>:</a:t>
            </a:r>
          </a:p>
          <a:p>
            <a:pPr indent="-342900"/>
            <a:endParaRPr lang="fr-FR" sz="1600" dirty="0">
              <a:solidFill>
                <a:srgbClr val="3F2270">
                  <a:lumMod val="75000"/>
                </a:srgbClr>
              </a:solidFill>
              <a:sym typeface="Wingdings"/>
            </a:endParaRPr>
          </a:p>
          <a:p>
            <a:pPr marL="285750" indent="-285750">
              <a:buFont typeface="Arial" panose="020B0604020202020204" pitchFamily="34" charset="0"/>
              <a:buChar char="•"/>
            </a:pPr>
            <a:r>
              <a:rPr lang="fr-FR" dirty="0">
                <a:solidFill>
                  <a:srgbClr val="3F2270">
                    <a:lumMod val="75000"/>
                  </a:srgbClr>
                </a:solidFill>
                <a:sym typeface="Wingdings"/>
              </a:rPr>
              <a:t>selon les modalités prévues pour les agents contractuels (art. 5 du décret n° 88-145 du 15 février </a:t>
            </a:r>
            <a:r>
              <a:rPr lang="fr-FR" dirty="0" smtClean="0">
                <a:solidFill>
                  <a:srgbClr val="3F2270">
                    <a:lumMod val="75000"/>
                  </a:srgbClr>
                </a:solidFill>
                <a:sym typeface="Wingdings"/>
              </a:rPr>
              <a:t>1988) :</a:t>
            </a:r>
          </a:p>
          <a:p>
            <a:pPr marL="285750" indent="-285750">
              <a:buFontTx/>
              <a:buChar char="-"/>
            </a:pPr>
            <a:r>
              <a:rPr lang="fr-FR" sz="1500" dirty="0" smtClean="0">
                <a:solidFill>
                  <a:srgbClr val="3F2270">
                    <a:lumMod val="75000"/>
                  </a:srgbClr>
                </a:solidFill>
                <a:effectLst>
                  <a:outerShdw blurRad="38100" dist="38100" dir="2700000" algn="tl">
                    <a:srgbClr val="000000">
                      <a:alpha val="43137"/>
                    </a:srgbClr>
                  </a:outerShdw>
                </a:effectLst>
              </a:rPr>
              <a:t>Lorsque l’agent n’a </a:t>
            </a:r>
            <a:r>
              <a:rPr lang="fr-FR" sz="1500" dirty="0">
                <a:solidFill>
                  <a:srgbClr val="3F2270">
                    <a:lumMod val="75000"/>
                  </a:srgbClr>
                </a:solidFill>
                <a:effectLst>
                  <a:outerShdw blurRad="38100" dist="38100" dir="2700000" algn="tl">
                    <a:srgbClr val="000000">
                      <a:alpha val="43137"/>
                    </a:srgbClr>
                  </a:outerShdw>
                </a:effectLst>
              </a:rPr>
              <a:t>pu prendre aucun congé annuel</a:t>
            </a:r>
            <a:r>
              <a:rPr lang="fr-FR" sz="1500" b="1" dirty="0">
                <a:solidFill>
                  <a:srgbClr val="3F2270">
                    <a:lumMod val="75000"/>
                  </a:srgbClr>
                </a:solidFill>
              </a:rPr>
              <a:t>, </a:t>
            </a:r>
            <a:r>
              <a:rPr lang="fr-FR" sz="1500" dirty="0" smtClean="0">
                <a:solidFill>
                  <a:srgbClr val="3F2270">
                    <a:lumMod val="75000"/>
                  </a:srgbClr>
                </a:solidFill>
              </a:rPr>
              <a:t>l’indemnité </a:t>
            </a:r>
            <a:r>
              <a:rPr lang="fr-FR" sz="1500" dirty="0">
                <a:solidFill>
                  <a:srgbClr val="3F2270">
                    <a:lumMod val="75000"/>
                  </a:srgbClr>
                </a:solidFill>
              </a:rPr>
              <a:t>est égale à 1/10ème de la rémunération brute perçue lors de l’année en cours.</a:t>
            </a:r>
          </a:p>
          <a:p>
            <a:pPr marL="285750" indent="-285750">
              <a:buFontTx/>
              <a:buChar char="-"/>
            </a:pPr>
            <a:r>
              <a:rPr lang="fr-FR" sz="1500" dirty="0" smtClean="0">
                <a:solidFill>
                  <a:srgbClr val="3F2270">
                    <a:lumMod val="75000"/>
                  </a:srgbClr>
                </a:solidFill>
                <a:effectLst>
                  <a:outerShdw blurRad="38100" dist="38100" dir="2700000" algn="tl">
                    <a:srgbClr val="000000">
                      <a:alpha val="43137"/>
                    </a:srgbClr>
                  </a:outerShdw>
                </a:effectLst>
              </a:rPr>
              <a:t>Lorsque l’agent n’a </a:t>
            </a:r>
            <a:r>
              <a:rPr lang="fr-FR" sz="1500" dirty="0">
                <a:solidFill>
                  <a:srgbClr val="3F2270">
                    <a:lumMod val="75000"/>
                  </a:srgbClr>
                </a:solidFill>
                <a:effectLst>
                  <a:outerShdw blurRad="38100" dist="38100" dir="2700000" algn="tl">
                    <a:srgbClr val="000000">
                      <a:alpha val="43137"/>
                    </a:srgbClr>
                  </a:outerShdw>
                </a:effectLst>
              </a:rPr>
              <a:t>pu prendre qu’une partie de ses congés annuels, </a:t>
            </a:r>
            <a:r>
              <a:rPr lang="fr-FR" sz="1500" dirty="0">
                <a:solidFill>
                  <a:srgbClr val="3F2270">
                    <a:lumMod val="75000"/>
                  </a:srgbClr>
                </a:solidFill>
              </a:rPr>
              <a:t>l’indemnité est proportionnelle au nombre de jours dus et non </a:t>
            </a:r>
            <a:r>
              <a:rPr lang="fr-FR" sz="1500" dirty="0" smtClean="0">
                <a:solidFill>
                  <a:srgbClr val="3F2270">
                    <a:lumMod val="75000"/>
                  </a:srgbClr>
                </a:solidFill>
              </a:rPr>
              <a:t>pris.</a:t>
            </a:r>
          </a:p>
          <a:p>
            <a:pPr marL="285750" indent="-285750">
              <a:buFontTx/>
              <a:buChar char="-"/>
            </a:pPr>
            <a:endParaRPr lang="fr-FR" sz="1600" dirty="0">
              <a:solidFill>
                <a:srgbClr val="3F2270">
                  <a:lumMod val="75000"/>
                </a:srgbClr>
              </a:solidFill>
              <a:sym typeface="Wingdings"/>
            </a:endParaRPr>
          </a:p>
          <a:p>
            <a:pPr marL="285750" indent="-285750">
              <a:buFont typeface="Arial" panose="020B0604020202020204" pitchFamily="34" charset="0"/>
              <a:buChar char="•"/>
            </a:pPr>
            <a:r>
              <a:rPr lang="fr-FR" dirty="0" smtClean="0">
                <a:solidFill>
                  <a:srgbClr val="3F2270">
                    <a:lumMod val="75000"/>
                  </a:srgbClr>
                </a:solidFill>
                <a:sym typeface="Wingdings"/>
              </a:rPr>
              <a:t>en </a:t>
            </a:r>
            <a:r>
              <a:rPr lang="fr-FR" dirty="0">
                <a:solidFill>
                  <a:srgbClr val="3F2270">
                    <a:lumMod val="75000"/>
                  </a:srgbClr>
                </a:solidFill>
                <a:sym typeface="Wingdings"/>
              </a:rPr>
              <a:t>référence au montant forfaitaire </a:t>
            </a:r>
            <a:r>
              <a:rPr lang="fr-FR" dirty="0" smtClean="0">
                <a:solidFill>
                  <a:srgbClr val="3F2270">
                    <a:lumMod val="75000"/>
                  </a:srgbClr>
                </a:solidFill>
                <a:sym typeface="Wingdings"/>
              </a:rPr>
              <a:t>du compte </a:t>
            </a:r>
            <a:r>
              <a:rPr lang="fr-FR" dirty="0">
                <a:solidFill>
                  <a:srgbClr val="3F2270">
                    <a:lumMod val="75000"/>
                  </a:srgbClr>
                </a:solidFill>
                <a:sym typeface="Wingdings"/>
              </a:rPr>
              <a:t>é</a:t>
            </a:r>
            <a:r>
              <a:rPr lang="fr-FR" dirty="0" smtClean="0">
                <a:solidFill>
                  <a:srgbClr val="3F2270">
                    <a:lumMod val="75000"/>
                  </a:srgbClr>
                </a:solidFill>
                <a:sym typeface="Wingdings"/>
              </a:rPr>
              <a:t>pargne </a:t>
            </a:r>
            <a:r>
              <a:rPr lang="fr-FR" dirty="0">
                <a:solidFill>
                  <a:srgbClr val="3F2270">
                    <a:lumMod val="75000"/>
                  </a:srgbClr>
                </a:solidFill>
                <a:sym typeface="Wingdings"/>
              </a:rPr>
              <a:t>t</a:t>
            </a:r>
            <a:r>
              <a:rPr lang="fr-FR" dirty="0" smtClean="0">
                <a:solidFill>
                  <a:srgbClr val="3F2270">
                    <a:lumMod val="75000"/>
                  </a:srgbClr>
                </a:solidFill>
                <a:sym typeface="Wingdings"/>
              </a:rPr>
              <a:t>emps </a:t>
            </a:r>
            <a:r>
              <a:rPr lang="fr-FR" dirty="0">
                <a:solidFill>
                  <a:srgbClr val="3F2270">
                    <a:lumMod val="75000"/>
                  </a:srgbClr>
                </a:solidFill>
                <a:sym typeface="Wingdings"/>
              </a:rPr>
              <a:t>prévu par l’arrêté du 28 août 2009 pris pour l’application du </a:t>
            </a:r>
            <a:r>
              <a:rPr lang="fr-FR" dirty="0" smtClean="0">
                <a:solidFill>
                  <a:srgbClr val="3F2270">
                    <a:lumMod val="75000"/>
                  </a:srgbClr>
                </a:solidFill>
                <a:sym typeface="Wingdings"/>
              </a:rPr>
              <a:t>décret n°2002-634 </a:t>
            </a:r>
            <a:r>
              <a:rPr lang="fr-FR" dirty="0">
                <a:solidFill>
                  <a:srgbClr val="3F2270">
                    <a:lumMod val="75000"/>
                  </a:srgbClr>
                </a:solidFill>
                <a:sym typeface="Wingdings"/>
              </a:rPr>
              <a:t>du </a:t>
            </a:r>
            <a:r>
              <a:rPr lang="fr-FR" dirty="0" smtClean="0">
                <a:solidFill>
                  <a:srgbClr val="3F2270">
                    <a:lumMod val="75000"/>
                  </a:srgbClr>
                </a:solidFill>
                <a:sym typeface="Wingdings"/>
              </a:rPr>
              <a:t>29/04/2002 portant </a:t>
            </a:r>
            <a:r>
              <a:rPr lang="fr-FR" dirty="0">
                <a:solidFill>
                  <a:srgbClr val="3F2270">
                    <a:lumMod val="75000"/>
                  </a:srgbClr>
                </a:solidFill>
                <a:sym typeface="Wingdings"/>
              </a:rPr>
              <a:t>création du CET.</a:t>
            </a:r>
          </a:p>
          <a:p>
            <a:endParaRPr lang="fr-FR" sz="1600" dirty="0" smtClean="0">
              <a:solidFill>
                <a:srgbClr val="FF0000"/>
              </a:solidFill>
              <a:effectLst>
                <a:outerShdw blurRad="38100" dist="38100" dir="2700000" algn="tl">
                  <a:srgbClr val="000000">
                    <a:alpha val="43137"/>
                  </a:srgbClr>
                </a:outerShdw>
              </a:effectLst>
              <a:sym typeface="Wingdings"/>
            </a:endParaRPr>
          </a:p>
          <a:p>
            <a:r>
              <a:rPr lang="fr-FR" b="1" dirty="0" smtClean="0">
                <a:solidFill>
                  <a:srgbClr val="3F2270">
                    <a:lumMod val="75000"/>
                  </a:srgbClr>
                </a:solidFill>
                <a:sym typeface="Wingdings"/>
              </a:rPr>
              <a:t>Dans les deux cas, l'indemnité </a:t>
            </a:r>
            <a:r>
              <a:rPr lang="fr-FR" b="1" dirty="0">
                <a:solidFill>
                  <a:srgbClr val="3F2270">
                    <a:lumMod val="75000"/>
                  </a:srgbClr>
                </a:solidFill>
                <a:sym typeface="Wingdings"/>
              </a:rPr>
              <a:t>ne peut être inférieure au montant de la rémunération que l'agent aurait perçue pendant la période de congés annuels dus et non pris </a:t>
            </a:r>
            <a:r>
              <a:rPr lang="fr-FR" dirty="0">
                <a:solidFill>
                  <a:srgbClr val="3F2270">
                    <a:lumMod val="75000"/>
                  </a:srgbClr>
                </a:solidFill>
                <a:sym typeface="Wingdings"/>
              </a:rPr>
              <a:t>(CAA de </a:t>
            </a:r>
            <a:r>
              <a:rPr lang="fr-FR" dirty="0" smtClean="0">
                <a:solidFill>
                  <a:srgbClr val="3F2270">
                    <a:lumMod val="75000"/>
                  </a:srgbClr>
                </a:solidFill>
                <a:sym typeface="Wingdings"/>
              </a:rPr>
              <a:t>Bordeaux,13 </a:t>
            </a:r>
            <a:r>
              <a:rPr lang="fr-FR" dirty="0">
                <a:solidFill>
                  <a:srgbClr val="3F2270">
                    <a:lumMod val="75000"/>
                  </a:srgbClr>
                </a:solidFill>
                <a:sym typeface="Wingdings"/>
              </a:rPr>
              <a:t>juillet </a:t>
            </a:r>
            <a:r>
              <a:rPr lang="fr-FR" dirty="0" smtClean="0">
                <a:solidFill>
                  <a:srgbClr val="3F2270">
                    <a:lumMod val="75000"/>
                  </a:srgbClr>
                </a:solidFill>
                <a:sym typeface="Wingdings"/>
              </a:rPr>
              <a:t>2017,n°14BX03684). </a:t>
            </a:r>
          </a:p>
          <a:p>
            <a:endParaRPr lang="fr-FR" sz="1600" dirty="0">
              <a:solidFill>
                <a:srgbClr val="3F2270">
                  <a:lumMod val="75000"/>
                </a:srgbClr>
              </a:solidFill>
              <a:sym typeface="Wingdings"/>
            </a:endParaRPr>
          </a:p>
          <a:p>
            <a:r>
              <a:rPr lang="fr-FR" u="sng" dirty="0">
                <a:solidFill>
                  <a:srgbClr val="FF0000"/>
                </a:solidFill>
                <a:sym typeface="Wingdings"/>
              </a:rPr>
              <a:t>Il s’agit d’une simple position du CDG 31 qui n’a pas encore été actée par les textes ou la jurisprudence. </a:t>
            </a:r>
            <a:r>
              <a:rPr lang="fr-FR" u="sng" dirty="0" smtClean="0">
                <a:solidFill>
                  <a:srgbClr val="FF0000"/>
                </a:solidFill>
                <a:sym typeface="Wingdings"/>
              </a:rPr>
              <a:t>Il </a:t>
            </a:r>
            <a:r>
              <a:rPr lang="fr-FR" u="sng" dirty="0">
                <a:solidFill>
                  <a:srgbClr val="FF0000"/>
                </a:solidFill>
                <a:sym typeface="Wingdings"/>
              </a:rPr>
              <a:t>est conseillé, de prendre l’attache du comptable public pour </a:t>
            </a:r>
            <a:r>
              <a:rPr lang="fr-FR" u="sng" dirty="0" smtClean="0">
                <a:solidFill>
                  <a:srgbClr val="FF0000"/>
                </a:solidFill>
                <a:sym typeface="Wingdings"/>
              </a:rPr>
              <a:t>valider en amont les </a:t>
            </a:r>
            <a:r>
              <a:rPr lang="fr-FR" u="sng" dirty="0">
                <a:solidFill>
                  <a:srgbClr val="FF0000"/>
                </a:solidFill>
                <a:sym typeface="Wingdings"/>
              </a:rPr>
              <a:t>modalités de calcul de </a:t>
            </a:r>
            <a:r>
              <a:rPr lang="fr-FR" u="sng" dirty="0" smtClean="0">
                <a:solidFill>
                  <a:srgbClr val="FF0000"/>
                </a:solidFill>
                <a:sym typeface="Wingdings"/>
              </a:rPr>
              <a:t>l’indemnisation des congés annuels.</a:t>
            </a:r>
            <a:endParaRPr lang="fr-FR" sz="2000" dirty="0" smtClean="0">
              <a:solidFill>
                <a:srgbClr val="FF0000"/>
              </a:solidFill>
              <a:effectLst>
                <a:outerShdw blurRad="38100" dist="38100" dir="2700000" algn="tl">
                  <a:srgbClr val="000000">
                    <a:alpha val="43137"/>
                  </a:srgbClr>
                </a:outerShdw>
              </a:effectLst>
              <a:sym typeface="Wingdings"/>
            </a:endParaRPr>
          </a:p>
        </p:txBody>
      </p:sp>
      <p:sp>
        <p:nvSpPr>
          <p:cNvPr id="6" name="Espace réservé du numéro de diapositive 5"/>
          <p:cNvSpPr>
            <a:spLocks noGrp="1"/>
          </p:cNvSpPr>
          <p:nvPr>
            <p:ph type="sldNum" sz="quarter" idx="12"/>
          </p:nvPr>
        </p:nvSpPr>
        <p:spPr/>
        <p:txBody>
          <a:bodyPr/>
          <a:lstStyle/>
          <a:p>
            <a:fld id="{065D238E-0235-407E-A47E-90C9449F5B8D}" type="slidenum">
              <a:rPr lang="fr-FR" smtClean="0">
                <a:solidFill>
                  <a:prstClr val="black">
                    <a:tint val="75000"/>
                  </a:prstClr>
                </a:solidFill>
              </a:rPr>
              <a:pPr/>
              <a:t>31</a:t>
            </a:fld>
            <a:endParaRPr lang="fr-FR" dirty="0">
              <a:solidFill>
                <a:prstClr val="black">
                  <a:tint val="75000"/>
                </a:prstClr>
              </a:solidFill>
            </a:endParaRPr>
          </a:p>
        </p:txBody>
      </p:sp>
    </p:spTree>
    <p:extLst>
      <p:ext uri="{BB962C8B-B14F-4D97-AF65-F5344CB8AC3E}">
        <p14:creationId xmlns:p14="http://schemas.microsoft.com/office/powerpoint/2010/main" val="2530895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IV. Temps d’échange</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32</a:t>
            </a:fld>
            <a:endParaRPr lang="fr-FR" dirty="0">
              <a:solidFill>
                <a:prstClr val="black">
                  <a:tint val="75000"/>
                </a:prstClr>
              </a:solidFill>
            </a:endParaRPr>
          </a:p>
        </p:txBody>
      </p:sp>
    </p:spTree>
    <p:extLst>
      <p:ext uri="{BB962C8B-B14F-4D97-AF65-F5344CB8AC3E}">
        <p14:creationId xmlns:p14="http://schemas.microsoft.com/office/powerpoint/2010/main" val="4178303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Nas-rd5200\diffusion\Commun Diffusion\Service Communication\Charte graphique\kit de charte graphique\powerpoint\page_texte_bleu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5" y="-1439"/>
            <a:ext cx="12190189" cy="6859439"/>
          </a:xfrm>
          <a:prstGeom prst="rect">
            <a:avLst/>
          </a:prstGeom>
          <a:noFill/>
          <a:extLst>
            <a:ext uri="{909E8E84-426E-40DD-AFC4-6F175D3DCCD1}">
              <a14:hiddenFill xmlns:a14="http://schemas.microsoft.com/office/drawing/2010/main">
                <a:solidFill>
                  <a:srgbClr val="FFFFFF"/>
                </a:solidFill>
              </a14:hiddenFill>
            </a:ext>
          </a:extLst>
        </p:spPr>
      </p:pic>
      <p:sp>
        <p:nvSpPr>
          <p:cNvPr id="6" name="Titre 2"/>
          <p:cNvSpPr txBox="1">
            <a:spLocks/>
          </p:cNvSpPr>
          <p:nvPr/>
        </p:nvSpPr>
        <p:spPr bwMode="auto">
          <a:xfrm>
            <a:off x="609600" y="32850"/>
            <a:ext cx="10972800" cy="99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pPr algn="l"/>
            <a:r>
              <a:rPr lang="fr-FR" sz="3500" b="1" kern="0" dirty="0">
                <a:ln w="1905"/>
                <a:solidFill>
                  <a:srgbClr val="1F92B7"/>
                </a:solidFill>
                <a:cs typeface="Calibri" panose="020F0502020204030204" pitchFamily="34" charset="0"/>
              </a:rPr>
              <a:t>Contact </a:t>
            </a:r>
          </a:p>
        </p:txBody>
      </p:sp>
      <p:sp>
        <p:nvSpPr>
          <p:cNvPr id="9" name="Espace réservé du contenu 2"/>
          <p:cNvSpPr>
            <a:spLocks noGrp="1"/>
          </p:cNvSpPr>
          <p:nvPr>
            <p:ph idx="1"/>
          </p:nvPr>
        </p:nvSpPr>
        <p:spPr>
          <a:xfrm>
            <a:off x="589860" y="3559621"/>
            <a:ext cx="10972800" cy="3134910"/>
          </a:xfrm>
        </p:spPr>
        <p:txBody>
          <a:bodyPr>
            <a:normAutofit/>
          </a:bodyPr>
          <a:lstStyle/>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Centre de Gestion de la Fonction Publique Territoriale de la Haute-Garonne</a:t>
            </a:r>
          </a:p>
          <a:p>
            <a:pPr marL="0" lvl="3" indent="0" algn="ctr">
              <a:spcBef>
                <a:spcPts val="0"/>
              </a:spcBef>
              <a:spcAft>
                <a:spcPts val="2400"/>
              </a:spcAft>
              <a:buNone/>
            </a:pPr>
            <a:r>
              <a:rPr lang="fr-FR" sz="1800" dirty="0">
                <a:latin typeface="Calibri" panose="020F0502020204030204" pitchFamily="34" charset="0"/>
                <a:cs typeface="Calibri" panose="020F0502020204030204" pitchFamily="34" charset="0"/>
              </a:rPr>
              <a:t>590, rue Buissonnière – CS 37666 – 31676 LABEGE CEDEX</a:t>
            </a:r>
          </a:p>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Tel</a:t>
            </a:r>
            <a:r>
              <a:rPr lang="fr-FR" sz="1800" dirty="0">
                <a:latin typeface="Calibri" panose="020F0502020204030204" pitchFamily="34" charset="0"/>
                <a:cs typeface="Calibri" panose="020F0502020204030204" pitchFamily="34" charset="0"/>
              </a:rPr>
              <a:t> : 05 81 91 93 00 – </a:t>
            </a:r>
            <a:r>
              <a:rPr lang="fr-FR" sz="1800" b="1" dirty="0">
                <a:latin typeface="Calibri" panose="020F0502020204030204" pitchFamily="34" charset="0"/>
                <a:cs typeface="Calibri" panose="020F0502020204030204" pitchFamily="34" charset="0"/>
              </a:rPr>
              <a:t>Fax</a:t>
            </a:r>
            <a:r>
              <a:rPr lang="fr-FR" sz="1800" dirty="0">
                <a:latin typeface="Calibri" panose="020F0502020204030204" pitchFamily="34" charset="0"/>
                <a:cs typeface="Calibri" panose="020F0502020204030204" pitchFamily="34" charset="0"/>
              </a:rPr>
              <a:t> : 05 62 26 09 39</a:t>
            </a:r>
          </a:p>
          <a:p>
            <a:pPr marL="0" lvl="3" indent="0" algn="ctr">
              <a:spcBef>
                <a:spcPts val="0"/>
              </a:spcBef>
              <a:spcAft>
                <a:spcPts val="2400"/>
              </a:spcAft>
              <a:buNone/>
            </a:pPr>
            <a:r>
              <a:rPr lang="fr-FR" sz="1800" b="1" dirty="0">
                <a:latin typeface="Calibri" panose="020F0502020204030204" pitchFamily="34" charset="0"/>
                <a:cs typeface="Calibri" panose="020F0502020204030204" pitchFamily="34" charset="0"/>
              </a:rPr>
              <a:t>Site internet </a:t>
            </a:r>
            <a:r>
              <a:rPr lang="fr-FR" sz="1800" dirty="0">
                <a:latin typeface="Calibri" panose="020F0502020204030204" pitchFamily="34" charset="0"/>
                <a:cs typeface="Calibri" panose="020F0502020204030204" pitchFamily="34" charset="0"/>
              </a:rPr>
              <a:t>: </a:t>
            </a:r>
            <a:r>
              <a:rPr lang="fr-FR" sz="1800" dirty="0" smtClean="0">
                <a:latin typeface="Calibri" panose="020F0502020204030204" pitchFamily="34" charset="0"/>
                <a:cs typeface="Calibri" panose="020F0502020204030204" pitchFamily="34" charset="0"/>
                <a:hlinkClick r:id="rId3"/>
              </a:rPr>
              <a:t>www.cdg31.fr</a:t>
            </a:r>
            <a:r>
              <a:rPr lang="fr-FR" sz="1800" dirty="0">
                <a:latin typeface="Bodoni MT" panose="02070603080606020203" pitchFamily="18" charset="0"/>
              </a:rPr>
              <a:t>	</a:t>
            </a:r>
          </a:p>
        </p:txBody>
      </p:sp>
      <p:sp>
        <p:nvSpPr>
          <p:cNvPr id="5" name="Espace réservé du contenu 2"/>
          <p:cNvSpPr txBox="1">
            <a:spLocks/>
          </p:cNvSpPr>
          <p:nvPr/>
        </p:nvSpPr>
        <p:spPr bwMode="auto">
          <a:xfrm>
            <a:off x="599278" y="1268763"/>
            <a:ext cx="10972800" cy="176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marL="391146" indent="-391146" algn="l" rtl="0" fontAlgn="base">
              <a:spcBef>
                <a:spcPct val="20000"/>
              </a:spcBef>
              <a:spcAft>
                <a:spcPct val="0"/>
              </a:spcAft>
              <a:buChar char="•"/>
              <a:defRPr sz="3700">
                <a:solidFill>
                  <a:schemeClr val="tx1"/>
                </a:solidFill>
                <a:latin typeface="+mn-lt"/>
                <a:ea typeface="+mn-ea"/>
                <a:cs typeface="+mn-cs"/>
              </a:defRPr>
            </a:lvl1pPr>
            <a:lvl2pPr marL="847483" indent="-325955" algn="l" rtl="0" fontAlgn="base">
              <a:spcBef>
                <a:spcPct val="20000"/>
              </a:spcBef>
              <a:spcAft>
                <a:spcPct val="0"/>
              </a:spcAft>
              <a:buChar char="–"/>
              <a:defRPr sz="3200">
                <a:solidFill>
                  <a:schemeClr val="tx1"/>
                </a:solidFill>
                <a:latin typeface="+mn-lt"/>
              </a:defRPr>
            </a:lvl2pPr>
            <a:lvl3pPr marL="1303820" indent="-260764" algn="l" rtl="0" fontAlgn="base">
              <a:spcBef>
                <a:spcPct val="20000"/>
              </a:spcBef>
              <a:spcAft>
                <a:spcPct val="0"/>
              </a:spcAft>
              <a:buChar char="•"/>
              <a:defRPr sz="2700">
                <a:solidFill>
                  <a:schemeClr val="tx1"/>
                </a:solidFill>
                <a:latin typeface="+mn-lt"/>
              </a:defRPr>
            </a:lvl3pPr>
            <a:lvl4pPr marL="1825348" indent="-260764" algn="l" rtl="0" fontAlgn="base">
              <a:spcBef>
                <a:spcPct val="20000"/>
              </a:spcBef>
              <a:spcAft>
                <a:spcPct val="0"/>
              </a:spcAft>
              <a:buChar char="–"/>
              <a:defRPr sz="2300">
                <a:solidFill>
                  <a:schemeClr val="tx1"/>
                </a:solidFill>
                <a:latin typeface="+mn-lt"/>
              </a:defRPr>
            </a:lvl4pPr>
            <a:lvl5pPr marL="2346876" indent="-260764" algn="l" rtl="0" fontAlgn="base">
              <a:spcBef>
                <a:spcPct val="20000"/>
              </a:spcBef>
              <a:spcAft>
                <a:spcPct val="0"/>
              </a:spcAft>
              <a:buChar char="»"/>
              <a:defRPr sz="2300">
                <a:solidFill>
                  <a:schemeClr val="tx1"/>
                </a:solidFill>
                <a:latin typeface="+mn-lt"/>
              </a:defRPr>
            </a:lvl5pPr>
            <a:lvl6pPr marL="2868404" indent="-260764" algn="l" rtl="0" fontAlgn="base">
              <a:spcBef>
                <a:spcPct val="20000"/>
              </a:spcBef>
              <a:spcAft>
                <a:spcPct val="0"/>
              </a:spcAft>
              <a:buChar char="»"/>
              <a:defRPr sz="2300">
                <a:solidFill>
                  <a:schemeClr val="tx1"/>
                </a:solidFill>
                <a:latin typeface="+mn-lt"/>
              </a:defRPr>
            </a:lvl6pPr>
            <a:lvl7pPr marL="3389932" indent="-260764" algn="l" rtl="0" fontAlgn="base">
              <a:spcBef>
                <a:spcPct val="20000"/>
              </a:spcBef>
              <a:spcAft>
                <a:spcPct val="0"/>
              </a:spcAft>
              <a:buChar char="»"/>
              <a:defRPr sz="2300">
                <a:solidFill>
                  <a:schemeClr val="tx1"/>
                </a:solidFill>
                <a:latin typeface="+mn-lt"/>
              </a:defRPr>
            </a:lvl7pPr>
            <a:lvl8pPr marL="3911460" indent="-260764" algn="l" rtl="0" fontAlgn="base">
              <a:spcBef>
                <a:spcPct val="20000"/>
              </a:spcBef>
              <a:spcAft>
                <a:spcPct val="0"/>
              </a:spcAft>
              <a:buChar char="»"/>
              <a:defRPr sz="2300">
                <a:solidFill>
                  <a:schemeClr val="tx1"/>
                </a:solidFill>
                <a:latin typeface="+mn-lt"/>
              </a:defRPr>
            </a:lvl8pPr>
            <a:lvl9pPr marL="4432988" indent="-260764" algn="l" rtl="0" fontAlgn="base">
              <a:spcBef>
                <a:spcPct val="20000"/>
              </a:spcBef>
              <a:spcAft>
                <a:spcPct val="0"/>
              </a:spcAft>
              <a:buChar char="»"/>
              <a:defRPr sz="2300">
                <a:solidFill>
                  <a:schemeClr val="tx1"/>
                </a:solidFill>
                <a:latin typeface="+mn-lt"/>
              </a:defRPr>
            </a:lvl9pPr>
          </a:lstStyle>
          <a:p>
            <a:pPr marL="0" lvl="3" indent="0" algn="ctr">
              <a:spcBef>
                <a:spcPts val="0"/>
              </a:spcBef>
              <a:spcAft>
                <a:spcPts val="2400"/>
              </a:spcAft>
              <a:buFontTx/>
              <a:buNone/>
            </a:pPr>
            <a:r>
              <a:rPr lang="fr-FR" sz="1800" b="1" kern="0" dirty="0">
                <a:solidFill>
                  <a:prstClr val="black"/>
                </a:solidFill>
                <a:cs typeface="Calibri" panose="020F0502020204030204" pitchFamily="34" charset="0"/>
              </a:rPr>
              <a:t>Service </a:t>
            </a:r>
            <a:r>
              <a:rPr lang="fr-FR" sz="1800" b="1" kern="0" dirty="0" smtClean="0">
                <a:solidFill>
                  <a:prstClr val="black"/>
                </a:solidFill>
                <a:cs typeface="Calibri" panose="020F0502020204030204" pitchFamily="34" charset="0"/>
              </a:rPr>
              <a:t>expertise juridique et statutaire</a:t>
            </a:r>
          </a:p>
          <a:p>
            <a:pPr marL="0" lvl="3" indent="0" algn="ctr">
              <a:spcBef>
                <a:spcPts val="0"/>
              </a:spcBef>
              <a:spcAft>
                <a:spcPts val="2400"/>
              </a:spcAft>
              <a:buFontTx/>
              <a:buNone/>
            </a:pPr>
            <a:r>
              <a:rPr lang="fr-FR" sz="1800" b="1" kern="0" dirty="0" smtClean="0">
                <a:solidFill>
                  <a:prstClr val="black"/>
                </a:solidFill>
                <a:cs typeface="Calibri" panose="020F0502020204030204" pitchFamily="34" charset="0"/>
              </a:rPr>
              <a:t>Mél </a:t>
            </a:r>
            <a:r>
              <a:rPr lang="fr-FR" sz="1800" b="1" kern="0" dirty="0">
                <a:solidFill>
                  <a:prstClr val="black"/>
                </a:solidFill>
                <a:cs typeface="Calibri" panose="020F0502020204030204" pitchFamily="34" charset="0"/>
              </a:rPr>
              <a:t>: </a:t>
            </a:r>
            <a:r>
              <a:rPr lang="fr-FR" sz="1800" kern="0" dirty="0" smtClean="0">
                <a:solidFill>
                  <a:prstClr val="black"/>
                </a:solidFill>
                <a:cs typeface="Calibri" panose="020F0502020204030204" pitchFamily="34" charset="0"/>
                <a:hlinkClick r:id="rId4"/>
              </a:rPr>
              <a:t>carrieres@cdg31.fr</a:t>
            </a:r>
            <a:endParaRPr lang="fr-FR" sz="1800" kern="0" dirty="0" smtClean="0">
              <a:solidFill>
                <a:prstClr val="black"/>
              </a:solidFill>
              <a:cs typeface="Calibri" panose="020F0502020204030204" pitchFamily="34" charset="0"/>
            </a:endParaRPr>
          </a:p>
          <a:p>
            <a:pPr marL="0" lvl="3" indent="0" algn="ctr">
              <a:spcBef>
                <a:spcPts val="0"/>
              </a:spcBef>
              <a:spcAft>
                <a:spcPts val="2400"/>
              </a:spcAft>
              <a:buFontTx/>
              <a:buNone/>
            </a:pPr>
            <a:endParaRPr lang="fr-FR" sz="1800" b="1" kern="0" dirty="0">
              <a:solidFill>
                <a:prstClr val="black"/>
              </a:solidFill>
              <a:cs typeface="Calibri" panose="020F0502020204030204" pitchFamily="34" charset="0"/>
            </a:endParaRPr>
          </a:p>
        </p:txBody>
      </p:sp>
      <p:cxnSp>
        <p:nvCxnSpPr>
          <p:cNvPr id="3" name="Connecteur droit 2"/>
          <p:cNvCxnSpPr/>
          <p:nvPr/>
        </p:nvCxnSpPr>
        <p:spPr>
          <a:xfrm>
            <a:off x="1" y="3298378"/>
            <a:ext cx="12171355"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33</a:t>
            </a:fld>
            <a:endParaRPr lang="fr-FR" dirty="0">
              <a:solidFill>
                <a:prstClr val="black">
                  <a:tint val="75000"/>
                </a:prstClr>
              </a:solidFill>
            </a:endParaRPr>
          </a:p>
        </p:txBody>
      </p:sp>
    </p:spTree>
    <p:extLst>
      <p:ext uri="{BB962C8B-B14F-4D97-AF65-F5344CB8AC3E}">
        <p14:creationId xmlns:p14="http://schemas.microsoft.com/office/powerpoint/2010/main" val="9592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3"/>
            <a:ext cx="12190189" cy="6856561"/>
            <a:chOff x="0" y="0"/>
            <a:chExt cx="10691812" cy="7559676"/>
          </a:xfrm>
        </p:grpSpPr>
        <p:pic>
          <p:nvPicPr>
            <p:cNvPr id="6146" name="Picture 2" descr="\\Nas-rd5200\diffusion\Commun Diffusion\Service Communication\Charte graphique\2021\changement de logo\Modèles de documents\powerpoint\couverture powerpoint_los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691812" cy="75596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3762524" y="4200652"/>
              <a:ext cx="3168352" cy="407206"/>
              <a:chOff x="3762524" y="4200652"/>
              <a:chExt cx="3168352" cy="407206"/>
            </a:xfrm>
          </p:grpSpPr>
          <p:sp>
            <p:nvSpPr>
              <p:cNvPr id="5" name="Rectangle 4"/>
              <p:cNvSpPr/>
              <p:nvPr/>
            </p:nvSpPr>
            <p:spPr>
              <a:xfrm>
                <a:off x="3762524" y="4200652"/>
                <a:ext cx="3168352" cy="15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ZoneTexte 2"/>
              <p:cNvSpPr txBox="1"/>
              <p:nvPr/>
            </p:nvSpPr>
            <p:spPr>
              <a:xfrm>
                <a:off x="3923351" y="4200652"/>
                <a:ext cx="2845111" cy="407206"/>
              </a:xfrm>
              <a:prstGeom prst="rect">
                <a:avLst/>
              </a:prstGeom>
              <a:solidFill>
                <a:schemeClr val="bg1"/>
              </a:solidFill>
            </p:spPr>
            <p:txBody>
              <a:bodyPr wrap="square" rtlCol="0">
                <a:spAutoFit/>
              </a:bodyPr>
              <a:lstStyle/>
              <a:p>
                <a:pPr algn="ctr"/>
                <a:r>
                  <a:rPr lang="fr-FR" sz="900" dirty="0">
                    <a:solidFill>
                      <a:prstClr val="black"/>
                    </a:solidFill>
                    <a:cs typeface="Calibri" panose="020F0502020204030204" pitchFamily="34" charset="0"/>
                  </a:rPr>
                  <a:t>© CDG 31. Tous droits réservés. [2022].</a:t>
                </a:r>
              </a:p>
              <a:p>
                <a:pPr algn="ctr"/>
                <a:r>
                  <a:rPr lang="fr-FR" sz="900" dirty="0">
                    <a:solidFill>
                      <a:prstClr val="black"/>
                    </a:solidFill>
                    <a:cs typeface="Calibri" panose="020F0502020204030204" pitchFamily="34" charset="0"/>
                  </a:rPr>
                  <a:t>Toute exploitation commerciale est interdite</a:t>
                </a:r>
              </a:p>
            </p:txBody>
          </p:sp>
        </p:grpSp>
        <p:sp>
          <p:nvSpPr>
            <p:cNvPr id="8" name="Titre 1"/>
            <p:cNvSpPr txBox="1">
              <a:spLocks/>
            </p:cNvSpPr>
            <p:nvPr/>
          </p:nvSpPr>
          <p:spPr bwMode="auto">
            <a:xfrm>
              <a:off x="3474492" y="2844527"/>
              <a:ext cx="374441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lvl1pPr algn="ctr" rtl="0" fontAlgn="base">
                <a:spcBef>
                  <a:spcPct val="0"/>
                </a:spcBef>
                <a:spcAft>
                  <a:spcPct val="0"/>
                </a:spcAft>
                <a:defRPr sz="5000">
                  <a:solidFill>
                    <a:schemeClr val="tx2"/>
                  </a:solidFill>
                  <a:latin typeface="+mj-lt"/>
                  <a:ea typeface="+mj-ea"/>
                  <a:cs typeface="+mj-cs"/>
                </a:defRPr>
              </a:lvl1pPr>
              <a:lvl2pPr algn="ctr" rtl="0" fontAlgn="base">
                <a:spcBef>
                  <a:spcPct val="0"/>
                </a:spcBef>
                <a:spcAft>
                  <a:spcPct val="0"/>
                </a:spcAft>
                <a:defRPr sz="5000">
                  <a:solidFill>
                    <a:schemeClr val="tx2"/>
                  </a:solidFill>
                  <a:latin typeface="Arial" charset="0"/>
                </a:defRPr>
              </a:lvl2pPr>
              <a:lvl3pPr algn="ctr" rtl="0" fontAlgn="base">
                <a:spcBef>
                  <a:spcPct val="0"/>
                </a:spcBef>
                <a:spcAft>
                  <a:spcPct val="0"/>
                </a:spcAft>
                <a:defRPr sz="5000">
                  <a:solidFill>
                    <a:schemeClr val="tx2"/>
                  </a:solidFill>
                  <a:latin typeface="Arial" charset="0"/>
                </a:defRPr>
              </a:lvl3pPr>
              <a:lvl4pPr algn="ctr" rtl="0" fontAlgn="base">
                <a:spcBef>
                  <a:spcPct val="0"/>
                </a:spcBef>
                <a:spcAft>
                  <a:spcPct val="0"/>
                </a:spcAft>
                <a:defRPr sz="5000">
                  <a:solidFill>
                    <a:schemeClr val="tx2"/>
                  </a:solidFill>
                  <a:latin typeface="Arial" charset="0"/>
                </a:defRPr>
              </a:lvl4pPr>
              <a:lvl5pPr algn="ctr" rtl="0" fontAlgn="base">
                <a:spcBef>
                  <a:spcPct val="0"/>
                </a:spcBef>
                <a:spcAft>
                  <a:spcPct val="0"/>
                </a:spcAft>
                <a:defRPr sz="5000">
                  <a:solidFill>
                    <a:schemeClr val="tx2"/>
                  </a:solidFill>
                  <a:latin typeface="Arial" charset="0"/>
                </a:defRPr>
              </a:lvl5pPr>
              <a:lvl6pPr marL="521528" algn="ctr" rtl="0" fontAlgn="base">
                <a:spcBef>
                  <a:spcPct val="0"/>
                </a:spcBef>
                <a:spcAft>
                  <a:spcPct val="0"/>
                </a:spcAft>
                <a:defRPr sz="5000">
                  <a:solidFill>
                    <a:schemeClr val="tx2"/>
                  </a:solidFill>
                  <a:latin typeface="Arial" charset="0"/>
                </a:defRPr>
              </a:lvl6pPr>
              <a:lvl7pPr marL="1043056" algn="ctr" rtl="0" fontAlgn="base">
                <a:spcBef>
                  <a:spcPct val="0"/>
                </a:spcBef>
                <a:spcAft>
                  <a:spcPct val="0"/>
                </a:spcAft>
                <a:defRPr sz="5000">
                  <a:solidFill>
                    <a:schemeClr val="tx2"/>
                  </a:solidFill>
                  <a:latin typeface="Arial" charset="0"/>
                </a:defRPr>
              </a:lvl7pPr>
              <a:lvl8pPr marL="1564584" algn="ctr" rtl="0" fontAlgn="base">
                <a:spcBef>
                  <a:spcPct val="0"/>
                </a:spcBef>
                <a:spcAft>
                  <a:spcPct val="0"/>
                </a:spcAft>
                <a:defRPr sz="5000">
                  <a:solidFill>
                    <a:schemeClr val="tx2"/>
                  </a:solidFill>
                  <a:latin typeface="Arial" charset="0"/>
                </a:defRPr>
              </a:lvl8pPr>
              <a:lvl9pPr marL="2086112" algn="ctr" rtl="0" fontAlgn="base">
                <a:spcBef>
                  <a:spcPct val="0"/>
                </a:spcBef>
                <a:spcAft>
                  <a:spcPct val="0"/>
                </a:spcAft>
                <a:defRPr sz="5000">
                  <a:solidFill>
                    <a:schemeClr val="tx2"/>
                  </a:solidFill>
                  <a:latin typeface="Arial" charset="0"/>
                </a:defRPr>
              </a:lvl9pPr>
            </a:lstStyle>
            <a:p>
              <a:r>
                <a:rPr lang="fr-FR" sz="1800" kern="0" dirty="0">
                  <a:ln w="1905"/>
                  <a:solidFill>
                    <a:prstClr val="white"/>
                  </a:solidFill>
                  <a:cs typeface="Calibri" panose="020F0502020204030204" pitchFamily="34" charset="0"/>
                </a:rPr>
                <a:t>Centre de Gestion </a:t>
              </a:r>
            </a:p>
            <a:p>
              <a:r>
                <a:rPr lang="fr-FR" sz="1800" kern="0" dirty="0">
                  <a:ln w="1905"/>
                  <a:solidFill>
                    <a:prstClr val="white"/>
                  </a:solidFill>
                  <a:cs typeface="Calibri" panose="020F0502020204030204" pitchFamily="34" charset="0"/>
                </a:rPr>
                <a:t>de la Fonction Publique Territoriale </a:t>
              </a:r>
            </a:p>
            <a:p>
              <a:r>
                <a:rPr lang="fr-FR" sz="1800" kern="0" dirty="0">
                  <a:ln w="1905"/>
                  <a:solidFill>
                    <a:prstClr val="white"/>
                  </a:solidFill>
                  <a:cs typeface="Calibri" panose="020F0502020204030204" pitchFamily="34" charset="0"/>
                </a:rPr>
                <a:t>de la Haute-Garonne</a:t>
              </a:r>
              <a:endParaRPr lang="fr-FR" sz="1800" kern="0" dirty="0">
                <a:solidFill>
                  <a:prstClr val="white"/>
                </a:solidFill>
                <a:cs typeface="Calibri" panose="020F0502020204030204" pitchFamily="34" charset="0"/>
              </a:endParaRPr>
            </a:p>
          </p:txBody>
        </p:sp>
      </p:grpSp>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34</a:t>
            </a:fld>
            <a:endParaRPr lang="fr-FR" dirty="0">
              <a:solidFill>
                <a:prstClr val="black">
                  <a:tint val="75000"/>
                </a:prstClr>
              </a:solidFill>
            </a:endParaRPr>
          </a:p>
        </p:txBody>
      </p:sp>
    </p:spTree>
    <p:extLst>
      <p:ext uri="{BB962C8B-B14F-4D97-AF65-F5344CB8AC3E}">
        <p14:creationId xmlns:p14="http://schemas.microsoft.com/office/powerpoint/2010/main" val="16821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2800" b="1" dirty="0">
                <a:solidFill>
                  <a:srgbClr val="1F92B7"/>
                </a:solidFill>
                <a:latin typeface="Calibri"/>
              </a:rPr>
              <a:t>Â</a:t>
            </a:r>
            <a:r>
              <a:rPr lang="fr-FR" altLang="fr-FR" sz="2800" b="1" dirty="0" smtClean="0">
                <a:solidFill>
                  <a:srgbClr val="1F92B7"/>
                </a:solidFill>
                <a:latin typeface="Calibri"/>
              </a:rPr>
              <a:t>ge de cessation d’activité catégorie active</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Rectangle 1"/>
          <p:cNvSpPr/>
          <p:nvPr/>
        </p:nvSpPr>
        <p:spPr>
          <a:xfrm>
            <a:off x="191594" y="1123256"/>
            <a:ext cx="11071788" cy="800219"/>
          </a:xfrm>
          <a:prstGeom prst="rect">
            <a:avLst/>
          </a:prstGeom>
        </p:spPr>
        <p:txBody>
          <a:bodyPr wrap="square">
            <a:spAutoFit/>
          </a:bodyPr>
          <a:lstStyle/>
          <a:p>
            <a:endParaRPr lang="fr-FR" dirty="0" smtClean="0">
              <a:solidFill>
                <a:srgbClr val="3F2270"/>
              </a:solidFill>
            </a:endParaRPr>
          </a:p>
          <a:p>
            <a:endParaRPr lang="fr-FR" sz="2800" dirty="0">
              <a:solidFill>
                <a:srgbClr val="3F2270"/>
              </a:solidFill>
            </a:endParaRPr>
          </a:p>
        </p:txBody>
      </p:sp>
      <p:sp>
        <p:nvSpPr>
          <p:cNvPr id="12" name="Rectangle 11"/>
          <p:cNvSpPr/>
          <p:nvPr/>
        </p:nvSpPr>
        <p:spPr>
          <a:xfrm>
            <a:off x="371130" y="1124744"/>
            <a:ext cx="10982670" cy="400110"/>
          </a:xfrm>
          <a:prstGeom prst="rect">
            <a:avLst/>
          </a:prstGeom>
        </p:spPr>
        <p:txBody>
          <a:bodyPr wrap="square">
            <a:spAutoFit/>
          </a:bodyPr>
          <a:lstStyle/>
          <a:p>
            <a:r>
              <a:rPr lang="fr-FR" sz="2000" dirty="0">
                <a:solidFill>
                  <a:srgbClr val="3F2270">
                    <a:lumMod val="75000"/>
                  </a:srgbClr>
                </a:solidFill>
              </a:rPr>
              <a:t>Pour le fonctionnaire relevant de la catégorie </a:t>
            </a:r>
            <a:r>
              <a:rPr lang="fr-FR" sz="2000" dirty="0" smtClean="0">
                <a:solidFill>
                  <a:srgbClr val="3F2270">
                    <a:lumMod val="75000"/>
                  </a:srgbClr>
                </a:solidFill>
              </a:rPr>
              <a:t>active, </a:t>
            </a:r>
            <a:r>
              <a:rPr lang="fr-FR" sz="2000" dirty="0">
                <a:solidFill>
                  <a:srgbClr val="3F2270">
                    <a:lumMod val="75000"/>
                  </a:srgbClr>
                </a:solidFill>
              </a:rPr>
              <a:t>l’âge de cessation d’activité est fixé à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68527"/>
            <a:ext cx="9067800" cy="38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065D238E-0235-407E-A47E-90C9449F5B8D}" type="slidenum">
              <a:rPr lang="fr-FR" smtClean="0">
                <a:solidFill>
                  <a:prstClr val="black">
                    <a:tint val="75000"/>
                  </a:prstClr>
                </a:solidFill>
              </a:rPr>
              <a:pPr/>
              <a:t>4</a:t>
            </a:fld>
            <a:endParaRPr lang="fr-FR" dirty="0">
              <a:solidFill>
                <a:prstClr val="black">
                  <a:tint val="75000"/>
                </a:prstClr>
              </a:solidFill>
            </a:endParaRPr>
          </a:p>
        </p:txBody>
      </p:sp>
    </p:spTree>
    <p:extLst>
      <p:ext uri="{BB962C8B-B14F-4D97-AF65-F5344CB8AC3E}">
        <p14:creationId xmlns:p14="http://schemas.microsoft.com/office/powerpoint/2010/main" val="36736252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Recul de limite d’âge</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13" name="Rectangle 12"/>
          <p:cNvSpPr/>
          <p:nvPr/>
        </p:nvSpPr>
        <p:spPr>
          <a:xfrm>
            <a:off x="258497" y="990600"/>
            <a:ext cx="11071788" cy="5293757"/>
          </a:xfrm>
          <a:prstGeom prst="rect">
            <a:avLst/>
          </a:prstGeom>
        </p:spPr>
        <p:txBody>
          <a:bodyPr wrap="square">
            <a:spAutoFit/>
          </a:bodyPr>
          <a:lstStyle/>
          <a:p>
            <a:r>
              <a:rPr lang="fr-FR" sz="2000" dirty="0">
                <a:solidFill>
                  <a:srgbClr val="BE0F2E"/>
                </a:solidFill>
                <a:sym typeface="Wingdings"/>
              </a:rPr>
              <a:t> </a:t>
            </a:r>
            <a:r>
              <a:rPr lang="fr-FR" sz="2000" b="1" dirty="0" smtClean="0">
                <a:solidFill>
                  <a:srgbClr val="BE0F2E"/>
                </a:solidFill>
              </a:rPr>
              <a:t>Le r</a:t>
            </a:r>
            <a:r>
              <a:rPr lang="fr-FR" altLang="fr-FR" sz="2000" b="1" dirty="0" smtClean="0">
                <a:solidFill>
                  <a:srgbClr val="BE0F2E"/>
                </a:solidFill>
              </a:rPr>
              <a:t>ecul </a:t>
            </a:r>
            <a:r>
              <a:rPr lang="fr-FR" altLang="fr-FR" sz="2000" b="1" dirty="0">
                <a:solidFill>
                  <a:srgbClr val="BE0F2E"/>
                </a:solidFill>
              </a:rPr>
              <a:t>de limite d’âge à titre personnel :</a:t>
            </a:r>
          </a:p>
          <a:p>
            <a:pPr marL="285750" lvl="0" indent="-285750" algn="just" fontAlgn="base">
              <a:buFont typeface="Arial" panose="020B0604020202020204" pitchFamily="34" charset="0"/>
              <a:buChar char="•"/>
            </a:pPr>
            <a:endParaRPr lang="fr-FR" altLang="fr-FR" sz="1600" dirty="0">
              <a:solidFill>
                <a:srgbClr val="808080"/>
              </a:solidFill>
              <a:latin typeface="Arial" charset="0"/>
            </a:endParaRPr>
          </a:p>
          <a:p>
            <a:pPr lvl="0" indent="-285750" fontAlgn="base">
              <a:buFont typeface="Arial" panose="020B0604020202020204" pitchFamily="34" charset="0"/>
              <a:buChar char="•"/>
            </a:pPr>
            <a:r>
              <a:rPr lang="fr-FR" altLang="fr-FR" dirty="0">
                <a:solidFill>
                  <a:srgbClr val="3F2270">
                    <a:lumMod val="75000"/>
                  </a:srgbClr>
                </a:solidFill>
              </a:rPr>
              <a:t>1 an pour le fonctionnaire parent d’au moins 3 enfants vivants au 50ème </a:t>
            </a:r>
            <a:r>
              <a:rPr lang="fr-FR" altLang="fr-FR" dirty="0" smtClean="0">
                <a:solidFill>
                  <a:srgbClr val="3F2270">
                    <a:lumMod val="75000"/>
                  </a:srgbClr>
                </a:solidFill>
              </a:rPr>
              <a:t>anniversaire (si </a:t>
            </a:r>
            <a:r>
              <a:rPr lang="fr-FR" altLang="fr-FR" dirty="0">
                <a:solidFill>
                  <a:srgbClr val="3F2270">
                    <a:lumMod val="75000"/>
                  </a:srgbClr>
                </a:solidFill>
              </a:rPr>
              <a:t>aptitude physique</a:t>
            </a:r>
            <a:r>
              <a:rPr lang="fr-FR" altLang="fr-FR" dirty="0" smtClean="0">
                <a:solidFill>
                  <a:srgbClr val="3F2270">
                    <a:lumMod val="75000"/>
                  </a:srgbClr>
                </a:solidFill>
              </a:rPr>
              <a:t>),</a:t>
            </a:r>
            <a:endParaRPr lang="fr-FR" altLang="fr-FR" dirty="0">
              <a:solidFill>
                <a:srgbClr val="3F2270">
                  <a:lumMod val="75000"/>
                </a:srgbClr>
              </a:solidFill>
            </a:endParaRPr>
          </a:p>
          <a:p>
            <a:pPr lvl="0" fontAlgn="base"/>
            <a:r>
              <a:rPr lang="fr-FR" altLang="fr-FR" dirty="0">
                <a:solidFill>
                  <a:srgbClr val="3F2270">
                    <a:lumMod val="75000"/>
                  </a:srgbClr>
                </a:solidFill>
              </a:rPr>
              <a:t>OU</a:t>
            </a:r>
          </a:p>
          <a:p>
            <a:pPr lvl="0" indent="-285750" fontAlgn="base">
              <a:buFont typeface="Arial" panose="020B0604020202020204" pitchFamily="34" charset="0"/>
              <a:buChar char="•"/>
            </a:pPr>
            <a:r>
              <a:rPr lang="fr-FR" altLang="fr-FR" dirty="0">
                <a:solidFill>
                  <a:srgbClr val="3F2270">
                    <a:lumMod val="75000"/>
                  </a:srgbClr>
                </a:solidFill>
              </a:rPr>
              <a:t>1 an par enfant à </a:t>
            </a:r>
            <a:r>
              <a:rPr lang="fr-FR" altLang="fr-FR" dirty="0" smtClean="0">
                <a:solidFill>
                  <a:srgbClr val="3F2270">
                    <a:lumMod val="75000"/>
                  </a:srgbClr>
                </a:solidFill>
              </a:rPr>
              <a:t>charge :</a:t>
            </a:r>
          </a:p>
          <a:p>
            <a:pPr marL="742950" lvl="1" indent="-285750">
              <a:buFont typeface="Courier New" panose="02070309020205020404" pitchFamily="49" charset="0"/>
              <a:buChar char="o"/>
            </a:pPr>
            <a:r>
              <a:rPr lang="fr-FR" dirty="0">
                <a:solidFill>
                  <a:srgbClr val="3F2270">
                    <a:lumMod val="75000"/>
                  </a:srgbClr>
                </a:solidFill>
              </a:rPr>
              <a:t>Jusqu’à la veille du 21ème anniversaire jusqu’au </a:t>
            </a:r>
            <a:r>
              <a:rPr lang="fr-FR" dirty="0" smtClean="0">
                <a:solidFill>
                  <a:srgbClr val="3F2270">
                    <a:lumMod val="75000"/>
                  </a:srgbClr>
                </a:solidFill>
              </a:rPr>
              <a:t>31/12/2020,</a:t>
            </a:r>
            <a:endParaRPr lang="fr-FR" dirty="0">
              <a:solidFill>
                <a:srgbClr val="3F2270">
                  <a:lumMod val="75000"/>
                </a:srgbClr>
              </a:solidFill>
            </a:endParaRPr>
          </a:p>
          <a:p>
            <a:pPr marL="742950" lvl="1" indent="-285750">
              <a:buFont typeface="Courier New" panose="02070309020205020404" pitchFamily="49" charset="0"/>
              <a:buChar char="o"/>
            </a:pPr>
            <a:r>
              <a:rPr lang="fr-FR" dirty="0">
                <a:solidFill>
                  <a:srgbClr val="3F2270">
                    <a:lumMod val="75000"/>
                  </a:srgbClr>
                </a:solidFill>
              </a:rPr>
              <a:t>Jusqu’à la veille du 25ème anniversaire à compter du </a:t>
            </a:r>
            <a:r>
              <a:rPr lang="fr-FR" dirty="0" smtClean="0">
                <a:solidFill>
                  <a:srgbClr val="3F2270">
                    <a:lumMod val="75000"/>
                  </a:srgbClr>
                </a:solidFill>
              </a:rPr>
              <a:t>01/01/2021.</a:t>
            </a:r>
          </a:p>
          <a:p>
            <a:pPr lvl="0" indent="-285750" fontAlgn="base">
              <a:buFont typeface="Arial" panose="020B0604020202020204" pitchFamily="34" charset="0"/>
              <a:buChar char="•"/>
            </a:pPr>
            <a:r>
              <a:rPr lang="fr-FR" altLang="fr-FR" dirty="0" smtClean="0">
                <a:solidFill>
                  <a:srgbClr val="3F2270">
                    <a:lumMod val="75000"/>
                  </a:srgbClr>
                </a:solidFill>
              </a:rPr>
              <a:t>1 </a:t>
            </a:r>
            <a:r>
              <a:rPr lang="fr-FR" altLang="fr-FR" dirty="0">
                <a:solidFill>
                  <a:srgbClr val="3F2270">
                    <a:lumMod val="75000"/>
                  </a:srgbClr>
                </a:solidFill>
              </a:rPr>
              <a:t>an par enfant handicapé dont le taux est au moins égal à 80% (maximum 3 ans</a:t>
            </a:r>
            <a:r>
              <a:rPr lang="fr-FR" altLang="fr-FR" dirty="0" smtClean="0">
                <a:solidFill>
                  <a:srgbClr val="3F2270">
                    <a:lumMod val="75000"/>
                  </a:srgbClr>
                </a:solidFill>
              </a:rPr>
              <a:t>),</a:t>
            </a:r>
            <a:endParaRPr lang="fr-FR" altLang="fr-FR" dirty="0">
              <a:solidFill>
                <a:srgbClr val="3F2270">
                  <a:lumMod val="75000"/>
                </a:srgbClr>
              </a:solidFill>
            </a:endParaRPr>
          </a:p>
          <a:p>
            <a:pPr lvl="0" indent="-285750" fontAlgn="base">
              <a:buFont typeface="Arial" panose="020B0604020202020204" pitchFamily="34" charset="0"/>
              <a:buChar char="•"/>
            </a:pPr>
            <a:r>
              <a:rPr lang="fr-FR" altLang="fr-FR" dirty="0">
                <a:solidFill>
                  <a:srgbClr val="3F2270">
                    <a:lumMod val="75000"/>
                  </a:srgbClr>
                </a:solidFill>
              </a:rPr>
              <a:t>1 an par enfant « mort pour la France </a:t>
            </a:r>
            <a:r>
              <a:rPr lang="fr-FR" altLang="fr-FR" dirty="0" smtClean="0">
                <a:solidFill>
                  <a:srgbClr val="3F2270">
                    <a:lumMod val="75000"/>
                  </a:srgbClr>
                </a:solidFill>
              </a:rPr>
              <a:t>».</a:t>
            </a:r>
            <a:endParaRPr lang="fr-FR" altLang="fr-FR" dirty="0">
              <a:solidFill>
                <a:srgbClr val="3F2270">
                  <a:lumMod val="75000"/>
                </a:srgbClr>
              </a:solidFill>
            </a:endParaRPr>
          </a:p>
          <a:p>
            <a:pPr lvl="0" indent="-285750" fontAlgn="base">
              <a:buFont typeface="Arial" panose="020B0604020202020204" pitchFamily="34" charset="0"/>
              <a:buChar char="•"/>
            </a:pPr>
            <a:endParaRPr lang="fr-FR" altLang="fr-FR" sz="1600" dirty="0">
              <a:solidFill>
                <a:srgbClr val="3F2270">
                  <a:lumMod val="75000"/>
                </a:srgbClr>
              </a:solidFill>
            </a:endParaRPr>
          </a:p>
          <a:p>
            <a:pPr marL="457200" lvl="2" fontAlgn="base">
              <a:buFont typeface="Courier New" panose="02070309020205020404" pitchFamily="49" charset="0"/>
              <a:buChar char="o"/>
            </a:pPr>
            <a:r>
              <a:rPr lang="fr-FR" altLang="fr-FR" dirty="0" smtClean="0">
                <a:solidFill>
                  <a:srgbClr val="3F2270">
                    <a:lumMod val="75000"/>
                  </a:srgbClr>
                </a:solidFill>
              </a:rPr>
              <a:t> Les </a:t>
            </a:r>
            <a:r>
              <a:rPr lang="fr-FR" altLang="fr-FR" dirty="0">
                <a:solidFill>
                  <a:srgbClr val="3F2270">
                    <a:lumMod val="75000"/>
                  </a:srgbClr>
                </a:solidFill>
              </a:rPr>
              <a:t>2 premiers cas de recul ne peuvent se cumuler même au titre d’enfants différents.</a:t>
            </a:r>
          </a:p>
          <a:p>
            <a:pPr marL="457200" lvl="2" fontAlgn="base">
              <a:buFont typeface="Courier New" panose="02070309020205020404" pitchFamily="49" charset="0"/>
              <a:buChar char="o"/>
            </a:pPr>
            <a:r>
              <a:rPr lang="fr-FR" altLang="fr-FR" dirty="0" smtClean="0">
                <a:solidFill>
                  <a:srgbClr val="3F2270">
                    <a:lumMod val="75000"/>
                  </a:srgbClr>
                </a:solidFill>
              </a:rPr>
              <a:t> Les </a:t>
            </a:r>
            <a:r>
              <a:rPr lang="fr-FR" altLang="fr-FR" dirty="0">
                <a:solidFill>
                  <a:srgbClr val="3F2270">
                    <a:lumMod val="75000"/>
                  </a:srgbClr>
                </a:solidFill>
              </a:rPr>
              <a:t>2 derniers cas de recul peuvent se cumuler avec les reculs précédents.</a:t>
            </a:r>
          </a:p>
          <a:p>
            <a:pPr lvl="0" fontAlgn="base"/>
            <a:endParaRPr lang="fr-FR" altLang="fr-FR" sz="1600" dirty="0">
              <a:solidFill>
                <a:srgbClr val="808080"/>
              </a:solidFill>
              <a:latin typeface="Arial" charset="0"/>
            </a:endParaRPr>
          </a:p>
          <a:p>
            <a:pPr lvl="0" fontAlgn="base"/>
            <a:r>
              <a:rPr lang="fr-FR" sz="2000" dirty="0">
                <a:solidFill>
                  <a:srgbClr val="BE0F2E"/>
                </a:solidFill>
                <a:sym typeface="Wingdings"/>
              </a:rPr>
              <a:t> </a:t>
            </a:r>
            <a:r>
              <a:rPr lang="fr-FR" altLang="fr-FR" sz="2000" b="1" dirty="0" smtClean="0">
                <a:solidFill>
                  <a:srgbClr val="BE0F2E"/>
                </a:solidFill>
              </a:rPr>
              <a:t>Prolongation </a:t>
            </a:r>
            <a:r>
              <a:rPr lang="fr-FR" altLang="fr-FR" sz="2000" b="1" dirty="0">
                <a:solidFill>
                  <a:srgbClr val="BE0F2E"/>
                </a:solidFill>
              </a:rPr>
              <a:t>d’activité pour carrière incomplète = 10 trimestres maximum</a:t>
            </a:r>
          </a:p>
          <a:p>
            <a:pPr marL="285750" lvl="0" indent="-285750" fontAlgn="base">
              <a:buFont typeface="Wingdings" panose="05000000000000000000" pitchFamily="2" charset="2"/>
              <a:buChar char="Ø"/>
            </a:pPr>
            <a:endParaRPr lang="fr-FR" altLang="fr-FR" sz="1600" dirty="0">
              <a:solidFill>
                <a:srgbClr val="808080"/>
              </a:solidFill>
              <a:latin typeface="Arial" charset="0"/>
            </a:endParaRPr>
          </a:p>
          <a:p>
            <a:pPr marL="285750" lvl="0" indent="-285750" algn="just" fontAlgn="base">
              <a:buFont typeface="Arial" panose="020B0604020202020204" pitchFamily="34" charset="0"/>
              <a:buChar char="•"/>
            </a:pPr>
            <a:r>
              <a:rPr lang="fr-FR" altLang="fr-FR" dirty="0">
                <a:solidFill>
                  <a:srgbClr val="3F2270">
                    <a:lumMod val="75000"/>
                  </a:srgbClr>
                </a:solidFill>
              </a:rPr>
              <a:t>Durée des services </a:t>
            </a:r>
            <a:r>
              <a:rPr lang="fr-FR" altLang="fr-FR" dirty="0" smtClean="0">
                <a:solidFill>
                  <a:srgbClr val="3F2270">
                    <a:lumMod val="75000"/>
                  </a:srgbClr>
                </a:solidFill>
              </a:rPr>
              <a:t>liquidables &lt; nombre </a:t>
            </a:r>
            <a:r>
              <a:rPr lang="fr-FR" altLang="fr-FR" dirty="0">
                <a:solidFill>
                  <a:srgbClr val="3F2270">
                    <a:lumMod val="75000"/>
                  </a:srgbClr>
                </a:solidFill>
              </a:rPr>
              <a:t>de trimestres cotisés CNRACL requis </a:t>
            </a:r>
            <a:r>
              <a:rPr lang="fr-FR" altLang="fr-FR" dirty="0" smtClean="0">
                <a:solidFill>
                  <a:srgbClr val="3F2270">
                    <a:lumMod val="75000"/>
                  </a:srgbClr>
                </a:solidFill>
              </a:rPr>
              <a:t>pour </a:t>
            </a:r>
            <a:r>
              <a:rPr lang="fr-FR" altLang="fr-FR" dirty="0">
                <a:solidFill>
                  <a:srgbClr val="3F2270">
                    <a:lumMod val="75000"/>
                  </a:srgbClr>
                </a:solidFill>
              </a:rPr>
              <a:t>obtenir le pourcentage maximum de pension (= 75% du dernier traitement</a:t>
            </a:r>
            <a:r>
              <a:rPr lang="fr-FR" altLang="fr-FR" dirty="0" smtClean="0">
                <a:solidFill>
                  <a:srgbClr val="3F2270">
                    <a:lumMod val="75000"/>
                  </a:srgbClr>
                </a:solidFill>
              </a:rPr>
              <a:t>),</a:t>
            </a:r>
            <a:endParaRPr lang="fr-FR" altLang="fr-FR" dirty="0">
              <a:solidFill>
                <a:srgbClr val="3F2270">
                  <a:lumMod val="75000"/>
                </a:srgbClr>
              </a:solidFill>
            </a:endParaRPr>
          </a:p>
          <a:p>
            <a:pPr marL="285750" lvl="0" indent="-285750" algn="just" fontAlgn="base">
              <a:buFont typeface="Arial" panose="020B0604020202020204" pitchFamily="34" charset="0"/>
              <a:buChar char="•"/>
            </a:pPr>
            <a:r>
              <a:rPr lang="fr-FR" altLang="fr-FR" dirty="0">
                <a:solidFill>
                  <a:srgbClr val="3F2270">
                    <a:lumMod val="75000"/>
                  </a:srgbClr>
                </a:solidFill>
              </a:rPr>
              <a:t>Sous réserve de l’intérêt du service et de l’aptitude </a:t>
            </a:r>
            <a:r>
              <a:rPr lang="fr-FR" altLang="fr-FR" dirty="0" smtClean="0">
                <a:solidFill>
                  <a:srgbClr val="3F2270">
                    <a:lumMod val="75000"/>
                  </a:srgbClr>
                </a:solidFill>
              </a:rPr>
              <a:t>physique.</a:t>
            </a:r>
          </a:p>
          <a:p>
            <a:pPr marL="285750" lvl="0" indent="-285750" algn="just" fontAlgn="base">
              <a:spcBef>
                <a:spcPct val="0"/>
              </a:spcBef>
              <a:spcAft>
                <a:spcPct val="0"/>
              </a:spcAft>
              <a:buFont typeface="Arial" panose="020B0604020202020204" pitchFamily="34" charset="0"/>
              <a:buChar char="•"/>
            </a:pPr>
            <a:endParaRPr lang="fr-FR" altLang="fr-FR" dirty="0">
              <a:solidFill>
                <a:srgbClr val="3F2270">
                  <a:lumMod val="75000"/>
                </a:srgbClr>
              </a:solidFill>
            </a:endParaRPr>
          </a:p>
        </p:txBody>
      </p:sp>
      <p:sp>
        <p:nvSpPr>
          <p:cNvPr id="14" name="Espace réservé du numéro de diapositive 13"/>
          <p:cNvSpPr>
            <a:spLocks noGrp="1"/>
          </p:cNvSpPr>
          <p:nvPr>
            <p:ph type="sldNum" sz="quarter" idx="12"/>
          </p:nvPr>
        </p:nvSpPr>
        <p:spPr/>
        <p:txBody>
          <a:bodyPr/>
          <a:lstStyle/>
          <a:p>
            <a:fld id="{065D238E-0235-407E-A47E-90C9449F5B8D}" type="slidenum">
              <a:rPr lang="fr-FR" smtClean="0">
                <a:solidFill>
                  <a:prstClr val="black">
                    <a:tint val="75000"/>
                  </a:prstClr>
                </a:solidFill>
              </a:rPr>
              <a:pPr/>
              <a:t>5</a:t>
            </a:fld>
            <a:endParaRPr lang="fr-FR" dirty="0">
              <a:solidFill>
                <a:prstClr val="black">
                  <a:tint val="75000"/>
                </a:prstClr>
              </a:solidFill>
            </a:endParaRPr>
          </a:p>
        </p:txBody>
      </p:sp>
    </p:spTree>
    <p:extLst>
      <p:ext uri="{BB962C8B-B14F-4D97-AF65-F5344CB8AC3E}">
        <p14:creationId xmlns:p14="http://schemas.microsoft.com/office/powerpoint/2010/main" val="722276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Recul de limite d’âge</a:t>
            </a:r>
            <a:endParaRPr lang="fr-FR" altLang="fr-FR" sz="2800" b="1" dirty="0">
              <a:solidFill>
                <a:srgbClr val="1F92B7"/>
              </a:solidFill>
              <a:latin typeface="Calibri"/>
            </a:endParaRPr>
          </a:p>
        </p:txBody>
      </p:sp>
      <p:cxnSp>
        <p:nvCxnSpPr>
          <p:cNvPr id="5" name="Connecteur droit 4"/>
          <p:cNvCxnSpPr/>
          <p:nvPr/>
        </p:nvCxnSpPr>
        <p:spPr>
          <a:xfrm>
            <a:off x="-48683" y="825699"/>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13" name="Rectangle 12"/>
          <p:cNvSpPr/>
          <p:nvPr/>
        </p:nvSpPr>
        <p:spPr>
          <a:xfrm>
            <a:off x="163020" y="991119"/>
            <a:ext cx="11543554" cy="5663089"/>
          </a:xfrm>
          <a:prstGeom prst="rect">
            <a:avLst/>
          </a:prstGeom>
        </p:spPr>
        <p:txBody>
          <a:bodyPr wrap="square">
            <a:spAutoFit/>
          </a:bodyPr>
          <a:lstStyle/>
          <a:p>
            <a:pPr marL="342900" indent="-342900">
              <a:buFont typeface="Wingdings"/>
              <a:buChar char="F"/>
            </a:pPr>
            <a:r>
              <a:rPr lang="fr-FR" sz="2000" b="1" dirty="0" smtClean="0">
                <a:solidFill>
                  <a:srgbClr val="BE0F2E"/>
                </a:solidFill>
                <a:sym typeface="Wingdings"/>
              </a:rPr>
              <a:t>Catégorie </a:t>
            </a:r>
            <a:r>
              <a:rPr lang="fr-FR" sz="2000" b="1" dirty="0">
                <a:solidFill>
                  <a:srgbClr val="BE0F2E"/>
                </a:solidFill>
                <a:sym typeface="Wingdings"/>
              </a:rPr>
              <a:t>active : jusqu’à la limite d’âge de la catégorie sédentaire </a:t>
            </a:r>
            <a:endParaRPr lang="fr-FR" altLang="fr-FR" sz="2000" b="1" dirty="0" smtClean="0">
              <a:solidFill>
                <a:srgbClr val="BE0F2E"/>
              </a:solidFill>
            </a:endParaRPr>
          </a:p>
          <a:p>
            <a:pPr marL="342900" indent="-342900">
              <a:buFont typeface="Wingdings"/>
              <a:buChar char="F"/>
            </a:pPr>
            <a:endParaRPr lang="fr-FR" altLang="fr-FR" sz="1400" b="1" dirty="0" smtClean="0">
              <a:solidFill>
                <a:srgbClr val="BE0F2E"/>
              </a:solidFill>
            </a:endParaRPr>
          </a:p>
          <a:p>
            <a:pPr marL="285750" lvl="0" indent="-285750" algn="just" fontAlgn="base">
              <a:buFont typeface="Arial" panose="020B0604020202020204" pitchFamily="34" charset="0"/>
              <a:buChar char="•"/>
            </a:pPr>
            <a:r>
              <a:rPr lang="fr-FR" altLang="fr-FR" dirty="0" smtClean="0">
                <a:solidFill>
                  <a:srgbClr val="3F2270">
                    <a:lumMod val="75000"/>
                  </a:srgbClr>
                </a:solidFill>
              </a:rPr>
              <a:t>Demande </a:t>
            </a:r>
            <a:r>
              <a:rPr lang="fr-FR" altLang="fr-FR" dirty="0">
                <a:solidFill>
                  <a:srgbClr val="3F2270">
                    <a:lumMod val="75000"/>
                  </a:srgbClr>
                </a:solidFill>
              </a:rPr>
              <a:t>de l’agent 6 mois avant la limite </a:t>
            </a:r>
            <a:r>
              <a:rPr lang="fr-FR" altLang="fr-FR" dirty="0" smtClean="0">
                <a:solidFill>
                  <a:srgbClr val="3F2270">
                    <a:lumMod val="75000"/>
                  </a:srgbClr>
                </a:solidFill>
              </a:rPr>
              <a:t>d’âge,</a:t>
            </a:r>
          </a:p>
          <a:p>
            <a:pPr marL="285750" lvl="0" indent="-285750" algn="just" fontAlgn="base">
              <a:buFont typeface="Arial" panose="020B0604020202020204" pitchFamily="34" charset="0"/>
              <a:buChar char="•"/>
            </a:pPr>
            <a:r>
              <a:rPr lang="fr-FR" altLang="fr-FR" dirty="0" smtClean="0">
                <a:solidFill>
                  <a:srgbClr val="3F2270">
                    <a:lumMod val="75000"/>
                  </a:srgbClr>
                </a:solidFill>
              </a:rPr>
              <a:t>Avoir </a:t>
            </a:r>
            <a:r>
              <a:rPr lang="fr-FR" altLang="fr-FR" dirty="0">
                <a:solidFill>
                  <a:srgbClr val="3F2270">
                    <a:lumMod val="75000"/>
                  </a:srgbClr>
                </a:solidFill>
              </a:rPr>
              <a:t>épuisé toutes les autres possibilités de report dont il </a:t>
            </a:r>
            <a:r>
              <a:rPr lang="fr-FR" altLang="fr-FR" dirty="0" smtClean="0">
                <a:solidFill>
                  <a:srgbClr val="3F2270">
                    <a:lumMod val="75000"/>
                  </a:srgbClr>
                </a:solidFill>
              </a:rPr>
              <a:t>dispose, </a:t>
            </a:r>
          </a:p>
          <a:p>
            <a:pPr marL="285750" lvl="0" indent="-285750" algn="just" fontAlgn="base">
              <a:buFont typeface="Arial" panose="020B0604020202020204" pitchFamily="34" charset="0"/>
              <a:buChar char="•"/>
            </a:pPr>
            <a:r>
              <a:rPr lang="fr-FR" altLang="fr-FR" dirty="0" smtClean="0">
                <a:solidFill>
                  <a:srgbClr val="3F2270">
                    <a:lumMod val="75000"/>
                  </a:srgbClr>
                </a:solidFill>
              </a:rPr>
              <a:t>Avoir </a:t>
            </a:r>
            <a:r>
              <a:rPr lang="fr-FR" altLang="fr-FR" dirty="0">
                <a:solidFill>
                  <a:srgbClr val="3F2270">
                    <a:lumMod val="75000"/>
                  </a:srgbClr>
                </a:solidFill>
              </a:rPr>
              <a:t>atteint la limite d’âge applicable à son cas </a:t>
            </a:r>
            <a:r>
              <a:rPr lang="fr-FR" altLang="fr-FR" dirty="0" smtClean="0">
                <a:solidFill>
                  <a:srgbClr val="3F2270">
                    <a:lumMod val="75000"/>
                  </a:srgbClr>
                </a:solidFill>
              </a:rPr>
              <a:t>personnel,</a:t>
            </a:r>
          </a:p>
          <a:p>
            <a:pPr marL="285750" lvl="0" indent="-285750" algn="just" fontAlgn="base">
              <a:buFont typeface="Arial" panose="020B0604020202020204" pitchFamily="34" charset="0"/>
              <a:buChar char="•"/>
            </a:pPr>
            <a:r>
              <a:rPr lang="fr-FR" altLang="fr-FR" dirty="0" smtClean="0">
                <a:solidFill>
                  <a:srgbClr val="3F2270">
                    <a:lumMod val="75000"/>
                  </a:srgbClr>
                </a:solidFill>
              </a:rPr>
              <a:t>Sous </a:t>
            </a:r>
            <a:r>
              <a:rPr lang="fr-FR" altLang="fr-FR" dirty="0">
                <a:solidFill>
                  <a:srgbClr val="3F2270">
                    <a:lumMod val="75000"/>
                  </a:srgbClr>
                </a:solidFill>
              </a:rPr>
              <a:t>réserve de l’aptitude </a:t>
            </a:r>
            <a:r>
              <a:rPr lang="fr-FR" altLang="fr-FR" dirty="0" smtClean="0">
                <a:solidFill>
                  <a:srgbClr val="3F2270">
                    <a:lumMod val="75000"/>
                  </a:srgbClr>
                </a:solidFill>
              </a:rPr>
              <a:t>physique, </a:t>
            </a:r>
            <a:endParaRPr lang="fr-FR" altLang="fr-FR" dirty="0">
              <a:solidFill>
                <a:srgbClr val="3F2270">
                  <a:lumMod val="75000"/>
                </a:srgbClr>
              </a:solidFill>
            </a:endParaRPr>
          </a:p>
          <a:p>
            <a:pPr lvl="0" algn="just" fontAlgn="base"/>
            <a:endParaRPr lang="fr-FR" altLang="fr-FR" sz="1400" dirty="0">
              <a:solidFill>
                <a:srgbClr val="3F2270">
                  <a:lumMod val="75000"/>
                </a:srgbClr>
              </a:solidFill>
            </a:endParaRPr>
          </a:p>
          <a:p>
            <a:pPr marL="742950" lvl="1" indent="-285750" algn="just" fontAlgn="base">
              <a:buFont typeface="Courier New" panose="02070309020205020404" pitchFamily="49" charset="0"/>
              <a:buChar char="o"/>
            </a:pPr>
            <a:r>
              <a:rPr lang="fr-FR" altLang="fr-FR" dirty="0">
                <a:solidFill>
                  <a:srgbClr val="3F2270">
                    <a:lumMod val="75000"/>
                  </a:srgbClr>
                </a:solidFill>
              </a:rPr>
              <a:t>Il est mis fin à cette prolongation si le fonctionnaire ne remplit plus la condition d’aptitude </a:t>
            </a:r>
          </a:p>
          <a:p>
            <a:pPr lvl="0" algn="just" fontAlgn="base"/>
            <a:r>
              <a:rPr lang="fr-FR" altLang="fr-FR" dirty="0">
                <a:solidFill>
                  <a:srgbClr val="3F2270">
                    <a:lumMod val="75000"/>
                  </a:srgbClr>
                </a:solidFill>
              </a:rPr>
              <a:t>ou s’il est reconnu inapte à reprendre son </a:t>
            </a:r>
            <a:r>
              <a:rPr lang="fr-FR" altLang="fr-FR" dirty="0" smtClean="0">
                <a:solidFill>
                  <a:srgbClr val="3F2270">
                    <a:lumMod val="75000"/>
                  </a:srgbClr>
                </a:solidFill>
              </a:rPr>
              <a:t>service.</a:t>
            </a:r>
            <a:endParaRPr lang="fr-FR" altLang="fr-FR" dirty="0">
              <a:solidFill>
                <a:srgbClr val="3F2270">
                  <a:lumMod val="75000"/>
                </a:srgbClr>
              </a:solidFill>
            </a:endParaRPr>
          </a:p>
          <a:p>
            <a:pPr lvl="0" fontAlgn="base"/>
            <a:endParaRPr lang="fr-FR" altLang="fr-FR" sz="1400" dirty="0">
              <a:solidFill>
                <a:srgbClr val="808080"/>
              </a:solidFill>
              <a:latin typeface="Arial" charset="0"/>
            </a:endParaRPr>
          </a:p>
          <a:p>
            <a:pPr lvl="0" fontAlgn="base"/>
            <a:r>
              <a:rPr lang="fr-FR" sz="2000" b="1" dirty="0" smtClean="0">
                <a:solidFill>
                  <a:srgbClr val="BE0F2E"/>
                </a:solidFill>
                <a:sym typeface="Wingdings"/>
              </a:rPr>
              <a:t> Maintien </a:t>
            </a:r>
            <a:r>
              <a:rPr lang="fr-FR" sz="2000" b="1" dirty="0">
                <a:solidFill>
                  <a:srgbClr val="BE0F2E"/>
                </a:solidFill>
                <a:sym typeface="Wingdings"/>
              </a:rPr>
              <a:t>en fonction : Situation exceptionnelle destinée en général à </a:t>
            </a:r>
            <a:r>
              <a:rPr lang="fr-FR" sz="2000" b="1" dirty="0" smtClean="0">
                <a:solidFill>
                  <a:srgbClr val="BE0F2E"/>
                </a:solidFill>
                <a:sym typeface="Wingdings"/>
              </a:rPr>
              <a:t>régulariser  </a:t>
            </a:r>
            <a:r>
              <a:rPr lang="fr-FR" sz="2000" b="1" dirty="0">
                <a:solidFill>
                  <a:srgbClr val="BE0F2E"/>
                </a:solidFill>
                <a:sym typeface="Wingdings"/>
              </a:rPr>
              <a:t>un dépassement irrégulier de la limite d’âge (fin d’année d’enseignement, </a:t>
            </a:r>
            <a:r>
              <a:rPr lang="fr-FR" sz="2000" b="1" dirty="0" smtClean="0">
                <a:solidFill>
                  <a:srgbClr val="BE0F2E"/>
                </a:solidFill>
                <a:sym typeface="Wingdings"/>
              </a:rPr>
              <a:t>…)</a:t>
            </a:r>
          </a:p>
          <a:p>
            <a:pPr lvl="0" fontAlgn="base"/>
            <a:endParaRPr lang="fr-FR" sz="1400" b="1" dirty="0">
              <a:solidFill>
                <a:srgbClr val="BE0F2E"/>
              </a:solidFill>
              <a:sym typeface="Wingdings"/>
            </a:endParaRPr>
          </a:p>
          <a:p>
            <a:pPr marL="285750" indent="-285750" algn="just" fontAlgn="base">
              <a:buFont typeface="Arial" panose="020B0604020202020204" pitchFamily="34" charset="0"/>
              <a:buChar char="•"/>
            </a:pPr>
            <a:r>
              <a:rPr lang="fr-FR" altLang="fr-FR" dirty="0">
                <a:solidFill>
                  <a:srgbClr val="3F2270">
                    <a:lumMod val="75000"/>
                  </a:srgbClr>
                </a:solidFill>
              </a:rPr>
              <a:t>Etre radié des </a:t>
            </a:r>
            <a:r>
              <a:rPr lang="fr-FR" altLang="fr-FR" dirty="0" smtClean="0">
                <a:solidFill>
                  <a:srgbClr val="3F2270">
                    <a:lumMod val="75000"/>
                  </a:srgbClr>
                </a:solidFill>
              </a:rPr>
              <a:t>cadres,</a:t>
            </a:r>
            <a:endParaRPr lang="fr-FR" altLang="fr-FR" dirty="0">
              <a:solidFill>
                <a:srgbClr val="3F2270">
                  <a:lumMod val="75000"/>
                </a:srgbClr>
              </a:solidFill>
            </a:endParaRPr>
          </a:p>
          <a:p>
            <a:pPr marL="285750" indent="-285750" algn="just" fontAlgn="base">
              <a:buFont typeface="Arial" panose="020B0604020202020204" pitchFamily="34" charset="0"/>
              <a:buChar char="•"/>
            </a:pPr>
            <a:r>
              <a:rPr lang="fr-FR" altLang="fr-FR" dirty="0">
                <a:solidFill>
                  <a:srgbClr val="3F2270">
                    <a:lumMod val="75000"/>
                  </a:srgbClr>
                </a:solidFill>
              </a:rPr>
              <a:t>Sous réserve de l’intérêt du </a:t>
            </a:r>
            <a:r>
              <a:rPr lang="fr-FR" altLang="fr-FR" dirty="0" smtClean="0">
                <a:solidFill>
                  <a:srgbClr val="3F2270">
                    <a:lumMod val="75000"/>
                  </a:srgbClr>
                </a:solidFill>
              </a:rPr>
              <a:t>service,</a:t>
            </a:r>
            <a:endParaRPr lang="fr-FR" altLang="fr-FR" dirty="0">
              <a:solidFill>
                <a:srgbClr val="3F2270">
                  <a:lumMod val="75000"/>
                </a:srgbClr>
              </a:solidFill>
            </a:endParaRPr>
          </a:p>
          <a:p>
            <a:pPr marL="285750" indent="-285750" algn="just" fontAlgn="base">
              <a:buFont typeface="Arial" panose="020B0604020202020204" pitchFamily="34" charset="0"/>
              <a:buChar char="•"/>
            </a:pPr>
            <a:r>
              <a:rPr lang="fr-FR" altLang="fr-FR" dirty="0">
                <a:solidFill>
                  <a:srgbClr val="3F2270">
                    <a:lumMod val="75000"/>
                  </a:srgbClr>
                </a:solidFill>
              </a:rPr>
              <a:t>Durée </a:t>
            </a:r>
            <a:r>
              <a:rPr lang="fr-FR" altLang="fr-FR" dirty="0" smtClean="0">
                <a:solidFill>
                  <a:srgbClr val="3F2270">
                    <a:lumMod val="75000"/>
                  </a:srgbClr>
                </a:solidFill>
              </a:rPr>
              <a:t>illimitée,</a:t>
            </a:r>
            <a:endParaRPr lang="fr-FR" altLang="fr-FR" dirty="0">
              <a:solidFill>
                <a:srgbClr val="3F2270">
                  <a:lumMod val="75000"/>
                </a:srgbClr>
              </a:solidFill>
            </a:endParaRPr>
          </a:p>
          <a:p>
            <a:pPr marL="285750" indent="-285750" algn="just" fontAlgn="base">
              <a:buFont typeface="Arial" panose="020B0604020202020204" pitchFamily="34" charset="0"/>
              <a:buChar char="•"/>
            </a:pPr>
            <a:r>
              <a:rPr lang="fr-FR" altLang="fr-FR" dirty="0">
                <a:solidFill>
                  <a:srgbClr val="3F2270">
                    <a:lumMod val="75000"/>
                  </a:srgbClr>
                </a:solidFill>
              </a:rPr>
              <a:t>Services pris en compte en constitution, en liquidation et en durée d’assurance </a:t>
            </a:r>
            <a:r>
              <a:rPr lang="fr-FR" altLang="fr-FR" dirty="0" smtClean="0">
                <a:solidFill>
                  <a:srgbClr val="3F2270">
                    <a:lumMod val="75000"/>
                  </a:srgbClr>
                </a:solidFill>
              </a:rPr>
              <a:t>(maximum </a:t>
            </a:r>
            <a:r>
              <a:rPr lang="fr-FR" altLang="fr-FR" dirty="0">
                <a:solidFill>
                  <a:srgbClr val="3F2270">
                    <a:lumMod val="75000"/>
                  </a:srgbClr>
                </a:solidFill>
              </a:rPr>
              <a:t>75% du montant de la pension</a:t>
            </a:r>
            <a:r>
              <a:rPr lang="fr-FR" altLang="fr-FR" dirty="0" smtClean="0">
                <a:solidFill>
                  <a:srgbClr val="3F2270">
                    <a:lumMod val="75000"/>
                  </a:srgbClr>
                </a:solidFill>
              </a:rPr>
              <a:t>),</a:t>
            </a:r>
            <a:endParaRPr lang="fr-FR" altLang="fr-FR" dirty="0">
              <a:solidFill>
                <a:srgbClr val="3F2270">
                  <a:lumMod val="75000"/>
                </a:srgbClr>
              </a:solidFill>
            </a:endParaRPr>
          </a:p>
          <a:p>
            <a:pPr marL="285750" indent="-285750" algn="just" fontAlgn="base">
              <a:buFont typeface="Arial" panose="020B0604020202020204" pitchFamily="34" charset="0"/>
              <a:buChar char="•"/>
            </a:pPr>
            <a:r>
              <a:rPr lang="fr-FR" altLang="fr-FR" dirty="0">
                <a:solidFill>
                  <a:srgbClr val="3F2270">
                    <a:lumMod val="75000"/>
                  </a:srgbClr>
                </a:solidFill>
              </a:rPr>
              <a:t>Le fonctionnaire maintenu en fonction ne pourra percevoir sa pension qu’à compter </a:t>
            </a:r>
            <a:r>
              <a:rPr lang="fr-FR" altLang="fr-FR" dirty="0" smtClean="0">
                <a:solidFill>
                  <a:srgbClr val="3F2270">
                    <a:lumMod val="75000"/>
                  </a:srgbClr>
                </a:solidFill>
              </a:rPr>
              <a:t>de </a:t>
            </a:r>
            <a:r>
              <a:rPr lang="fr-FR" altLang="fr-FR" dirty="0">
                <a:solidFill>
                  <a:srgbClr val="3F2270">
                    <a:lumMod val="75000"/>
                  </a:srgbClr>
                </a:solidFill>
              </a:rPr>
              <a:t>la cessation du paiement de son </a:t>
            </a:r>
            <a:r>
              <a:rPr lang="fr-FR" altLang="fr-FR" dirty="0" smtClean="0">
                <a:solidFill>
                  <a:srgbClr val="3F2270">
                    <a:lumMod val="75000"/>
                  </a:srgbClr>
                </a:solidFill>
              </a:rPr>
              <a:t>traitement.</a:t>
            </a:r>
            <a:endParaRPr lang="fr-FR" altLang="fr-FR" sz="2400" b="1" dirty="0">
              <a:solidFill>
                <a:srgbClr val="BE0F2E"/>
              </a:solidFill>
            </a:endParaRPr>
          </a:p>
        </p:txBody>
      </p:sp>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6</a:t>
            </a:fld>
            <a:endParaRPr lang="fr-FR" dirty="0">
              <a:solidFill>
                <a:prstClr val="black">
                  <a:tint val="75000"/>
                </a:prstClr>
              </a:solidFill>
            </a:endParaRPr>
          </a:p>
        </p:txBody>
      </p:sp>
    </p:spTree>
    <p:extLst>
      <p:ext uri="{BB962C8B-B14F-4D97-AF65-F5344CB8AC3E}">
        <p14:creationId xmlns:p14="http://schemas.microsoft.com/office/powerpoint/2010/main" val="38398281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Recul de limite d’âge</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7</a:t>
            </a:fld>
            <a:endParaRPr lang="fr-FR" dirty="0">
              <a:solidFill>
                <a:prstClr val="black">
                  <a:tint val="75000"/>
                </a:prstClr>
              </a:solidFill>
            </a:endParaRPr>
          </a:p>
        </p:txBody>
      </p:sp>
      <p:sp>
        <p:nvSpPr>
          <p:cNvPr id="3" name="Rectangle 2"/>
          <p:cNvSpPr/>
          <p:nvPr/>
        </p:nvSpPr>
        <p:spPr>
          <a:xfrm>
            <a:off x="304800" y="1124744"/>
            <a:ext cx="10972800" cy="4401205"/>
          </a:xfrm>
          <a:prstGeom prst="rect">
            <a:avLst/>
          </a:prstGeom>
        </p:spPr>
        <p:txBody>
          <a:bodyPr wrap="square">
            <a:spAutoFit/>
          </a:bodyPr>
          <a:lstStyle/>
          <a:p>
            <a:pPr algn="just"/>
            <a:r>
              <a:rPr lang="fr-FR" dirty="0">
                <a:solidFill>
                  <a:srgbClr val="3F2270">
                    <a:lumMod val="75000"/>
                  </a:srgbClr>
                </a:solidFill>
              </a:rPr>
              <a:t>Par </a:t>
            </a:r>
            <a:r>
              <a:rPr lang="fr-FR" dirty="0" smtClean="0">
                <a:solidFill>
                  <a:srgbClr val="3F2270">
                    <a:lumMod val="75000"/>
                  </a:srgbClr>
                </a:solidFill>
              </a:rPr>
              <a:t>un jugement </a:t>
            </a:r>
            <a:r>
              <a:rPr lang="fr-FR" dirty="0">
                <a:solidFill>
                  <a:srgbClr val="3F2270">
                    <a:lumMod val="75000"/>
                  </a:srgbClr>
                </a:solidFill>
              </a:rPr>
              <a:t>en date du 9 juillet 2021, le tribunal administratif de Lille est venu préciser que </a:t>
            </a:r>
            <a:r>
              <a:rPr lang="fr-FR" dirty="0" smtClean="0">
                <a:solidFill>
                  <a:srgbClr val="3F2270">
                    <a:lumMod val="75000"/>
                  </a:srgbClr>
                </a:solidFill>
              </a:rPr>
              <a:t>:</a:t>
            </a:r>
          </a:p>
          <a:p>
            <a:pPr algn="just"/>
            <a:endParaRPr lang="fr-FR" sz="1400" dirty="0">
              <a:solidFill>
                <a:srgbClr val="3F2270">
                  <a:lumMod val="75000"/>
                </a:srgbClr>
              </a:solidFill>
            </a:endParaRPr>
          </a:p>
          <a:p>
            <a:pPr marL="285750" indent="-285750" algn="just">
              <a:buFont typeface="Arial" panose="020B0604020202020204" pitchFamily="34" charset="0"/>
              <a:buChar char="•"/>
            </a:pPr>
            <a:r>
              <a:rPr lang="fr-FR" dirty="0">
                <a:solidFill>
                  <a:srgbClr val="3F2270">
                    <a:lumMod val="75000"/>
                  </a:srgbClr>
                </a:solidFill>
              </a:rPr>
              <a:t>La demande de prolongation ne peut être présentée que lorsque l’agent atteint la limite </a:t>
            </a:r>
            <a:r>
              <a:rPr lang="fr-FR" dirty="0" smtClean="0">
                <a:solidFill>
                  <a:srgbClr val="3F2270">
                    <a:lumMod val="75000"/>
                  </a:srgbClr>
                </a:solidFill>
              </a:rPr>
              <a:t>d’âge,</a:t>
            </a:r>
            <a:endParaRPr lang="fr-FR" dirty="0">
              <a:solidFill>
                <a:srgbClr val="3F2270">
                  <a:lumMod val="75000"/>
                </a:srgbClr>
              </a:solidFill>
            </a:endParaRPr>
          </a:p>
          <a:p>
            <a:pPr marL="285750" indent="-285750" algn="just">
              <a:buFont typeface="Arial" panose="020B0604020202020204" pitchFamily="34" charset="0"/>
              <a:buChar char="•"/>
            </a:pPr>
            <a:r>
              <a:rPr lang="fr-FR" dirty="0">
                <a:solidFill>
                  <a:srgbClr val="3F2270">
                    <a:lumMod val="75000"/>
                  </a:srgbClr>
                </a:solidFill>
              </a:rPr>
              <a:t>La décision en résultant ne peut plus être modifiée sur la base d’une nouvelle demande qui interviendrait après la limite d’âge.</a:t>
            </a:r>
          </a:p>
          <a:p>
            <a:pPr marL="285750" indent="-285750" algn="just">
              <a:buFontTx/>
              <a:buChar char="-"/>
            </a:pPr>
            <a:endParaRPr lang="fr-FR" dirty="0">
              <a:solidFill>
                <a:srgbClr val="3F2270">
                  <a:lumMod val="75000"/>
                </a:srgbClr>
              </a:solidFill>
            </a:endParaRPr>
          </a:p>
          <a:p>
            <a:pPr algn="just"/>
            <a:r>
              <a:rPr lang="fr-FR" dirty="0" smtClean="0">
                <a:solidFill>
                  <a:srgbClr val="3F2270">
                    <a:lumMod val="75000"/>
                  </a:srgbClr>
                </a:solidFill>
              </a:rPr>
              <a:t>Aussi</a:t>
            </a:r>
            <a:r>
              <a:rPr lang="fr-FR" dirty="0">
                <a:solidFill>
                  <a:srgbClr val="3F2270">
                    <a:lumMod val="75000"/>
                  </a:srgbClr>
                </a:solidFill>
              </a:rPr>
              <a:t>, pour les fonctionnaires atteignant leur limite d’âge à compter du 1er septembre 2022 </a:t>
            </a:r>
            <a:r>
              <a:rPr lang="fr-FR" dirty="0" smtClean="0">
                <a:solidFill>
                  <a:srgbClr val="3F2270">
                    <a:lumMod val="75000"/>
                  </a:srgbClr>
                </a:solidFill>
              </a:rPr>
              <a:t>:</a:t>
            </a:r>
          </a:p>
          <a:p>
            <a:pPr algn="just"/>
            <a:endParaRPr lang="fr-FR" sz="1400" dirty="0">
              <a:solidFill>
                <a:srgbClr val="3F2270">
                  <a:lumMod val="75000"/>
                </a:srgbClr>
              </a:solidFill>
            </a:endParaRPr>
          </a:p>
          <a:p>
            <a:pPr marL="285750" indent="-285750" algn="just">
              <a:buFont typeface="Arial" panose="020B0604020202020204" pitchFamily="34" charset="0"/>
              <a:buChar char="•"/>
            </a:pPr>
            <a:r>
              <a:rPr lang="fr-FR" dirty="0">
                <a:solidFill>
                  <a:srgbClr val="3F2270">
                    <a:lumMod val="75000"/>
                  </a:srgbClr>
                </a:solidFill>
              </a:rPr>
              <a:t>La prolongation d'activité ne doit pas être morcelée et doit être autorisée pour la durée maximale 10 trimestres ou le cas échéant, jusqu'à la date à laquelle le fonctionnaire atteindra le nombre de trimestre pour avoir le taux maximal de </a:t>
            </a:r>
            <a:r>
              <a:rPr lang="fr-FR" dirty="0" smtClean="0">
                <a:solidFill>
                  <a:srgbClr val="3F2270">
                    <a:lumMod val="75000"/>
                  </a:srgbClr>
                </a:solidFill>
              </a:rPr>
              <a:t>pension,</a:t>
            </a:r>
            <a:endParaRPr lang="fr-FR" dirty="0">
              <a:solidFill>
                <a:srgbClr val="3F2270">
                  <a:lumMod val="75000"/>
                </a:srgbClr>
              </a:solidFill>
            </a:endParaRPr>
          </a:p>
          <a:p>
            <a:pPr marL="285750" indent="-285750" algn="just">
              <a:buFont typeface="Arial" panose="020B0604020202020204" pitchFamily="34" charset="0"/>
              <a:buChar char="•"/>
            </a:pPr>
            <a:r>
              <a:rPr lang="fr-FR" dirty="0">
                <a:solidFill>
                  <a:srgbClr val="3F2270">
                    <a:lumMod val="75000"/>
                  </a:srgbClr>
                </a:solidFill>
              </a:rPr>
              <a:t>Les décisions de renouvellement de prolongation étant illégales, les périodes de renouvellement de prolongation ne peuvent être prises en compte dans le calcul des droits à pension.</a:t>
            </a:r>
          </a:p>
          <a:p>
            <a:pPr algn="just"/>
            <a:endParaRPr lang="fr-FR" dirty="0">
              <a:solidFill>
                <a:srgbClr val="3F2270">
                  <a:lumMod val="75000"/>
                </a:srgbClr>
              </a:solidFill>
            </a:endParaRPr>
          </a:p>
          <a:p>
            <a:pPr algn="just"/>
            <a:r>
              <a:rPr lang="fr-FR" dirty="0">
                <a:solidFill>
                  <a:srgbClr val="3F2270">
                    <a:lumMod val="75000"/>
                  </a:srgbClr>
                </a:solidFill>
              </a:rPr>
              <a:t>Les fonctionnaires ayant atteint leur limite d'âge avant le 1er septembre 2022 et bénéficiant d’une prolongation d’activité ne sont pas impactés par cette </a:t>
            </a:r>
            <a:r>
              <a:rPr lang="fr-FR" dirty="0" smtClean="0">
                <a:solidFill>
                  <a:srgbClr val="3F2270">
                    <a:lumMod val="75000"/>
                  </a:srgbClr>
                </a:solidFill>
              </a:rPr>
              <a:t>mesure.</a:t>
            </a:r>
            <a:endParaRPr lang="fr-FR" dirty="0">
              <a:solidFill>
                <a:srgbClr val="3F2270">
                  <a:lumMod val="75000"/>
                </a:srgbClr>
              </a:solidFill>
            </a:endParaRPr>
          </a:p>
        </p:txBody>
      </p:sp>
    </p:spTree>
    <p:extLst>
      <p:ext uri="{BB962C8B-B14F-4D97-AF65-F5344CB8AC3E}">
        <p14:creationId xmlns:p14="http://schemas.microsoft.com/office/powerpoint/2010/main" val="959276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594" y="188914"/>
            <a:ext cx="11372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800" b="1" dirty="0" smtClean="0">
                <a:solidFill>
                  <a:srgbClr val="1F92B7"/>
                </a:solidFill>
                <a:latin typeface="Calibri"/>
              </a:rPr>
              <a:t>Recul de limite d’âge</a:t>
            </a:r>
            <a:endParaRPr lang="fr-FR" altLang="fr-FR" sz="2800" b="1" dirty="0">
              <a:solidFill>
                <a:srgbClr val="1F92B7"/>
              </a:solidFill>
              <a:latin typeface="Calibri"/>
            </a:endParaRPr>
          </a:p>
        </p:txBody>
      </p:sp>
      <p:cxnSp>
        <p:nvCxnSpPr>
          <p:cNvPr id="5" name="Connecteur droit 4"/>
          <p:cNvCxnSpPr/>
          <p:nvPr/>
        </p:nvCxnSpPr>
        <p:spPr>
          <a:xfrm>
            <a:off x="-48683" y="836712"/>
            <a:ext cx="12432704" cy="0"/>
          </a:xfrm>
          <a:prstGeom prst="line">
            <a:avLst/>
          </a:prstGeom>
          <a:ln w="19050">
            <a:solidFill>
              <a:srgbClr val="1F92B7"/>
            </a:solidFill>
          </a:ln>
        </p:spPr>
        <p:style>
          <a:lnRef idx="1">
            <a:schemeClr val="accent1"/>
          </a:lnRef>
          <a:fillRef idx="0">
            <a:schemeClr val="accent1"/>
          </a:fillRef>
          <a:effectRef idx="0">
            <a:schemeClr val="accent1"/>
          </a:effectRef>
          <a:fontRef idx="minor">
            <a:schemeClr val="tx1"/>
          </a:fontRef>
        </p:style>
      </p:cxnSp>
      <p:grpSp>
        <p:nvGrpSpPr>
          <p:cNvPr id="6" name="Groupe 2"/>
          <p:cNvGrpSpPr>
            <a:grpSpLocks/>
          </p:cNvGrpSpPr>
          <p:nvPr/>
        </p:nvGrpSpPr>
        <p:grpSpPr bwMode="auto">
          <a:xfrm>
            <a:off x="5105892" y="6493638"/>
            <a:ext cx="1950217" cy="319738"/>
            <a:chOff x="6588224" y="404664"/>
            <a:chExt cx="1656184" cy="361900"/>
          </a:xfrm>
        </p:grpSpPr>
        <p:sp>
          <p:nvSpPr>
            <p:cNvPr id="7" name="Rectangle 6"/>
            <p:cNvSpPr/>
            <p:nvPr/>
          </p:nvSpPr>
          <p:spPr>
            <a:xfrm>
              <a:off x="6588224" y="404664"/>
              <a:ext cx="360455" cy="360313"/>
            </a:xfrm>
            <a:prstGeom prst="rect">
              <a:avLst/>
            </a:prstGeom>
            <a:solidFill>
              <a:srgbClr val="E1AE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8" name="Rectangle 7"/>
            <p:cNvSpPr/>
            <p:nvPr/>
          </p:nvSpPr>
          <p:spPr>
            <a:xfrm>
              <a:off x="7016958" y="404664"/>
              <a:ext cx="360455" cy="360313"/>
            </a:xfrm>
            <a:prstGeom prst="rect">
              <a:avLst/>
            </a:prstGeom>
            <a:solidFill>
              <a:srgbClr val="3F22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9" name="Rectangle 8"/>
            <p:cNvSpPr/>
            <p:nvPr/>
          </p:nvSpPr>
          <p:spPr>
            <a:xfrm>
              <a:off x="7461571" y="404664"/>
              <a:ext cx="360455" cy="360313"/>
            </a:xfrm>
            <a:prstGeom prst="rect">
              <a:avLst/>
            </a:prstGeom>
            <a:solidFill>
              <a:srgbClr val="1F9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sp>
          <p:nvSpPr>
            <p:cNvPr id="10" name="Rectangle 9"/>
            <p:cNvSpPr/>
            <p:nvPr/>
          </p:nvSpPr>
          <p:spPr>
            <a:xfrm>
              <a:off x="7883953" y="406252"/>
              <a:ext cx="360455" cy="360312"/>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prstClr val="white"/>
                </a:solidFill>
              </a:endParaRPr>
            </a:p>
          </p:txBody>
        </p:sp>
      </p:grpSp>
      <p:sp>
        <p:nvSpPr>
          <p:cNvPr id="11" name="Espace réservé du contenu 2"/>
          <p:cNvSpPr txBox="1">
            <a:spLocks/>
          </p:cNvSpPr>
          <p:nvPr/>
        </p:nvSpPr>
        <p:spPr>
          <a:xfrm>
            <a:off x="399705" y="1124744"/>
            <a:ext cx="11392593"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3F2270"/>
              </a:solidFill>
            </a:endParaRPr>
          </a:p>
          <a:p>
            <a:endParaRPr lang="fr-FR" dirty="0">
              <a:solidFill>
                <a:prstClr val="black">
                  <a:tint val="75000"/>
                </a:prstClr>
              </a:solidFill>
            </a:endParaRPr>
          </a:p>
        </p:txBody>
      </p:sp>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8</a:t>
            </a:fld>
            <a:endParaRPr lang="fr-FR" dirty="0">
              <a:solidFill>
                <a:prstClr val="black">
                  <a:tint val="75000"/>
                </a:prstClr>
              </a:solidFill>
            </a:endParaRPr>
          </a:p>
        </p:txBody>
      </p:sp>
      <p:sp>
        <p:nvSpPr>
          <p:cNvPr id="12" name="Rectangle 11"/>
          <p:cNvSpPr/>
          <p:nvPr/>
        </p:nvSpPr>
        <p:spPr>
          <a:xfrm>
            <a:off x="304800" y="1122155"/>
            <a:ext cx="11259644" cy="4247317"/>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r>
              <a:rPr lang="fr-FR" b="1" dirty="0">
                <a:solidFill>
                  <a:srgbClr val="3F2270">
                    <a:lumMod val="75000"/>
                  </a:srgbClr>
                </a:solidFill>
              </a:rPr>
              <a:t>Exemple : </a:t>
            </a:r>
          </a:p>
          <a:p>
            <a:pPr lvl="0" fontAlgn="base">
              <a:spcBef>
                <a:spcPct val="0"/>
              </a:spcBef>
              <a:spcAft>
                <a:spcPct val="0"/>
              </a:spcAft>
            </a:pPr>
            <a:endParaRPr lang="fr-FR" sz="1400" dirty="0">
              <a:solidFill>
                <a:srgbClr val="3F2270">
                  <a:lumMod val="75000"/>
                </a:srgbClr>
              </a:solidFill>
            </a:endParaRPr>
          </a:p>
          <a:p>
            <a:pPr lvl="0" algn="just" fontAlgn="base">
              <a:spcBef>
                <a:spcPct val="0"/>
              </a:spcBef>
              <a:spcAft>
                <a:spcPct val="0"/>
              </a:spcAft>
            </a:pPr>
            <a:r>
              <a:rPr lang="fr-FR" dirty="0">
                <a:solidFill>
                  <a:srgbClr val="3F2270">
                    <a:lumMod val="75000"/>
                  </a:srgbClr>
                </a:solidFill>
              </a:rPr>
              <a:t>Un fonctionnaire relevant de la catégorie sédentaire né le 15 octobre 1955 atteint sa limite d’âge le 15 octobre 2022 </a:t>
            </a:r>
            <a:endParaRPr lang="fr-FR" dirty="0" smtClean="0">
              <a:solidFill>
                <a:srgbClr val="3F2270">
                  <a:lumMod val="75000"/>
                </a:srgbClr>
              </a:solidFill>
            </a:endParaRPr>
          </a:p>
          <a:p>
            <a:pPr lvl="0" algn="just" fontAlgn="base">
              <a:spcBef>
                <a:spcPct val="0"/>
              </a:spcBef>
              <a:spcAft>
                <a:spcPct val="0"/>
              </a:spcAft>
            </a:pPr>
            <a:r>
              <a:rPr lang="fr-FR" dirty="0" smtClean="0">
                <a:solidFill>
                  <a:srgbClr val="3F2270">
                    <a:lumMod val="75000"/>
                  </a:srgbClr>
                </a:solidFill>
              </a:rPr>
              <a:t>(= </a:t>
            </a:r>
            <a:r>
              <a:rPr lang="fr-FR" dirty="0">
                <a:solidFill>
                  <a:srgbClr val="3F2270">
                    <a:lumMod val="75000"/>
                  </a:srgbClr>
                </a:solidFill>
              </a:rPr>
              <a:t>67 ans). </a:t>
            </a:r>
          </a:p>
          <a:p>
            <a:pPr lvl="0" algn="just" fontAlgn="base">
              <a:spcBef>
                <a:spcPct val="0"/>
              </a:spcBef>
              <a:spcAft>
                <a:spcPct val="0"/>
              </a:spcAft>
            </a:pPr>
            <a:endParaRPr lang="fr-FR" dirty="0">
              <a:solidFill>
                <a:srgbClr val="3F2270">
                  <a:lumMod val="75000"/>
                </a:srgbClr>
              </a:solidFill>
            </a:endParaRPr>
          </a:p>
          <a:p>
            <a:pPr lvl="0" algn="just" fontAlgn="base">
              <a:spcBef>
                <a:spcPct val="0"/>
              </a:spcBef>
              <a:spcAft>
                <a:spcPct val="0"/>
              </a:spcAft>
            </a:pPr>
            <a:r>
              <a:rPr lang="fr-FR" dirty="0">
                <a:solidFill>
                  <a:srgbClr val="3F2270">
                    <a:lumMod val="75000"/>
                  </a:srgbClr>
                </a:solidFill>
              </a:rPr>
              <a:t>À cette date, l’agent aura acquis 161 trimestres </a:t>
            </a:r>
            <a:r>
              <a:rPr lang="fr-FR" dirty="0" smtClean="0">
                <a:solidFill>
                  <a:srgbClr val="3F2270">
                    <a:lumMod val="75000"/>
                  </a:srgbClr>
                </a:solidFill>
              </a:rPr>
              <a:t>liquidables </a:t>
            </a:r>
            <a:r>
              <a:rPr lang="fr-FR" dirty="0">
                <a:solidFill>
                  <a:srgbClr val="3F2270">
                    <a:lumMod val="75000"/>
                  </a:srgbClr>
                </a:solidFill>
              </a:rPr>
              <a:t>CNRACL, soit un nombre de trimestres inférieur au nombre exigé pour bénéficier d’une pension CNRACL à taux plein (166 trimestres).</a:t>
            </a:r>
          </a:p>
          <a:p>
            <a:pPr lvl="0" algn="just" fontAlgn="base">
              <a:spcBef>
                <a:spcPct val="0"/>
              </a:spcBef>
              <a:spcAft>
                <a:spcPct val="0"/>
              </a:spcAft>
            </a:pPr>
            <a:endParaRPr lang="fr-FR" dirty="0">
              <a:solidFill>
                <a:srgbClr val="3F2270">
                  <a:lumMod val="75000"/>
                </a:srgbClr>
              </a:solidFill>
            </a:endParaRPr>
          </a:p>
          <a:p>
            <a:pPr lvl="0" algn="just" fontAlgn="base">
              <a:spcBef>
                <a:spcPct val="0"/>
              </a:spcBef>
              <a:spcAft>
                <a:spcPct val="0"/>
              </a:spcAft>
            </a:pPr>
            <a:r>
              <a:rPr lang="fr-FR" dirty="0">
                <a:solidFill>
                  <a:srgbClr val="3F2270">
                    <a:lumMod val="75000"/>
                  </a:srgbClr>
                </a:solidFill>
              </a:rPr>
              <a:t>Le fonctionnaire a la possibilité de demander à bénéficier d’une prolongation d’activité de 5 trimestres, afin que cette prolongation soit prise en compte pour sa retraite et qu’il bénéfice d’une retraite à taux plein </a:t>
            </a:r>
            <a:r>
              <a:rPr lang="fr-FR" dirty="0" smtClean="0">
                <a:solidFill>
                  <a:srgbClr val="3F2270">
                    <a:lumMod val="75000"/>
                  </a:srgbClr>
                </a:solidFill>
              </a:rPr>
              <a:t>:</a:t>
            </a:r>
          </a:p>
          <a:p>
            <a:pPr lvl="0" algn="just" fontAlgn="base">
              <a:spcBef>
                <a:spcPct val="0"/>
              </a:spcBef>
              <a:spcAft>
                <a:spcPct val="0"/>
              </a:spcAft>
            </a:pPr>
            <a:endParaRPr lang="fr-FR" sz="1400" dirty="0">
              <a:solidFill>
                <a:srgbClr val="3F2270">
                  <a:lumMod val="75000"/>
                </a:srgbClr>
              </a:solidFill>
            </a:endParaRPr>
          </a:p>
          <a:p>
            <a:pPr marL="285750" lvl="0" indent="-285750" algn="just" fontAlgn="base">
              <a:spcBef>
                <a:spcPct val="0"/>
              </a:spcBef>
              <a:spcAft>
                <a:spcPct val="0"/>
              </a:spcAft>
              <a:buFont typeface="Arial" panose="020B0604020202020204" pitchFamily="34" charset="0"/>
              <a:buChar char="•"/>
            </a:pPr>
            <a:r>
              <a:rPr lang="fr-FR" dirty="0">
                <a:solidFill>
                  <a:srgbClr val="3F2270">
                    <a:lumMod val="75000"/>
                  </a:srgbClr>
                </a:solidFill>
              </a:rPr>
              <a:t>Si l’agent demande une prolongation uniquement pour 2 trimestres, il pourra bénéficier de cette prolongation qui sera valable pour sa </a:t>
            </a:r>
            <a:r>
              <a:rPr lang="fr-FR" dirty="0" smtClean="0">
                <a:solidFill>
                  <a:srgbClr val="3F2270">
                    <a:lumMod val="75000"/>
                  </a:srgbClr>
                </a:solidFill>
              </a:rPr>
              <a:t>retraite,</a:t>
            </a:r>
            <a:endParaRPr lang="fr-FR" dirty="0">
              <a:solidFill>
                <a:srgbClr val="3F2270">
                  <a:lumMod val="75000"/>
                </a:srgbClr>
              </a:solidFill>
            </a:endParaRPr>
          </a:p>
          <a:p>
            <a:pPr marL="285750" lvl="0" indent="-285750" algn="just" fontAlgn="base">
              <a:spcBef>
                <a:spcPct val="0"/>
              </a:spcBef>
              <a:spcAft>
                <a:spcPct val="0"/>
              </a:spcAft>
              <a:buFont typeface="Arial" panose="020B0604020202020204" pitchFamily="34" charset="0"/>
              <a:buChar char="•"/>
            </a:pPr>
            <a:r>
              <a:rPr lang="fr-FR" dirty="0">
                <a:solidFill>
                  <a:srgbClr val="3F2270">
                    <a:lumMod val="75000"/>
                  </a:srgbClr>
                </a:solidFill>
              </a:rPr>
              <a:t>En revanche, s’il demande un renouvellement pour les 3 trimestres manquants, cette prolongation pourra être accordée mais elle ne sera pas valable pour la retraite.</a:t>
            </a:r>
          </a:p>
        </p:txBody>
      </p:sp>
    </p:spTree>
    <p:extLst>
      <p:ext uri="{BB962C8B-B14F-4D97-AF65-F5344CB8AC3E}">
        <p14:creationId xmlns:p14="http://schemas.microsoft.com/office/powerpoint/2010/main" val="36001513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s-rd5200\diffusion\Commun Diffusion\Service Communication\Charte graphique\2021\changement de logo\Modèles de documents\powerpoint\page_titre_rouge_Plan de travai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 y="0"/>
            <a:ext cx="12190189" cy="68608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601539" y="2449341"/>
            <a:ext cx="10972800" cy="1143000"/>
          </a:xfrm>
        </p:spPr>
        <p:txBody>
          <a:bodyPr/>
          <a:lstStyle/>
          <a:p>
            <a:r>
              <a:rPr lang="fr-FR" sz="3100" b="1" dirty="0" smtClean="0">
                <a:ln w="1905"/>
                <a:solidFill>
                  <a:schemeClr val="accent1"/>
                </a:solidFill>
                <a:latin typeface="Calibri" panose="020F0502020204030204" pitchFamily="34" charset="0"/>
                <a:cs typeface="Calibri" panose="020F0502020204030204" pitchFamily="34" charset="0"/>
              </a:rPr>
              <a:t>IV. Temps d’échange</a:t>
            </a:r>
            <a:endParaRPr lang="fr-FR" sz="3100" b="1" dirty="0">
              <a:solidFill>
                <a:schemeClr val="accent1"/>
              </a:solidFill>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499" y="140538"/>
            <a:ext cx="985192" cy="783728"/>
          </a:xfrm>
          <a:prstGeom prst="rect">
            <a:avLst/>
          </a:prstGeom>
        </p:spPr>
      </p:pic>
      <p:sp>
        <p:nvSpPr>
          <p:cNvPr id="2" name="Espace réservé du numéro de diapositive 1"/>
          <p:cNvSpPr>
            <a:spLocks noGrp="1"/>
          </p:cNvSpPr>
          <p:nvPr>
            <p:ph type="sldNum" sz="quarter" idx="12"/>
          </p:nvPr>
        </p:nvSpPr>
        <p:spPr/>
        <p:txBody>
          <a:bodyPr/>
          <a:lstStyle/>
          <a:p>
            <a:fld id="{065D238E-0235-407E-A47E-90C9449F5B8D}" type="slidenum">
              <a:rPr lang="fr-FR" smtClean="0">
                <a:solidFill>
                  <a:prstClr val="black">
                    <a:tint val="75000"/>
                  </a:prstClr>
                </a:solidFill>
              </a:rPr>
              <a:pPr/>
              <a:t>9</a:t>
            </a:fld>
            <a:endParaRPr lang="fr-FR" dirty="0">
              <a:solidFill>
                <a:prstClr val="black">
                  <a:tint val="75000"/>
                </a:prstClr>
              </a:solidFill>
            </a:endParaRPr>
          </a:p>
        </p:txBody>
      </p:sp>
    </p:spTree>
    <p:extLst>
      <p:ext uri="{BB962C8B-B14F-4D97-AF65-F5344CB8AC3E}">
        <p14:creationId xmlns:p14="http://schemas.microsoft.com/office/powerpoint/2010/main" val="20081495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1"/>
  <p:tag name="ARS_SLIDE_PARTICIPANTNUM_MEN" val="31"/>
  <p:tag name="ARS_SLIDE_SUBMITNUM_MEN" val="0"/>
  <p:tag name="ARS_SLIDE_PARTICIPANTNUM" val="31"/>
  <p:tag name="ARS_SLIDE_SUBMITNUM" val="0"/>
  <p:tag name="ARS_SLIDE_CORRECTNUM" val="0"/>
  <p:tag name="ARS_SLIDE_VOTEMEAN" val="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themeOverride>
</file>

<file path=ppt/theme/themeOverride2.xml><?xml version="1.0" encoding="utf-8"?>
<a:themeOverride xmlns:a="http://schemas.openxmlformats.org/drawingml/2006/main">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themeOverride>
</file>

<file path=ppt/theme/themeOverride3.xml><?xml version="1.0" encoding="utf-8"?>
<a:themeOverride xmlns:a="http://schemas.openxmlformats.org/drawingml/2006/main">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themeOverride>
</file>

<file path=ppt/theme/themeOverride4.xml><?xml version="1.0" encoding="utf-8"?>
<a:themeOverride xmlns:a="http://schemas.openxmlformats.org/drawingml/2006/main">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themeOverride>
</file>

<file path=ppt/theme/themeOverride5.xml><?xml version="1.0" encoding="utf-8"?>
<a:themeOverride xmlns:a="http://schemas.openxmlformats.org/drawingml/2006/main">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themeOverride>
</file>

<file path=ppt/theme/themeOverride6.xml><?xml version="1.0" encoding="utf-8"?>
<a:themeOverride xmlns:a="http://schemas.openxmlformats.org/drawingml/2006/main">
  <a:clrScheme name="CDG31">
    <a:dk1>
      <a:sysClr val="windowText" lastClr="000000"/>
    </a:dk1>
    <a:lt1>
      <a:sysClr val="window" lastClr="FFFFFF"/>
    </a:lt1>
    <a:dk2>
      <a:srgbClr val="3F2270"/>
    </a:dk2>
    <a:lt2>
      <a:srgbClr val="EEECE1"/>
    </a:lt2>
    <a:accent1>
      <a:srgbClr val="1F92B7"/>
    </a:accent1>
    <a:accent2>
      <a:srgbClr val="BE0F2E"/>
    </a:accent2>
    <a:accent3>
      <a:srgbClr val="3F2270"/>
    </a:accent3>
    <a:accent4>
      <a:srgbClr val="E1AE13"/>
    </a:accent4>
    <a:accent5>
      <a:srgbClr val="E6E5E5"/>
    </a:accent5>
    <a:accent6>
      <a:srgbClr val="7B7878"/>
    </a:accent6>
    <a:hlink>
      <a:srgbClr val="1F92B7"/>
    </a:hlink>
    <a:folHlink>
      <a:srgbClr val="3F2270"/>
    </a:folHlink>
  </a:clrScheme>
</a:themeOverride>
</file>

<file path=docProps/app.xml><?xml version="1.0" encoding="utf-8"?>
<Properties xmlns="http://schemas.openxmlformats.org/officeDocument/2006/extended-properties" xmlns:vt="http://schemas.openxmlformats.org/officeDocument/2006/docPropsVTypes">
  <Template/>
  <TotalTime>4759</TotalTime>
  <Words>4188</Words>
  <Application>Microsoft Office PowerPoint</Application>
  <PresentationFormat>Personnalisé</PresentationFormat>
  <Paragraphs>426</Paragraphs>
  <Slides>34</Slides>
  <Notes>15</Notes>
  <HiddenSlides>0</HiddenSlides>
  <MMClips>0</MMClips>
  <ScaleCrop>false</ScaleCrop>
  <HeadingPairs>
    <vt:vector size="4" baseType="variant">
      <vt:variant>
        <vt:lpstr>Thème</vt:lpstr>
      </vt:variant>
      <vt:variant>
        <vt:i4>2</vt:i4>
      </vt:variant>
      <vt:variant>
        <vt:lpstr>Titres des diapositives</vt:lpstr>
      </vt:variant>
      <vt:variant>
        <vt:i4>34</vt:i4>
      </vt:variant>
    </vt:vector>
  </HeadingPairs>
  <TitlesOfParts>
    <vt:vector size="36" baseType="lpstr">
      <vt:lpstr>Thème Office</vt:lpstr>
      <vt:lpstr>2_Thème Office</vt:lpstr>
      <vt:lpstr>Présentation PowerPoint</vt:lpstr>
      <vt:lpstr>Retraite : la prolongation d’activité pour carrière incomplète</vt:lpstr>
      <vt:lpstr>Présentation PowerPoint</vt:lpstr>
      <vt:lpstr>Présentation PowerPoint</vt:lpstr>
      <vt:lpstr>Présentation PowerPoint</vt:lpstr>
      <vt:lpstr>Présentation PowerPoint</vt:lpstr>
      <vt:lpstr>Présentation PowerPoint</vt:lpstr>
      <vt:lpstr>Présentation PowerPoint</vt:lpstr>
      <vt:lpstr>IV. Temps d’échange</vt:lpstr>
      <vt:lpstr>Présentation PowerPoint</vt:lpstr>
      <vt:lpstr>Les congés annuels :  mode de calcul, modalités de report et indemnisation</vt:lpstr>
      <vt:lpstr>Présentation PowerPoint</vt:lpstr>
      <vt:lpstr>I. Les règles de calcul des congés annuels</vt:lpstr>
      <vt:lpstr>Présentation PowerPoint</vt:lpstr>
      <vt:lpstr>Présentation PowerPoint</vt:lpstr>
      <vt:lpstr>Présentation PowerPoint</vt:lpstr>
      <vt:lpstr>Présentation PowerPoint</vt:lpstr>
      <vt:lpstr>Présentation PowerPoint</vt:lpstr>
      <vt:lpstr>II. Le report des congés annuels</vt:lpstr>
      <vt:lpstr>Présentation PowerPoint</vt:lpstr>
      <vt:lpstr>Présentation PowerPoint</vt:lpstr>
      <vt:lpstr>Présentation PowerPoint</vt:lpstr>
      <vt:lpstr>Présentation PowerPoint</vt:lpstr>
      <vt:lpstr>Présentation PowerPoint</vt:lpstr>
      <vt:lpstr>Présentation PowerPoint</vt:lpstr>
      <vt:lpstr>III. L’indemnisation des congés annuels en cas de fin de relation de travail</vt:lpstr>
      <vt:lpstr>Présentation PowerPoint</vt:lpstr>
      <vt:lpstr>Présentation PowerPoint</vt:lpstr>
      <vt:lpstr>Présentation PowerPoint</vt:lpstr>
      <vt:lpstr>Présentation PowerPoint</vt:lpstr>
      <vt:lpstr>Présentation PowerPoint</vt:lpstr>
      <vt:lpstr>IV. Temps d’échange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Conseils d’animation de séances d’information</dc:title>
  <dc:creator>Roux, Angelique</dc:creator>
  <cp:lastModifiedBy>SARTOR Virginie</cp:lastModifiedBy>
  <cp:revision>267</cp:revision>
  <cp:lastPrinted>2022-09-20T12:21:51Z</cp:lastPrinted>
  <dcterms:created xsi:type="dcterms:W3CDTF">2022-06-27T09:42:11Z</dcterms:created>
  <dcterms:modified xsi:type="dcterms:W3CDTF">2022-10-25T07:05:43Z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2022-04-27T00:00:00Z</vt:filetime>
  </property>
  <property fmtid="{D5CDD505-2E9C-101B-9397-08002B2CF9AE}" pid="3" name="Creator">
    <vt:lpwstr>Microsoft® PowerPoint® pour Microsoft 365</vt:lpwstr>
  </property>
  <property fmtid="{D5CDD505-2E9C-101B-9397-08002B2CF9AE}" pid="4" name="LastSaved">
    <vt:filetime>2022-06-27T00:00:00Z</vt:filetime>
  </property>
</Properties>
</file>