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329" r:id="rId2"/>
    <p:sldId id="270" r:id="rId3"/>
    <p:sldId id="256" r:id="rId4"/>
    <p:sldId id="284" r:id="rId5"/>
    <p:sldId id="261" r:id="rId6"/>
    <p:sldId id="262" r:id="rId7"/>
    <p:sldId id="287" r:id="rId8"/>
    <p:sldId id="263" r:id="rId9"/>
    <p:sldId id="288" r:id="rId10"/>
    <p:sldId id="308" r:id="rId11"/>
    <p:sldId id="309" r:id="rId12"/>
    <p:sldId id="313" r:id="rId13"/>
    <p:sldId id="264" r:id="rId14"/>
    <p:sldId id="293" r:id="rId15"/>
    <p:sldId id="314" r:id="rId16"/>
    <p:sldId id="296" r:id="rId17"/>
    <p:sldId id="294" r:id="rId18"/>
    <p:sldId id="297" r:id="rId19"/>
    <p:sldId id="310" r:id="rId20"/>
    <p:sldId id="295" r:id="rId21"/>
    <p:sldId id="298" r:id="rId22"/>
    <p:sldId id="312" r:id="rId23"/>
    <p:sldId id="299" r:id="rId24"/>
    <p:sldId id="300" r:id="rId25"/>
    <p:sldId id="303" r:id="rId26"/>
    <p:sldId id="301" r:id="rId27"/>
    <p:sldId id="304" r:id="rId28"/>
    <p:sldId id="305" r:id="rId29"/>
    <p:sldId id="306" r:id="rId30"/>
    <p:sldId id="289" r:id="rId31"/>
    <p:sldId id="283" r:id="rId32"/>
    <p:sldId id="315" r:id="rId33"/>
    <p:sldId id="316" r:id="rId34"/>
    <p:sldId id="322" r:id="rId35"/>
    <p:sldId id="318" r:id="rId36"/>
    <p:sldId id="328" r:id="rId37"/>
    <p:sldId id="323" r:id="rId38"/>
    <p:sldId id="319" r:id="rId39"/>
    <p:sldId id="321" r:id="rId40"/>
    <p:sldId id="324" r:id="rId41"/>
    <p:sldId id="331" r:id="rId42"/>
    <p:sldId id="330" r:id="rId43"/>
    <p:sldId id="327" r:id="rId44"/>
    <p:sldId id="326" r:id="rId45"/>
    <p:sldId id="282" r:id="rId46"/>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FBA6116-FFCD-4F38-8E71-92751D6C10F4}" type="datetimeFigureOut">
              <a:rPr lang="fr-FR" smtClean="0"/>
              <a:t>17/05/2023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303C50F-EE6D-47B1-8E88-9BCBB5C39C15}" type="slidenum">
              <a:rPr lang="fr-FR" smtClean="0"/>
              <a:t>‹N°›</a:t>
            </a:fld>
            <a:endParaRPr lang="fr-FR"/>
          </a:p>
        </p:txBody>
      </p:sp>
    </p:spTree>
    <p:extLst>
      <p:ext uri="{BB962C8B-B14F-4D97-AF65-F5344CB8AC3E}">
        <p14:creationId xmlns:p14="http://schemas.microsoft.com/office/powerpoint/2010/main" val="1157655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1024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E980718-3462-4948-B2D3-00FE8D3BA851}" type="slidenum">
              <a:rPr lang="fr-FR" altLang="fr-FR" smtClean="0">
                <a:solidFill>
                  <a:prstClr val="black"/>
                </a:solidFill>
              </a:rPr>
              <a:pPr eaLnBrk="1" hangingPunct="1">
                <a:spcBef>
                  <a:spcPct val="0"/>
                </a:spcBef>
              </a:pPr>
              <a:t>1</a:t>
            </a:fld>
            <a:endParaRPr lang="fr-FR" altLang="fr-FR"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19</a:t>
            </a:fld>
            <a:endParaRPr lang="fr-FR"/>
          </a:p>
        </p:txBody>
      </p:sp>
    </p:spTree>
    <p:extLst>
      <p:ext uri="{BB962C8B-B14F-4D97-AF65-F5344CB8AC3E}">
        <p14:creationId xmlns:p14="http://schemas.microsoft.com/office/powerpoint/2010/main" val="2055563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21</a:t>
            </a:fld>
            <a:endParaRPr lang="fr-FR"/>
          </a:p>
        </p:txBody>
      </p:sp>
    </p:spTree>
    <p:extLst>
      <p:ext uri="{BB962C8B-B14F-4D97-AF65-F5344CB8AC3E}">
        <p14:creationId xmlns:p14="http://schemas.microsoft.com/office/powerpoint/2010/main" val="4045236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22</a:t>
            </a:fld>
            <a:endParaRPr lang="fr-FR"/>
          </a:p>
        </p:txBody>
      </p:sp>
    </p:spTree>
    <p:extLst>
      <p:ext uri="{BB962C8B-B14F-4D97-AF65-F5344CB8AC3E}">
        <p14:creationId xmlns:p14="http://schemas.microsoft.com/office/powerpoint/2010/main" val="4045236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23</a:t>
            </a:fld>
            <a:endParaRPr lang="fr-FR"/>
          </a:p>
        </p:txBody>
      </p:sp>
    </p:spTree>
    <p:extLst>
      <p:ext uri="{BB962C8B-B14F-4D97-AF65-F5344CB8AC3E}">
        <p14:creationId xmlns:p14="http://schemas.microsoft.com/office/powerpoint/2010/main" val="2841616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24</a:t>
            </a:fld>
            <a:endParaRPr lang="fr-FR"/>
          </a:p>
        </p:txBody>
      </p:sp>
    </p:spTree>
    <p:extLst>
      <p:ext uri="{BB962C8B-B14F-4D97-AF65-F5344CB8AC3E}">
        <p14:creationId xmlns:p14="http://schemas.microsoft.com/office/powerpoint/2010/main" val="1813110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25</a:t>
            </a:fld>
            <a:endParaRPr lang="fr-FR"/>
          </a:p>
        </p:txBody>
      </p:sp>
    </p:spTree>
    <p:extLst>
      <p:ext uri="{BB962C8B-B14F-4D97-AF65-F5344CB8AC3E}">
        <p14:creationId xmlns:p14="http://schemas.microsoft.com/office/powerpoint/2010/main" val="2455688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26</a:t>
            </a:fld>
            <a:endParaRPr lang="fr-FR"/>
          </a:p>
        </p:txBody>
      </p:sp>
    </p:spTree>
    <p:extLst>
      <p:ext uri="{BB962C8B-B14F-4D97-AF65-F5344CB8AC3E}">
        <p14:creationId xmlns:p14="http://schemas.microsoft.com/office/powerpoint/2010/main" val="37192012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28</a:t>
            </a:fld>
            <a:endParaRPr lang="fr-FR"/>
          </a:p>
        </p:txBody>
      </p:sp>
    </p:spTree>
    <p:extLst>
      <p:ext uri="{BB962C8B-B14F-4D97-AF65-F5344CB8AC3E}">
        <p14:creationId xmlns:p14="http://schemas.microsoft.com/office/powerpoint/2010/main" val="1053413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29</a:t>
            </a:fld>
            <a:endParaRPr lang="fr-FR"/>
          </a:p>
        </p:txBody>
      </p:sp>
    </p:spTree>
    <p:extLst>
      <p:ext uri="{BB962C8B-B14F-4D97-AF65-F5344CB8AC3E}">
        <p14:creationId xmlns:p14="http://schemas.microsoft.com/office/powerpoint/2010/main" val="3185441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10</a:t>
            </a:fld>
            <a:endParaRPr lang="fr-FR"/>
          </a:p>
        </p:txBody>
      </p:sp>
    </p:spTree>
    <p:extLst>
      <p:ext uri="{BB962C8B-B14F-4D97-AF65-F5344CB8AC3E}">
        <p14:creationId xmlns:p14="http://schemas.microsoft.com/office/powerpoint/2010/main" val="2163037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11</a:t>
            </a:fld>
            <a:endParaRPr lang="fr-FR"/>
          </a:p>
        </p:txBody>
      </p:sp>
    </p:spTree>
    <p:extLst>
      <p:ext uri="{BB962C8B-B14F-4D97-AF65-F5344CB8AC3E}">
        <p14:creationId xmlns:p14="http://schemas.microsoft.com/office/powerpoint/2010/main" val="2163037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12</a:t>
            </a:fld>
            <a:endParaRPr lang="fr-FR"/>
          </a:p>
        </p:txBody>
      </p:sp>
    </p:spTree>
    <p:extLst>
      <p:ext uri="{BB962C8B-B14F-4D97-AF65-F5344CB8AC3E}">
        <p14:creationId xmlns:p14="http://schemas.microsoft.com/office/powerpoint/2010/main" val="3512631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13</a:t>
            </a:fld>
            <a:endParaRPr lang="fr-FR"/>
          </a:p>
        </p:txBody>
      </p:sp>
    </p:spTree>
    <p:extLst>
      <p:ext uri="{BB962C8B-B14F-4D97-AF65-F5344CB8AC3E}">
        <p14:creationId xmlns:p14="http://schemas.microsoft.com/office/powerpoint/2010/main" val="3943099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15</a:t>
            </a:fld>
            <a:endParaRPr lang="fr-FR"/>
          </a:p>
        </p:txBody>
      </p:sp>
    </p:spTree>
    <p:extLst>
      <p:ext uri="{BB962C8B-B14F-4D97-AF65-F5344CB8AC3E}">
        <p14:creationId xmlns:p14="http://schemas.microsoft.com/office/powerpoint/2010/main" val="601162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16</a:t>
            </a:fld>
            <a:endParaRPr lang="fr-FR"/>
          </a:p>
        </p:txBody>
      </p:sp>
    </p:spTree>
    <p:extLst>
      <p:ext uri="{BB962C8B-B14F-4D97-AF65-F5344CB8AC3E}">
        <p14:creationId xmlns:p14="http://schemas.microsoft.com/office/powerpoint/2010/main" val="4051123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17</a:t>
            </a:fld>
            <a:endParaRPr lang="fr-FR"/>
          </a:p>
        </p:txBody>
      </p:sp>
    </p:spTree>
    <p:extLst>
      <p:ext uri="{BB962C8B-B14F-4D97-AF65-F5344CB8AC3E}">
        <p14:creationId xmlns:p14="http://schemas.microsoft.com/office/powerpoint/2010/main" val="2775703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303C50F-EE6D-47B1-8E88-9BCBB5C39C15}" type="slidenum">
              <a:rPr lang="fr-FR" smtClean="0"/>
              <a:t>18</a:t>
            </a:fld>
            <a:endParaRPr lang="fr-FR"/>
          </a:p>
        </p:txBody>
      </p:sp>
    </p:spTree>
    <p:extLst>
      <p:ext uri="{BB962C8B-B14F-4D97-AF65-F5344CB8AC3E}">
        <p14:creationId xmlns:p14="http://schemas.microsoft.com/office/powerpoint/2010/main" val="2055563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10844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81458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238578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5931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357599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BF472A9-2F21-44BD-9DF0-2EE439FB0B60}" type="datetimeFigureOut">
              <a:rPr lang="fr-FR" smtClean="0"/>
              <a:t>17/05/2023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56263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F472A9-2F21-44BD-9DF0-2EE439FB0B60}" type="datetimeFigureOut">
              <a:rPr lang="fr-FR" smtClean="0"/>
              <a:t>17/05/2023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11224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FBF472A9-2F21-44BD-9DF0-2EE439FB0B60}" type="datetimeFigureOut">
              <a:rPr lang="fr-FR" smtClean="0"/>
              <a:t>17/05/2023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71140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F472A9-2F21-44BD-9DF0-2EE439FB0B60}" type="datetimeFigureOut">
              <a:rPr lang="fr-FR" smtClean="0"/>
              <a:t>17/05/2023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403573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BF472A9-2F21-44BD-9DF0-2EE439FB0B60}" type="datetimeFigureOut">
              <a:rPr lang="fr-FR" smtClean="0"/>
              <a:t>17/05/2023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94306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FBF472A9-2F21-44BD-9DF0-2EE439FB0B60}" type="datetimeFigureOut">
              <a:rPr lang="fr-FR" smtClean="0"/>
              <a:t>17/05/2023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8867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472A9-2F21-44BD-9DF0-2EE439FB0B60}" type="datetimeFigureOut">
              <a:rPr lang="fr-FR" smtClean="0"/>
              <a:t>17/05/2023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D238E-0235-407E-A47E-90C9449F5B8D}" type="slidenum">
              <a:rPr lang="fr-FR" smtClean="0"/>
              <a:t>‹N°›</a:t>
            </a:fld>
            <a:endParaRPr lang="fr-FR"/>
          </a:p>
        </p:txBody>
      </p:sp>
    </p:spTree>
    <p:extLst>
      <p:ext uri="{BB962C8B-B14F-4D97-AF65-F5344CB8AC3E}">
        <p14:creationId xmlns:p14="http://schemas.microsoft.com/office/powerpoint/2010/main" val="83419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jpeg"/><Relationship Id="rId5" Type="http://schemas.openxmlformats.org/officeDocument/2006/relationships/hyperlink" Target="mailto:carri&#232;res@cdg31.fr"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mailto:carrieres@cdg31.fr"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mailto:carrieres@cdg31.fr" TargetMode="Externa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 y="0"/>
            <a:ext cx="250825" cy="6858000"/>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sp>
        <p:nvSpPr>
          <p:cNvPr id="6" name="Rectangle 5"/>
          <p:cNvSpPr/>
          <p:nvPr/>
        </p:nvSpPr>
        <p:spPr>
          <a:xfrm>
            <a:off x="684219" y="4156075"/>
            <a:ext cx="250825" cy="2751138"/>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sp>
        <p:nvSpPr>
          <p:cNvPr id="7" name="Rectangle 6"/>
          <p:cNvSpPr/>
          <p:nvPr/>
        </p:nvSpPr>
        <p:spPr>
          <a:xfrm>
            <a:off x="1042989" y="2060587"/>
            <a:ext cx="252412" cy="4824413"/>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pic>
        <p:nvPicPr>
          <p:cNvPr id="2054" name="Picture 2" descr="\\Nas-rd5200\diffusion\Commun Diffusion\Communication\Images Logos\Logo CDG 31\head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1" y="6237288"/>
            <a:ext cx="5256213"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p:cNvSpPr txBox="1"/>
          <p:nvPr/>
        </p:nvSpPr>
        <p:spPr>
          <a:xfrm>
            <a:off x="1547663" y="1484787"/>
            <a:ext cx="7289999" cy="4062651"/>
          </a:xfrm>
          <a:prstGeom prst="rect">
            <a:avLst/>
          </a:prstGeom>
          <a:noFill/>
        </p:spPr>
        <p:txBody>
          <a:bodyPr wrap="square">
            <a:spAutoFit/>
          </a:bodyPr>
          <a:lstStyle/>
          <a:p>
            <a:pPr algn="ctr">
              <a:defRPr/>
            </a:pPr>
            <a:r>
              <a:rPr lang="fr-FR" sz="3200" b="1" dirty="0">
                <a:solidFill>
                  <a:srgbClr val="3F2270"/>
                </a:solidFill>
                <a:cs typeface="Arial" panose="020B0604020202020204" pitchFamily="34" charset="0"/>
              </a:rPr>
              <a:t>Bonjour</a:t>
            </a:r>
          </a:p>
          <a:p>
            <a:pPr algn="ctr">
              <a:defRPr/>
            </a:pPr>
            <a:r>
              <a:rPr lang="fr-FR" sz="3200" b="1" dirty="0">
                <a:solidFill>
                  <a:srgbClr val="3F2270"/>
                </a:solidFill>
                <a:cs typeface="Arial" panose="020B0604020202020204" pitchFamily="34" charset="0"/>
              </a:rPr>
              <a:t>Bienvenue au webinaire du CDG31</a:t>
            </a:r>
          </a:p>
          <a:p>
            <a:pPr>
              <a:defRPr/>
            </a:pPr>
            <a:endParaRPr lang="fr-FR" sz="2000" dirty="0">
              <a:solidFill>
                <a:srgbClr val="3F2270"/>
              </a:solidFill>
              <a:cs typeface="Arial" panose="020B0604020202020204" pitchFamily="34" charset="0"/>
            </a:endParaRPr>
          </a:p>
          <a:p>
            <a:pPr algn="just">
              <a:defRPr/>
            </a:pPr>
            <a:r>
              <a:rPr lang="fr-FR" sz="2000" dirty="0">
                <a:solidFill>
                  <a:srgbClr val="3F2270"/>
                </a:solidFill>
                <a:cs typeface="Arial" panose="020B0604020202020204" pitchFamily="34" charset="0"/>
              </a:rPr>
              <a:t>Pour une meilleure expérience, vos micros sont automatiquement coupés. Nous vous invitons à utiliser le Tchat pour poser vos questions.</a:t>
            </a:r>
          </a:p>
          <a:p>
            <a:pPr>
              <a:defRPr/>
            </a:pPr>
            <a:endParaRPr lang="fr-FR" b="1" dirty="0">
              <a:solidFill>
                <a:srgbClr val="3F2270"/>
              </a:solidFill>
              <a:cs typeface="Arial" panose="020B0604020202020204" pitchFamily="34" charset="0"/>
            </a:endParaRPr>
          </a:p>
          <a:p>
            <a:pPr>
              <a:defRPr/>
            </a:pPr>
            <a:endParaRPr lang="fr-FR" sz="2000" b="1" dirty="0">
              <a:solidFill>
                <a:srgbClr val="3F2270"/>
              </a:solidFill>
              <a:cs typeface="Arial" panose="020B0604020202020204" pitchFamily="34" charset="0"/>
            </a:endParaRPr>
          </a:p>
          <a:p>
            <a:pPr algn="just">
              <a:defRPr/>
            </a:pPr>
            <a:r>
              <a:rPr lang="fr-FR" sz="2000" dirty="0">
                <a:solidFill>
                  <a:srgbClr val="3F2270"/>
                </a:solidFill>
                <a:cs typeface="Arial" panose="020B0604020202020204" pitchFamily="34" charset="0"/>
              </a:rPr>
              <a:t>Les questions spécifiques qui concerneraient des situations individuelles sont à poser directement à l’adresse : </a:t>
            </a:r>
            <a:r>
              <a:rPr lang="fr-FR" sz="2000" dirty="0">
                <a:solidFill>
                  <a:srgbClr val="3F2270"/>
                </a:solidFill>
                <a:cs typeface="Arial" panose="020B0604020202020204" pitchFamily="34" charset="0"/>
                <a:hlinkClick r:id="rId5"/>
              </a:rPr>
              <a:t>carrieres@cdg31.fr</a:t>
            </a:r>
            <a:endParaRPr lang="fr-FR" sz="2000" dirty="0">
              <a:solidFill>
                <a:srgbClr val="3F2270"/>
              </a:solidFill>
              <a:cs typeface="Arial" panose="020B0604020202020204" pitchFamily="34" charset="0"/>
            </a:endParaRPr>
          </a:p>
          <a:p>
            <a:pPr algn="r">
              <a:defRPr/>
            </a:pPr>
            <a:endParaRPr lang="fr-FR" sz="1600" dirty="0">
              <a:solidFill>
                <a:srgbClr val="3F2270"/>
              </a:solidFill>
              <a:cs typeface="Arial" panose="020B0604020202020204" pitchFamily="34" charset="0"/>
            </a:endParaRPr>
          </a:p>
        </p:txBody>
      </p:sp>
      <p:sp>
        <p:nvSpPr>
          <p:cNvPr id="13" name="ZoneTexte 3"/>
          <p:cNvSpPr txBox="1">
            <a:spLocks noChangeArrowheads="1"/>
          </p:cNvSpPr>
          <p:nvPr/>
        </p:nvSpPr>
        <p:spPr bwMode="auto">
          <a:xfrm>
            <a:off x="4788025" y="6597364"/>
            <a:ext cx="43478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fr-FR" altLang="fr-FR" b="1" baseline="30000" dirty="0">
                <a:solidFill>
                  <a:srgbClr val="3F2270"/>
                </a:solidFill>
                <a:latin typeface="Myriad Pro" pitchFamily="34" charset="0"/>
              </a:rPr>
              <a:t>Tél : 05 81 91 93 00 • www.cdg31.fr • contact@cdg31.fr</a:t>
            </a:r>
          </a:p>
        </p:txBody>
      </p:sp>
      <p:sp>
        <p:nvSpPr>
          <p:cNvPr id="5" name="Rectangle 4"/>
          <p:cNvSpPr/>
          <p:nvPr/>
        </p:nvSpPr>
        <p:spPr>
          <a:xfrm>
            <a:off x="341313" y="1246188"/>
            <a:ext cx="252412" cy="5638800"/>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pic>
        <p:nvPicPr>
          <p:cNvPr id="12" name="Imag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7782" y="-1"/>
            <a:ext cx="1651138" cy="1484785"/>
          </a:xfrm>
          <a:prstGeom prst="rect">
            <a:avLst/>
          </a:prstGeom>
        </p:spPr>
      </p:pic>
      <p:sp>
        <p:nvSpPr>
          <p:cNvPr id="8" name="Rectangle 7"/>
          <p:cNvSpPr/>
          <p:nvPr/>
        </p:nvSpPr>
        <p:spPr>
          <a:xfrm>
            <a:off x="2123734" y="80676"/>
            <a:ext cx="6415507" cy="1323439"/>
          </a:xfrm>
          <a:prstGeom prst="rect">
            <a:avLst/>
          </a:prstGeom>
        </p:spPr>
        <p:txBody>
          <a:bodyPr wrap="square">
            <a:spAutoFit/>
          </a:bodyPr>
          <a:lstStyle/>
          <a:p>
            <a:pPr algn="ctr">
              <a:defRPr/>
            </a:pPr>
            <a:r>
              <a:rPr lang="fr-FR" sz="4000" b="1" kern="0" dirty="0">
                <a:solidFill>
                  <a:srgbClr val="3F2270"/>
                </a:solidFill>
                <a:cs typeface="Calibri" panose="020F0502020204030204" pitchFamily="34" charset="0"/>
              </a:rPr>
              <a:t>Les mardis du statut : Webinaire</a:t>
            </a:r>
            <a:endParaRPr lang="fr-FR" kern="0" dirty="0">
              <a:solidFill>
                <a:sysClr val="windowText" lastClr="000000"/>
              </a:solidFill>
            </a:endParaRPr>
          </a:p>
        </p:txBody>
      </p:sp>
      <p:sp>
        <p:nvSpPr>
          <p:cNvPr id="3" name="Espace réservé du numéro de diapositive 2">
            <a:extLst>
              <a:ext uri="{FF2B5EF4-FFF2-40B4-BE49-F238E27FC236}">
                <a16:creationId xmlns:a16="http://schemas.microsoft.com/office/drawing/2014/main" id="{E851562A-BEC7-74E2-1DD7-8A0C292947B5}"/>
              </a:ext>
            </a:extLst>
          </p:cNvPr>
          <p:cNvSpPr>
            <a:spLocks noGrp="1"/>
          </p:cNvSpPr>
          <p:nvPr>
            <p:ph type="sldNum" sz="quarter" idx="12"/>
          </p:nvPr>
        </p:nvSpPr>
        <p:spPr/>
        <p:txBody>
          <a:bodyPr/>
          <a:lstStyle/>
          <a:p>
            <a:fld id="{065D238E-0235-407E-A47E-90C9449F5B8D}" type="slidenum">
              <a:rPr lang="fr-FR" smtClean="0"/>
              <a:t>1</a:t>
            </a:fld>
            <a:endParaRPr lang="fr-FR"/>
          </a:p>
        </p:txBody>
      </p:sp>
    </p:spTree>
    <p:custDataLst>
      <p:tags r:id="rId1"/>
    </p:custDataLst>
    <p:extLst>
      <p:ext uri="{BB962C8B-B14F-4D97-AF65-F5344CB8AC3E}">
        <p14:creationId xmlns:p14="http://schemas.microsoft.com/office/powerpoint/2010/main" val="110695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III. Les cas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539430"/>
          </a:xfrm>
          <a:prstGeom prst="rect">
            <a:avLst/>
          </a:prstGeom>
        </p:spPr>
        <p:txBody>
          <a:bodyPr wrap="square">
            <a:spAutoFit/>
          </a:bodyPr>
          <a:lstStyle/>
          <a:p>
            <a:r>
              <a:rPr lang="fr-FR" sz="2400" dirty="0">
                <a:solidFill>
                  <a:schemeClr val="accent2"/>
                </a:solidFill>
                <a:sym typeface="Wingdings"/>
              </a:rPr>
              <a:t> </a:t>
            </a:r>
            <a:r>
              <a:rPr lang="fr-FR" sz="2400" b="1" dirty="0">
                <a:solidFill>
                  <a:srgbClr val="BE0F2E"/>
                </a:solidFill>
              </a:rPr>
              <a:t>A souligner</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Les cas de mise à disposition sont strictement encadrés par les textes : il n’est pas possible de mettre à disposition un fonctionnaire titulaire ou un agent en CDI en dehors des situations limitativement et exhaustivement prévues par les textes</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La méconnaissance de ces situations peut relever, devant le juge judiciaire, d’un détournement de fonds public</a:t>
            </a: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p:txBody>
      </p:sp>
    </p:spTree>
    <p:extLst>
      <p:ext uri="{BB962C8B-B14F-4D97-AF65-F5344CB8AC3E}">
        <p14:creationId xmlns:p14="http://schemas.microsoft.com/office/powerpoint/2010/main" val="316003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III. Les cas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600986"/>
          </a:xfrm>
          <a:prstGeom prst="rect">
            <a:avLst/>
          </a:prstGeom>
        </p:spPr>
        <p:txBody>
          <a:bodyPr wrap="square">
            <a:spAutoFit/>
          </a:bodyPr>
          <a:lstStyle/>
          <a:p>
            <a:pPr marL="342900" indent="-342900" algn="just">
              <a:buFont typeface="Wingdings"/>
              <a:buChar char="F"/>
            </a:pPr>
            <a:r>
              <a:rPr lang="fr-FR" sz="2400" b="1" dirty="0">
                <a:solidFill>
                  <a:srgbClr val="BE0F2E"/>
                </a:solidFill>
              </a:rPr>
              <a:t>Mise à disposition possible auprès d’un ou de plusieurs organismes</a:t>
            </a:r>
          </a:p>
          <a:p>
            <a:pPr algn="just"/>
            <a:r>
              <a:rPr lang="fr-FR" sz="2000" b="1" dirty="0">
                <a:solidFill>
                  <a:srgbClr val="BE0F2E"/>
                </a:solidFill>
              </a:rPr>
              <a:t>      (articles L. 512-8 et L. 512-13 du CGFP)</a:t>
            </a:r>
          </a:p>
          <a:p>
            <a:endParaRPr lang="fr-FR" sz="2000" b="1" u="sng" dirty="0">
              <a:solidFill>
                <a:srgbClr val="BE0F2E"/>
              </a:solidFill>
            </a:endParaRPr>
          </a:p>
          <a:p>
            <a:pPr marL="342900" indent="-342900">
              <a:buFont typeface="Arial" panose="020B0604020202020204" pitchFamily="34" charset="0"/>
              <a:buChar char="•"/>
            </a:pPr>
            <a:r>
              <a:rPr lang="fr-FR" sz="2000" dirty="0">
                <a:solidFill>
                  <a:schemeClr val="accent3">
                    <a:lumMod val="75000"/>
                  </a:schemeClr>
                </a:solidFill>
              </a:rPr>
              <a:t>Collectivités territoriales et établissements publics</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Administrations de l’Etat et établissements publics</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Fonction publique hospitalière</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endParaRPr lang="fr-FR" sz="2000" dirty="0">
              <a:solidFill>
                <a:srgbClr val="3F2270"/>
              </a:solidFill>
            </a:endParaRPr>
          </a:p>
        </p:txBody>
      </p:sp>
    </p:spTree>
    <p:extLst>
      <p:ext uri="{BB962C8B-B14F-4D97-AF65-F5344CB8AC3E}">
        <p14:creationId xmlns:p14="http://schemas.microsoft.com/office/powerpoint/2010/main" val="914334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III. Les cas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43694" y="1340768"/>
            <a:ext cx="8544444" cy="4832092"/>
          </a:xfrm>
          <a:prstGeom prst="rect">
            <a:avLst/>
          </a:prstGeom>
        </p:spPr>
        <p:txBody>
          <a:bodyPr wrap="square">
            <a:spAutoFit/>
          </a:bodyPr>
          <a:lstStyle/>
          <a:p>
            <a:pPr marL="342900" indent="-342900" algn="just">
              <a:buFont typeface="Wingdings"/>
              <a:buChar char="F"/>
            </a:pPr>
            <a:r>
              <a:rPr lang="fr-FR" sz="2400" b="1" dirty="0">
                <a:solidFill>
                  <a:srgbClr val="BE0F2E"/>
                </a:solidFill>
              </a:rPr>
              <a:t>Mise à disposition possible auprès d’un ou de plusieurs organismes</a:t>
            </a:r>
          </a:p>
          <a:p>
            <a:pPr algn="just"/>
            <a:r>
              <a:rPr lang="fr-FR" sz="2000" b="1" dirty="0">
                <a:solidFill>
                  <a:srgbClr val="BE0F2E"/>
                </a:solidFill>
              </a:rPr>
              <a:t>      (articles L. 512-8 et L. 512-13 du CGFP)</a:t>
            </a:r>
          </a:p>
          <a:p>
            <a:endParaRPr lang="fr-FR" sz="2000" b="1" u="sng"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Organismes contribuant à la mise en œuvre d’une politique de l’Etat, des collectivités territoriales ou de leurs établissements publics administratifs, </a:t>
            </a:r>
            <a:r>
              <a:rPr lang="fr-FR" sz="2000" b="1" u="sng" dirty="0">
                <a:solidFill>
                  <a:schemeClr val="accent3">
                    <a:lumMod val="75000"/>
                  </a:schemeClr>
                </a:solidFill>
              </a:rPr>
              <a:t>pour l’exercice des seules missions de service public confiées à ces organismes</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Il ne s’agit pas de tous les organismes  (associations, entreprises privées, …) : ces organismes doivent exercer </a:t>
            </a:r>
            <a:r>
              <a:rPr lang="fr-FR" sz="2000" u="sng" dirty="0">
                <a:solidFill>
                  <a:schemeClr val="accent3">
                    <a:lumMod val="75000"/>
                  </a:schemeClr>
                </a:solidFill>
              </a:rPr>
              <a:t>expressément</a:t>
            </a:r>
            <a:r>
              <a:rPr lang="fr-FR" sz="2000" dirty="0">
                <a:solidFill>
                  <a:schemeClr val="accent3">
                    <a:lumMod val="75000"/>
                  </a:schemeClr>
                </a:solidFill>
              </a:rPr>
              <a:t> une mission de service public et bénéficier d’une délégation de service public (« confiées »)</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En ce sens, la convention doit préciser les missions de service public confiées à l'agent</a:t>
            </a:r>
          </a:p>
        </p:txBody>
      </p:sp>
    </p:spTree>
    <p:extLst>
      <p:ext uri="{BB962C8B-B14F-4D97-AF65-F5344CB8AC3E}">
        <p14:creationId xmlns:p14="http://schemas.microsoft.com/office/powerpoint/2010/main" val="744318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III. Les cas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046988"/>
          </a:xfrm>
          <a:prstGeom prst="rect">
            <a:avLst/>
          </a:prstGeom>
        </p:spPr>
        <p:txBody>
          <a:bodyPr wrap="square">
            <a:spAutoFit/>
          </a:bodyPr>
          <a:lstStyle/>
          <a:p>
            <a:pPr marL="342900" indent="-342900">
              <a:buFont typeface="Wingdings"/>
              <a:buChar char="F"/>
            </a:pPr>
            <a:r>
              <a:rPr lang="fr-FR" sz="2400" b="1" dirty="0">
                <a:solidFill>
                  <a:srgbClr val="BE0F2E"/>
                </a:solidFill>
              </a:rPr>
              <a:t>Mise à disposition pour tout ou partie de son service</a:t>
            </a:r>
          </a:p>
          <a:p>
            <a:r>
              <a:rPr lang="fr-FR" sz="2000" b="1" dirty="0">
                <a:solidFill>
                  <a:srgbClr val="BE0F2E"/>
                </a:solidFill>
              </a:rPr>
              <a:t>      (articles L. 512-13 et L. 512-14 du CGFP)</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Mise à disposition totale</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Mise à disposition partielle</a:t>
            </a:r>
          </a:p>
          <a:p>
            <a:pPr marL="342900" indent="-342900">
              <a:buFont typeface="Arial" panose="020B0604020202020204" pitchFamily="34" charset="0"/>
              <a:buChar char="•"/>
            </a:pP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269299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IV. Procédure de mise à disposition</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2461414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IV. Procédure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376678" cy="4893647"/>
          </a:xfrm>
          <a:prstGeom prst="rect">
            <a:avLst/>
          </a:prstGeom>
        </p:spPr>
        <p:txBody>
          <a:bodyPr wrap="square">
            <a:spAutoFit/>
          </a:bodyPr>
          <a:lstStyle/>
          <a:p>
            <a:pPr marL="342900" indent="-342900">
              <a:buFont typeface="Wingdings"/>
              <a:buChar char="F"/>
            </a:pPr>
            <a:r>
              <a:rPr lang="fr-FR" sz="2400" b="1" dirty="0">
                <a:solidFill>
                  <a:srgbClr val="BE0F2E"/>
                </a:solidFill>
              </a:rPr>
              <a:t>Accord préalable obligatoire de l’agent</a:t>
            </a:r>
          </a:p>
          <a:p>
            <a:r>
              <a:rPr lang="fr-FR" sz="2000" b="1" dirty="0">
                <a:solidFill>
                  <a:schemeClr val="accent2"/>
                </a:solidFill>
              </a:rPr>
              <a:t>      (article L. 512-7 du CGFP et article 1 du décret n°2008-580 du 18/06/2008)</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L’agent peut refuser d’être mis à disposition : il ne peut encourir une sanction disciplinaire pour ce refus</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L’employeur ne peut obliger un agent à être mis à disposition </a:t>
            </a:r>
          </a:p>
          <a:p>
            <a:endParaRPr lang="fr-FR" sz="2000" b="1" dirty="0">
              <a:solidFill>
                <a:srgbClr val="BE0F2E"/>
              </a:solidFill>
            </a:endParaRPr>
          </a:p>
          <a:p>
            <a:endParaRPr lang="fr-FR" sz="2000" b="1" dirty="0">
              <a:solidFill>
                <a:srgbClr val="BE0F2E"/>
              </a:solidFill>
            </a:endParaRPr>
          </a:p>
          <a:p>
            <a:pPr marL="342900" indent="-342900">
              <a:buFont typeface="Wingdings"/>
              <a:buChar char="F"/>
            </a:pPr>
            <a:r>
              <a:rPr lang="fr-FR" sz="2400" b="1" dirty="0">
                <a:solidFill>
                  <a:srgbClr val="BE0F2E"/>
                </a:solidFill>
              </a:rPr>
              <a:t>Accord de l’organisme d’accueil</a:t>
            </a:r>
            <a:endParaRPr lang="fr-FR" sz="2000" b="1" dirty="0">
              <a:solidFill>
                <a:srgbClr val="BE0F2E"/>
              </a:solidFill>
            </a:endParaRPr>
          </a:p>
          <a:p>
            <a:r>
              <a:rPr lang="fr-FR" sz="2000" b="1" dirty="0">
                <a:solidFill>
                  <a:schemeClr val="accent2"/>
                </a:solidFill>
              </a:rPr>
              <a:t>     (article 1 du décret n°2008-580 du 18/06/2008)</a:t>
            </a:r>
          </a:p>
          <a:p>
            <a:endParaRPr lang="fr-FR" sz="2000" b="1" dirty="0">
              <a:solidFill>
                <a:schemeClr val="accent2"/>
              </a:solidFill>
            </a:endParaRPr>
          </a:p>
          <a:p>
            <a:endParaRPr lang="fr-FR" sz="2000" b="1" dirty="0">
              <a:solidFill>
                <a:schemeClr val="accent2"/>
              </a:solidFill>
            </a:endParaRPr>
          </a:p>
          <a:p>
            <a:pPr marL="342900" indent="-342900">
              <a:buFont typeface="Wingdings"/>
              <a:buChar char="F"/>
            </a:pPr>
            <a:r>
              <a:rPr lang="fr-FR" sz="2400" b="1" dirty="0">
                <a:solidFill>
                  <a:srgbClr val="BE0F2E"/>
                </a:solidFill>
              </a:rPr>
              <a:t>Pas d’avis CAP</a:t>
            </a:r>
          </a:p>
          <a:p>
            <a:endParaRPr lang="fr-FR" sz="2000" b="1" dirty="0">
              <a:solidFill>
                <a:schemeClr val="accent2"/>
              </a:solidFill>
            </a:endParaRPr>
          </a:p>
        </p:txBody>
      </p:sp>
    </p:spTree>
    <p:extLst>
      <p:ext uri="{BB962C8B-B14F-4D97-AF65-F5344CB8AC3E}">
        <p14:creationId xmlns:p14="http://schemas.microsoft.com/office/powerpoint/2010/main" val="907105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IV. Procédure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170099"/>
          </a:xfrm>
          <a:prstGeom prst="rect">
            <a:avLst/>
          </a:prstGeom>
        </p:spPr>
        <p:txBody>
          <a:bodyPr wrap="square">
            <a:spAutoFit/>
          </a:bodyPr>
          <a:lstStyle/>
          <a:p>
            <a:pPr marL="342900" indent="-342900" algn="just">
              <a:buFont typeface="Wingdings"/>
              <a:buChar char="F"/>
            </a:pPr>
            <a:r>
              <a:rPr lang="fr-FR" sz="2400" b="1" dirty="0">
                <a:solidFill>
                  <a:schemeClr val="accent2"/>
                </a:solidFill>
              </a:rPr>
              <a:t>Information de l’assemblée </a:t>
            </a:r>
            <a:r>
              <a:rPr lang="fr-FR" sz="2400" b="1" dirty="0">
                <a:solidFill>
                  <a:srgbClr val="BE0F2E"/>
                </a:solidFill>
              </a:rPr>
              <a:t>délibérante de la collectivité territoriale ou de l’établissement public d’origine</a:t>
            </a:r>
          </a:p>
          <a:p>
            <a:r>
              <a:rPr lang="fr-FR" sz="2000" b="1" dirty="0">
                <a:solidFill>
                  <a:schemeClr val="accent2"/>
                </a:solidFill>
              </a:rPr>
              <a:t>      (article L. 512-12 du CGFP)</a:t>
            </a:r>
          </a:p>
          <a:p>
            <a:endParaRPr lang="fr-FR" sz="2000" b="1" dirty="0">
              <a:solidFill>
                <a:srgbClr val="BE0F2E"/>
              </a:solidFill>
            </a:endParaRPr>
          </a:p>
          <a:p>
            <a:endParaRPr lang="fr-FR" sz="2000" b="1" dirty="0">
              <a:solidFill>
                <a:srgbClr val="BE0F2E"/>
              </a:solidFill>
            </a:endParaRPr>
          </a:p>
          <a:p>
            <a:pPr marL="342900" indent="-342900" algn="just">
              <a:buFont typeface="Wingdings"/>
              <a:buChar char="F"/>
            </a:pPr>
            <a:r>
              <a:rPr lang="fr-FR" sz="2400" b="1" dirty="0">
                <a:solidFill>
                  <a:srgbClr val="BE0F2E"/>
                </a:solidFill>
              </a:rPr>
              <a:t>Pas de poste à créer</a:t>
            </a:r>
            <a:endParaRPr lang="fr-FR" sz="2000" b="1" dirty="0">
              <a:solidFill>
                <a:srgbClr val="BE0F2E"/>
              </a:solidFill>
            </a:endParaRPr>
          </a:p>
          <a:p>
            <a:endParaRPr lang="fr-FR" sz="2000" b="1" dirty="0">
              <a:solidFill>
                <a:srgbClr val="BE0F2E"/>
              </a:solidFill>
            </a:endParaRPr>
          </a:p>
          <a:p>
            <a:endParaRPr lang="fr-FR" sz="2000" b="1" dirty="0">
              <a:solidFill>
                <a:srgbClr val="BE0F2E"/>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3983685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IV. Procédure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899738"/>
            <a:ext cx="8544445" cy="526556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2" y="1340768"/>
            <a:ext cx="8350279" cy="5262979"/>
          </a:xfrm>
          <a:prstGeom prst="rect">
            <a:avLst/>
          </a:prstGeom>
        </p:spPr>
        <p:txBody>
          <a:bodyPr wrap="square">
            <a:spAutoFit/>
          </a:bodyPr>
          <a:lstStyle/>
          <a:p>
            <a:pPr marL="342900" indent="-342900" algn="just">
              <a:buFont typeface="Wingdings"/>
              <a:buChar char="F"/>
            </a:pPr>
            <a:r>
              <a:rPr lang="fr-FR" sz="2400" b="1" dirty="0">
                <a:solidFill>
                  <a:srgbClr val="BE0F2E"/>
                </a:solidFill>
              </a:rPr>
              <a:t>Convention de mise à disposition</a:t>
            </a:r>
          </a:p>
          <a:p>
            <a:r>
              <a:rPr lang="fr-FR" sz="2000" b="1" dirty="0">
                <a:solidFill>
                  <a:srgbClr val="BE0F2E"/>
                </a:solidFill>
              </a:rPr>
              <a:t>      (article L512-7 du CGFP et article 2 du décret n°2008-580 du 18/06/2008)</a:t>
            </a:r>
          </a:p>
          <a:p>
            <a:endParaRPr lang="fr-FR" sz="1200" b="1"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Conclue entre la collectivité d’origine et l’organisme d’accueil </a:t>
            </a:r>
            <a:r>
              <a:rPr lang="fr-FR" sz="2000" b="1" dirty="0">
                <a:solidFill>
                  <a:schemeClr val="accent3">
                    <a:lumMod val="75000"/>
                  </a:schemeClr>
                </a:solidFill>
                <a:sym typeface="Wingdings"/>
              </a:rPr>
              <a:t>OBLIGATOIREMENT </a:t>
            </a:r>
            <a:r>
              <a:rPr lang="fr-FR" sz="2000" dirty="0">
                <a:solidFill>
                  <a:schemeClr val="accent3">
                    <a:lumMod val="75000"/>
                  </a:schemeClr>
                </a:solidFill>
              </a:rPr>
              <a:t>transmise à l’agent pour accord avant signature, afin de lui permettre de donner un accord éclairé sur la nature des missions qui lui sont confiées et sur ses conditions d’emploi</a:t>
            </a:r>
          </a:p>
          <a:p>
            <a:pPr marL="342900" indent="-342900" algn="just">
              <a:buFont typeface="Arial" panose="020B0604020202020204" pitchFamily="34" charset="0"/>
              <a:buChar char="•"/>
            </a:pPr>
            <a:endParaRPr lang="fr-FR" sz="1000" b="1"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Prévoit nature des activités, conditions d’emplois, modalités de contrôle et d’évaluation des activités, complément de rémunération</a:t>
            </a:r>
          </a:p>
          <a:p>
            <a:pPr marL="342900" indent="-342900" algn="just">
              <a:buFont typeface="Arial" panose="020B0604020202020204" pitchFamily="34" charset="0"/>
              <a:buChar char="•"/>
            </a:pPr>
            <a:endParaRPr lang="fr-FR" sz="1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Prévoit modalité de remboursement de la rémunération</a:t>
            </a:r>
          </a:p>
          <a:p>
            <a:pPr marL="342900" indent="-342900" algn="just">
              <a:buFont typeface="Arial" panose="020B0604020202020204" pitchFamily="34" charset="0"/>
              <a:buChar char="•"/>
            </a:pPr>
            <a:endParaRPr lang="fr-FR" sz="12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Prévoit missions de service public confiées à l’agent</a:t>
            </a:r>
          </a:p>
          <a:p>
            <a:pPr marL="342900" indent="-342900" algn="just">
              <a:buFont typeface="Arial" panose="020B0604020202020204" pitchFamily="34" charset="0"/>
              <a:buChar char="•"/>
            </a:pPr>
            <a:endParaRPr lang="fr-FR" sz="1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Peut porter sur mise à disposition de un ou plusieurs agents</a:t>
            </a:r>
          </a:p>
          <a:p>
            <a:pPr marL="342900" indent="-342900" algn="just">
              <a:buFont typeface="Arial" panose="020B0604020202020204" pitchFamily="34" charset="0"/>
              <a:buChar char="•"/>
            </a:pPr>
            <a:endParaRPr lang="fr-FR" sz="1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Modification de la convention suivant les mêmes règles de procédure</a:t>
            </a:r>
            <a:endParaRPr lang="fr-FR" sz="2000" b="1" dirty="0">
              <a:solidFill>
                <a:srgbClr val="BE0F2E"/>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2002589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IV. Procédure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340768"/>
            <a:ext cx="8064896" cy="5201424"/>
          </a:xfrm>
          <a:prstGeom prst="rect">
            <a:avLst/>
          </a:prstGeom>
        </p:spPr>
        <p:txBody>
          <a:bodyPr wrap="square">
            <a:spAutoFit/>
          </a:bodyPr>
          <a:lstStyle/>
          <a:p>
            <a:pPr marL="342900" indent="-342900">
              <a:buFont typeface="Wingdings"/>
              <a:buChar char="F"/>
            </a:pPr>
            <a:r>
              <a:rPr lang="fr-FR" sz="2400" b="1" dirty="0">
                <a:solidFill>
                  <a:srgbClr val="BE0F2E"/>
                </a:solidFill>
              </a:rPr>
              <a:t>Prise d’un arrêté</a:t>
            </a:r>
          </a:p>
          <a:p>
            <a:r>
              <a:rPr lang="fr-FR" sz="2000" b="1" dirty="0">
                <a:solidFill>
                  <a:srgbClr val="BE0F2E"/>
                </a:solidFill>
              </a:rPr>
              <a:t>     (articles 1 et 3 du décret n°2008-580 du 18/06/2008)</a:t>
            </a:r>
          </a:p>
          <a:p>
            <a:endParaRPr lang="fr-FR" sz="2000" b="1"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Par l’autorité territoriale de la collectivité d’origine</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Doit préciser l’organisme d’accueil et la quotité de travail</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Doit préciser la durée de mise à disposition (3 ans maximum renouvelables)</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Transmission de l’arrêté et de la convention au contrôle de légalité dans certains cas</a:t>
            </a:r>
          </a:p>
          <a:p>
            <a:endParaRPr lang="fr-FR" sz="2000" b="1" dirty="0">
              <a:solidFill>
                <a:srgbClr val="BE0F2E"/>
              </a:solidFill>
            </a:endParaRPr>
          </a:p>
          <a:p>
            <a:endParaRPr lang="fr-FR" sz="2000" b="1" dirty="0">
              <a:solidFill>
                <a:srgbClr val="BE0F2E"/>
              </a:solidFill>
            </a:endParaRPr>
          </a:p>
          <a:p>
            <a:endParaRPr lang="fr-FR" sz="2000" b="1" dirty="0">
              <a:solidFill>
                <a:srgbClr val="BE0F2E"/>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2009339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IV. Procédure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323051" y="980728"/>
            <a:ext cx="8350280" cy="6186309"/>
          </a:xfrm>
          <a:prstGeom prst="rect">
            <a:avLst/>
          </a:prstGeom>
        </p:spPr>
        <p:txBody>
          <a:bodyPr wrap="square">
            <a:spAutoFit/>
          </a:bodyPr>
          <a:lstStyle/>
          <a:p>
            <a:pPr marL="342900" indent="-342900" algn="just">
              <a:buFont typeface="Wingdings"/>
              <a:buChar char="F"/>
            </a:pPr>
            <a:r>
              <a:rPr lang="fr-FR" sz="2400" b="1" dirty="0">
                <a:solidFill>
                  <a:srgbClr val="BE0F2E"/>
                </a:solidFill>
              </a:rPr>
              <a:t>IMPORTANT : le cas échéant, un contrôle déontologique est à effectuer</a:t>
            </a:r>
          </a:p>
          <a:p>
            <a:pPr algn="just"/>
            <a:r>
              <a:rPr lang="fr-FR" sz="2000" b="1" dirty="0">
                <a:solidFill>
                  <a:schemeClr val="accent2"/>
                </a:solidFill>
              </a:rPr>
              <a:t>      (décret n° 2020-69 du 30/01/2020)</a:t>
            </a:r>
          </a:p>
          <a:p>
            <a:pPr algn="just"/>
            <a:endParaRPr lang="fr-FR" sz="2000" b="1"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Éviter tout risque de conflits d’intérêts </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Internalisation du contrôle depuis la loi de transformation de la fonction publique du 6 août 2019 : à savoir le contrôle est fait par l’autorité territoriale. </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Contrôle par pallier : </a:t>
            </a:r>
          </a:p>
          <a:p>
            <a:pPr marL="914400" lvl="1" indent="-457200" algn="just">
              <a:buFont typeface="Wingdings" panose="05000000000000000000" pitchFamily="2" charset="2"/>
              <a:buChar char="ü"/>
            </a:pPr>
            <a:r>
              <a:rPr lang="fr-FR" sz="2000" dirty="0">
                <a:solidFill>
                  <a:schemeClr val="accent3">
                    <a:lumMod val="75000"/>
                  </a:schemeClr>
                </a:solidFill>
              </a:rPr>
              <a:t>autorité territoriale</a:t>
            </a:r>
          </a:p>
          <a:p>
            <a:pPr marL="914400" lvl="1" indent="-457200" algn="just">
              <a:buFont typeface="Wingdings" panose="05000000000000000000" pitchFamily="2" charset="2"/>
              <a:buChar char="ü"/>
            </a:pPr>
            <a:r>
              <a:rPr lang="fr-FR" sz="2000" dirty="0">
                <a:solidFill>
                  <a:schemeClr val="accent3">
                    <a:lumMod val="75000"/>
                  </a:schemeClr>
                </a:solidFill>
              </a:rPr>
              <a:t>en cas de doute sérieux de l’autorité territoriale : saisine du référent déontologue</a:t>
            </a:r>
          </a:p>
          <a:p>
            <a:pPr marL="914400" lvl="1" indent="-457200" algn="just">
              <a:buFont typeface="Wingdings" panose="05000000000000000000" pitchFamily="2" charset="2"/>
              <a:buChar char="ü"/>
            </a:pPr>
            <a:r>
              <a:rPr lang="fr-FR" sz="2000" dirty="0">
                <a:solidFill>
                  <a:schemeClr val="accent3">
                    <a:lumMod val="75000"/>
                  </a:schemeClr>
                </a:solidFill>
              </a:rPr>
              <a:t>si le doute sérieux persiste en dépit de l’avis du référent déontologue : HATPV (Haute autorité pour la transparence de la vie publique)</a:t>
            </a:r>
          </a:p>
          <a:p>
            <a:endParaRPr lang="fr-FR" sz="2000" b="1" dirty="0">
              <a:solidFill>
                <a:schemeClr val="accent3">
                  <a:lumMod val="75000"/>
                </a:schemeClr>
              </a:solidFill>
            </a:endParaRPr>
          </a:p>
          <a:p>
            <a:endParaRPr lang="fr-FR" sz="2000" b="1" dirty="0">
              <a:solidFill>
                <a:schemeClr val="accent3">
                  <a:lumMod val="75000"/>
                </a:schemeClr>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231356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2478466" y="1509911"/>
            <a:ext cx="5471492" cy="2376264"/>
          </a:xfrm>
        </p:spPr>
        <p:txBody>
          <a:bodyPr/>
          <a:lstStyle/>
          <a:p>
            <a:r>
              <a:rPr lang="fr-FR" altLang="fr-FR" sz="4000" b="1" dirty="0">
                <a:solidFill>
                  <a:srgbClr val="3F2270"/>
                </a:solidFill>
                <a:latin typeface="Calibri" panose="020F0502020204030204" pitchFamily="34" charset="0"/>
                <a:cs typeface="Calibri" panose="020F0502020204030204" pitchFamily="34" charset="0"/>
              </a:rPr>
              <a:t>La mise à disposition des fonctionnaires territoriaux</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16 mai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Tree>
    <p:extLst>
      <p:ext uri="{BB962C8B-B14F-4D97-AF65-F5344CB8AC3E}">
        <p14:creationId xmlns:p14="http://schemas.microsoft.com/office/powerpoint/2010/main" val="2919200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658456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2" y="1102022"/>
            <a:ext cx="8110505" cy="5324535"/>
          </a:xfrm>
          <a:prstGeom prst="rect">
            <a:avLst/>
          </a:prstGeom>
        </p:spPr>
        <p:txBody>
          <a:bodyPr wrap="square">
            <a:spAutoFit/>
          </a:bodyPr>
          <a:lstStyle/>
          <a:p>
            <a:pPr marL="342900" indent="-342900" algn="just">
              <a:buFont typeface="Wingdings"/>
              <a:buChar char="F"/>
            </a:pPr>
            <a:r>
              <a:rPr lang="fr-FR" sz="2400" b="1" dirty="0">
                <a:solidFill>
                  <a:srgbClr val="BE0F2E"/>
                </a:solidFill>
              </a:rPr>
              <a:t>Soumis aux règles d’organisation et de fonctionnement du service auprès duquel il est mis à disposition</a:t>
            </a:r>
          </a:p>
          <a:p>
            <a:r>
              <a:rPr lang="fr-FR" sz="2000" b="1" dirty="0">
                <a:solidFill>
                  <a:srgbClr val="BE0F2E"/>
                </a:solidFill>
              </a:rPr>
              <a:t>     (article L512-9 du CGFP)</a:t>
            </a:r>
          </a:p>
          <a:p>
            <a:pPr marL="342900" indent="-342900">
              <a:buFont typeface="Wingdings"/>
              <a:buChar char="F"/>
            </a:pPr>
            <a:endParaRPr lang="fr-FR" sz="2000" b="1" dirty="0">
              <a:solidFill>
                <a:srgbClr val="BE0F2E"/>
              </a:solidFill>
            </a:endParaRPr>
          </a:p>
          <a:p>
            <a:endParaRPr lang="fr-FR" sz="2000" b="1" dirty="0">
              <a:solidFill>
                <a:srgbClr val="BE0F2E"/>
              </a:solidFill>
            </a:endParaRPr>
          </a:p>
          <a:p>
            <a:pPr marL="342900" indent="-342900">
              <a:buFont typeface="Wingdings"/>
              <a:buChar char="F"/>
            </a:pPr>
            <a:r>
              <a:rPr lang="fr-FR" sz="2400" b="1" dirty="0">
                <a:solidFill>
                  <a:srgbClr val="BE0F2E"/>
                </a:solidFill>
              </a:rPr>
              <a:t>Rémunération</a:t>
            </a:r>
          </a:p>
          <a:p>
            <a:r>
              <a:rPr lang="fr-FR" sz="2000" b="1" dirty="0">
                <a:solidFill>
                  <a:srgbClr val="BE0F2E"/>
                </a:solidFill>
              </a:rPr>
              <a:t>      (article 9 du décret n°2008-580 du 18/06/2008)</a:t>
            </a:r>
          </a:p>
          <a:p>
            <a:endParaRPr lang="fr-FR" sz="2000" b="1"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Le fonctionnaire perçoit la rémunération correspondant à son grade d’origine</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Il perçoit également le régime indemnitaire de son emploi d’origine</a:t>
            </a:r>
          </a:p>
          <a:p>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Il peut percevoir un complément de rémunération par la collectivité d’accueil, qui doit être expressément prévu dans la convention </a:t>
            </a:r>
            <a:endParaRPr lang="fr-FR" sz="2000" b="1" dirty="0">
              <a:solidFill>
                <a:srgbClr val="BE0F2E"/>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1063787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124744"/>
            <a:ext cx="7894481" cy="5755422"/>
          </a:xfrm>
          <a:prstGeom prst="rect">
            <a:avLst/>
          </a:prstGeom>
        </p:spPr>
        <p:txBody>
          <a:bodyPr wrap="square">
            <a:spAutoFit/>
          </a:bodyPr>
          <a:lstStyle/>
          <a:p>
            <a:pPr marL="342900" indent="-342900">
              <a:buFont typeface="Wingdings"/>
              <a:buChar char="F"/>
            </a:pPr>
            <a:r>
              <a:rPr lang="fr-FR" sz="2400" b="1" dirty="0">
                <a:solidFill>
                  <a:srgbClr val="BE0F2E"/>
                </a:solidFill>
              </a:rPr>
              <a:t>Rémunération (suite) </a:t>
            </a:r>
          </a:p>
          <a:p>
            <a:endParaRPr lang="fr-FR" sz="2000" b="1" dirty="0">
              <a:solidFill>
                <a:schemeClr val="accent3">
                  <a:lumMod val="75000"/>
                </a:schemeClr>
              </a:solidFill>
            </a:endParaRPr>
          </a:p>
          <a:p>
            <a:pPr marL="342900" lvl="0" indent="-342900" algn="just">
              <a:buFont typeface="Arial" panose="020B0604020202020204" pitchFamily="34" charset="0"/>
              <a:buChar char="•"/>
              <a:tabLst>
                <a:tab pos="457200" algn="l"/>
              </a:tabLst>
            </a:pPr>
            <a:r>
              <a:rPr lang="fr-FR" sz="2000" dirty="0">
                <a:solidFill>
                  <a:schemeClr val="accent3">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Les agents mis à disposition qui exerçaient des fonctions éligibles à la NBI dans leur collectivité d’origine ne peuvent pas continuer à percevoir cette NBI au titre de fonctions qu’ils n’exercent plus</a:t>
            </a:r>
            <a:endParaRPr lang="fr-FR" sz="2000" dirty="0">
              <a:solidFill>
                <a:schemeClr val="accent3">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2000" dirty="0">
                <a:solidFill>
                  <a:schemeClr val="accent3">
                    <a:lumMod val="75000"/>
                  </a:schemeClr>
                </a:solidFill>
              </a:rPr>
              <a:t>      (CAA Paris, 6 mars 2007, n° 04PA03584</a:t>
            </a:r>
          </a:p>
          <a:p>
            <a:pPr algn="just"/>
            <a:r>
              <a:rPr lang="fr-FR" sz="2000" dirty="0">
                <a:solidFill>
                  <a:schemeClr val="accent3">
                    <a:lumMod val="75000"/>
                  </a:schemeClr>
                </a:solidFill>
              </a:rPr>
              <a:t>      CAA Marseille, 10 mai 2022, n°20MA00388)</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La collectivité d’origine ne peut pas verser une NBI pour des fonctions exercées dans la collectivité d’accueil</a:t>
            </a:r>
          </a:p>
          <a:p>
            <a:pPr algn="just"/>
            <a:r>
              <a:rPr lang="fr-FR" sz="2000" dirty="0">
                <a:solidFill>
                  <a:schemeClr val="accent3">
                    <a:lumMod val="75000"/>
                  </a:schemeClr>
                </a:solidFill>
              </a:rPr>
              <a:t>      (CAA Paris, 24 octobre 2017, n° 16PA00996)</a:t>
            </a:r>
          </a:p>
          <a:p>
            <a:pPr algn="just"/>
            <a:endParaRPr lang="fr-FR" sz="2000" dirty="0">
              <a:solidFill>
                <a:srgbClr val="3F2270"/>
              </a:solidFill>
            </a:endParaRPr>
          </a:p>
          <a:p>
            <a:pPr marL="342900" lvl="0" indent="-342900" algn="just">
              <a:buFont typeface="Arial" panose="020B0604020202020204" pitchFamily="34" charset="0"/>
              <a:buChar char="•"/>
            </a:pPr>
            <a:r>
              <a:rPr lang="fr-FR" sz="2000" dirty="0">
                <a:solidFill>
                  <a:srgbClr val="3F2270">
                    <a:lumMod val="75000"/>
                  </a:srgbClr>
                </a:solidFill>
              </a:rPr>
              <a:t>Il peut percevoir un complément de rémunération par la collectivité d’accueil, qui doit être expressément prévu dans la convention </a:t>
            </a:r>
          </a:p>
          <a:p>
            <a:pPr algn="just"/>
            <a:endParaRPr lang="fr-FR" sz="2800" dirty="0">
              <a:solidFill>
                <a:srgbClr val="3F2270"/>
              </a:solidFill>
            </a:endParaRPr>
          </a:p>
          <a:p>
            <a:pPr marL="342900" indent="-342900">
              <a:buFont typeface="Wingdings" panose="05000000000000000000" pitchFamily="2" charset="2"/>
              <a:buChar char="q"/>
            </a:pPr>
            <a:endParaRPr lang="fr-FR" sz="2800" dirty="0">
              <a:solidFill>
                <a:srgbClr val="3F2270"/>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4186792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552751" y="1038699"/>
            <a:ext cx="8038497" cy="4585871"/>
          </a:xfrm>
          <a:prstGeom prst="rect">
            <a:avLst/>
          </a:prstGeom>
        </p:spPr>
        <p:txBody>
          <a:bodyPr wrap="square">
            <a:spAutoFit/>
          </a:bodyPr>
          <a:lstStyle/>
          <a:p>
            <a:pPr marL="342900" indent="-342900">
              <a:buFont typeface="Wingdings"/>
              <a:buChar char="F"/>
            </a:pPr>
            <a:r>
              <a:rPr lang="fr-FR" sz="2400" b="1" dirty="0">
                <a:solidFill>
                  <a:srgbClr val="BE0F2E"/>
                </a:solidFill>
              </a:rPr>
              <a:t>Remboursement de la rémunération</a:t>
            </a:r>
          </a:p>
          <a:p>
            <a:pPr algn="just"/>
            <a:r>
              <a:rPr lang="fr-FR" sz="2000" b="1" dirty="0">
                <a:solidFill>
                  <a:srgbClr val="BE0F2E"/>
                </a:solidFill>
              </a:rPr>
              <a:t>(article L. 512-15 du CGFP et articles 2 et 6 du décret n°2008-580 du 18/06/2008)</a:t>
            </a:r>
          </a:p>
          <a:p>
            <a:endParaRPr lang="fr-FR" sz="2000" b="1"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L’organisme d’accueil rembourse à la collectivité d’origine la rémunération de l’agent mis à disposition ainsi que les cotisations et contributions afférentes</a:t>
            </a:r>
          </a:p>
          <a:p>
            <a:pPr algn="just"/>
            <a:endParaRPr lang="fr-FR" sz="1400" b="1"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Dérogation au remboursement lorsque la mise à disposition intervient :</a:t>
            </a:r>
          </a:p>
          <a:p>
            <a:pPr marL="342900" indent="-342900" algn="just">
              <a:buFont typeface="Arial" panose="020B0604020202020204" pitchFamily="34" charset="0"/>
              <a:buChar char="•"/>
            </a:pPr>
            <a:endParaRPr lang="fr-FR" sz="1400" dirty="0">
              <a:solidFill>
                <a:schemeClr val="accent3">
                  <a:lumMod val="75000"/>
                </a:schemeClr>
              </a:solidFill>
            </a:endParaRPr>
          </a:p>
          <a:p>
            <a:pPr marL="800100" lvl="1" indent="-342900" algn="just">
              <a:buFont typeface="Wingdings" panose="05000000000000000000" pitchFamily="2" charset="2"/>
              <a:buChar char="ü"/>
            </a:pPr>
            <a:r>
              <a:rPr lang="fr-FR" sz="2000" dirty="0">
                <a:solidFill>
                  <a:schemeClr val="accent3">
                    <a:lumMod val="75000"/>
                  </a:schemeClr>
                </a:solidFill>
              </a:rPr>
              <a:t>entre une collectivité territoriale et un établissement public dont elle est membre (ex : EPCI) ou qui lui est rattaché (ex : CCAS)</a:t>
            </a:r>
          </a:p>
          <a:p>
            <a:pPr marL="800100" lvl="1" indent="-342900" algn="just">
              <a:buFont typeface="Wingdings" panose="05000000000000000000" pitchFamily="2" charset="2"/>
              <a:buChar char="ü"/>
            </a:pPr>
            <a:r>
              <a:rPr lang="fr-FR" sz="2000" dirty="0">
                <a:solidFill>
                  <a:schemeClr val="accent3">
                    <a:lumMod val="75000"/>
                  </a:schemeClr>
                </a:solidFill>
              </a:rPr>
              <a:t>auprès du Conseil supérieur de la FPT</a:t>
            </a:r>
          </a:p>
          <a:p>
            <a:pPr marL="800100" lvl="1" indent="-342900" algn="just">
              <a:buFont typeface="Wingdings" panose="05000000000000000000" pitchFamily="2" charset="2"/>
              <a:buChar char="ü"/>
            </a:pPr>
            <a:r>
              <a:rPr lang="fr-FR" sz="2000" dirty="0">
                <a:solidFill>
                  <a:schemeClr val="accent3">
                    <a:lumMod val="75000"/>
                  </a:schemeClr>
                </a:solidFill>
              </a:rPr>
              <a:t>auprès d’un groupement d’intérêt public (GIP), d’une organisation internationale intergouvernementale, ... </a:t>
            </a:r>
          </a:p>
        </p:txBody>
      </p:sp>
    </p:spTree>
    <p:extLst>
      <p:ext uri="{BB962C8B-B14F-4D97-AF65-F5344CB8AC3E}">
        <p14:creationId xmlns:p14="http://schemas.microsoft.com/office/powerpoint/2010/main" val="3445527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124744"/>
            <a:ext cx="8038497" cy="4524315"/>
          </a:xfrm>
          <a:prstGeom prst="rect">
            <a:avLst/>
          </a:prstGeom>
        </p:spPr>
        <p:txBody>
          <a:bodyPr wrap="square">
            <a:spAutoFit/>
          </a:bodyPr>
          <a:lstStyle/>
          <a:p>
            <a:pPr marL="342900" indent="-342900">
              <a:buFont typeface="Wingdings"/>
              <a:buChar char="F"/>
            </a:pPr>
            <a:r>
              <a:rPr lang="fr-FR" sz="2400" b="1" dirty="0">
                <a:solidFill>
                  <a:srgbClr val="BE0F2E"/>
                </a:solidFill>
              </a:rPr>
              <a:t>Entretien professionnel</a:t>
            </a:r>
          </a:p>
          <a:p>
            <a:pPr algn="just"/>
            <a:r>
              <a:rPr lang="fr-FR" sz="2000" b="1" dirty="0">
                <a:solidFill>
                  <a:srgbClr val="BE0F2E"/>
                </a:solidFill>
              </a:rPr>
              <a:t>      (articles 8 et 8-1 du décret n°2008-580 du 18/06/2008)</a:t>
            </a:r>
          </a:p>
          <a:p>
            <a:endParaRPr lang="fr-FR" sz="2000" b="1" dirty="0">
              <a:solidFill>
                <a:srgbClr val="BE0F2E"/>
              </a:solidFill>
            </a:endParaRPr>
          </a:p>
          <a:p>
            <a:pPr marL="342900" indent="-342900" algn="just">
              <a:buFont typeface="Arial" panose="020B0604020202020204" pitchFamily="34" charset="0"/>
              <a:buChar char="•"/>
            </a:pPr>
            <a:r>
              <a:rPr lang="fr-FR" sz="2000" b="0" i="0" dirty="0">
                <a:solidFill>
                  <a:schemeClr val="accent3">
                    <a:lumMod val="75000"/>
                  </a:schemeClr>
                </a:solidFill>
                <a:effectLst/>
              </a:rPr>
              <a:t>Le fonctionnaire mis à disposition bénéficie d'un entretien professionnel annuel conduit par le supérieur hiérarchique direct dont il dépend dans l'administration d'accueil. Cet entretien donne lieu à un compte rendu transmis au fonctionnaire qui peut y apporter ses observations, et à l'autorité territoriale d'origine.</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buFont typeface="Wingdings"/>
              <a:buChar char="F"/>
            </a:pPr>
            <a:r>
              <a:rPr lang="fr-FR" sz="2400" b="1" dirty="0">
                <a:solidFill>
                  <a:srgbClr val="BE0F2E"/>
                </a:solidFill>
              </a:rPr>
              <a:t>Dossier administratif</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Reste placé sous l’autorité de l’administration d’origine</a:t>
            </a:r>
          </a:p>
          <a:p>
            <a:pPr marL="342900" indent="-342900" algn="just">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5642916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124744"/>
            <a:ext cx="8038497" cy="4770537"/>
          </a:xfrm>
          <a:prstGeom prst="rect">
            <a:avLst/>
          </a:prstGeom>
        </p:spPr>
        <p:txBody>
          <a:bodyPr wrap="square">
            <a:spAutoFit/>
          </a:bodyPr>
          <a:lstStyle/>
          <a:p>
            <a:pPr marL="342900" indent="-342900">
              <a:buFont typeface="Wingdings"/>
              <a:buChar char="F"/>
            </a:pPr>
            <a:r>
              <a:rPr lang="fr-FR" sz="2400" b="1" dirty="0">
                <a:solidFill>
                  <a:srgbClr val="BE0F2E"/>
                </a:solidFill>
              </a:rPr>
              <a:t>Congés</a:t>
            </a:r>
          </a:p>
          <a:p>
            <a:pPr algn="just"/>
            <a:r>
              <a:rPr lang="fr-FR" sz="2000" b="1" dirty="0">
                <a:solidFill>
                  <a:srgbClr val="BE0F2E"/>
                </a:solidFill>
              </a:rPr>
              <a:t>      (article 6 du décret n°2008-580 du 18/06/2008)</a:t>
            </a:r>
          </a:p>
          <a:p>
            <a:endParaRPr lang="fr-FR" sz="2000" b="1" dirty="0">
              <a:solidFill>
                <a:srgbClr val="BE0F2E"/>
              </a:solidFill>
            </a:endParaRPr>
          </a:p>
          <a:p>
            <a:pPr marL="342900" indent="-342900" algn="just">
              <a:buFont typeface="Arial" panose="020B0604020202020204" pitchFamily="34" charset="0"/>
              <a:buChar char="•"/>
            </a:pPr>
            <a:r>
              <a:rPr lang="fr-FR" sz="2000" dirty="0">
                <a:solidFill>
                  <a:schemeClr val="accent3">
                    <a:lumMod val="75000"/>
                  </a:schemeClr>
                </a:solidFill>
              </a:rPr>
              <a:t>L’organisme d’accueil informe la collectivité d’origine et prend les décisions relatives aux :</a:t>
            </a:r>
          </a:p>
          <a:p>
            <a:pPr marL="800100" lvl="1" indent="-342900" algn="just">
              <a:buFont typeface="Wingdings" panose="05000000000000000000" pitchFamily="2" charset="2"/>
              <a:buChar char="ü"/>
            </a:pPr>
            <a:r>
              <a:rPr lang="fr-FR" sz="2000" dirty="0">
                <a:solidFill>
                  <a:schemeClr val="accent3">
                    <a:lumMod val="75000"/>
                  </a:schemeClr>
                </a:solidFill>
              </a:rPr>
              <a:t>congés annuels</a:t>
            </a:r>
          </a:p>
          <a:p>
            <a:pPr marL="800100" lvl="1" indent="-342900" algn="just">
              <a:buFont typeface="Wingdings" panose="05000000000000000000" pitchFamily="2" charset="2"/>
              <a:buChar char="ü"/>
            </a:pPr>
            <a:r>
              <a:rPr lang="fr-FR" sz="2000" dirty="0">
                <a:solidFill>
                  <a:schemeClr val="accent3">
                    <a:lumMod val="75000"/>
                  </a:schemeClr>
                </a:solidFill>
              </a:rPr>
              <a:t>congés de maladie ordinaire</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La collectivité d’origine prend les décisions relatives aux :</a:t>
            </a:r>
          </a:p>
          <a:p>
            <a:pPr marL="800100" lvl="1" indent="-342900" algn="just">
              <a:buFont typeface="Wingdings" panose="05000000000000000000" pitchFamily="2" charset="2"/>
              <a:buChar char="ü"/>
            </a:pPr>
            <a:r>
              <a:rPr lang="fr-FR" sz="2000" dirty="0">
                <a:solidFill>
                  <a:schemeClr val="accent3">
                    <a:lumMod val="75000"/>
                  </a:schemeClr>
                </a:solidFill>
              </a:rPr>
              <a:t>congés de maternité</a:t>
            </a:r>
          </a:p>
          <a:p>
            <a:pPr marL="800100" lvl="1" indent="-342900" algn="just">
              <a:buFont typeface="Wingdings" panose="05000000000000000000" pitchFamily="2" charset="2"/>
              <a:buChar char="ü"/>
            </a:pPr>
            <a:r>
              <a:rPr lang="fr-FR" sz="2000" dirty="0">
                <a:solidFill>
                  <a:schemeClr val="accent3">
                    <a:lumMod val="75000"/>
                  </a:schemeClr>
                </a:solidFill>
              </a:rPr>
              <a:t>congés de paternité</a:t>
            </a:r>
          </a:p>
          <a:p>
            <a:pPr marL="800100" lvl="1" indent="-342900" algn="just">
              <a:buFont typeface="Wingdings" panose="05000000000000000000" pitchFamily="2" charset="2"/>
              <a:buChar char="ü"/>
            </a:pPr>
            <a:r>
              <a:rPr lang="fr-FR" sz="2000" dirty="0">
                <a:solidFill>
                  <a:schemeClr val="accent3">
                    <a:lumMod val="75000"/>
                  </a:schemeClr>
                </a:solidFill>
              </a:rPr>
              <a:t>congés de longue maladie</a:t>
            </a:r>
          </a:p>
          <a:p>
            <a:pPr marL="800100" lvl="1" indent="-342900" algn="just">
              <a:buFont typeface="Wingdings" panose="05000000000000000000" pitchFamily="2" charset="2"/>
              <a:buChar char="ü"/>
            </a:pPr>
            <a:r>
              <a:rPr lang="fr-FR" sz="2000" dirty="0">
                <a:solidFill>
                  <a:schemeClr val="accent3">
                    <a:lumMod val="75000"/>
                  </a:schemeClr>
                </a:solidFill>
              </a:rPr>
              <a:t>congés de longue durée</a:t>
            </a:r>
          </a:p>
          <a:p>
            <a:pPr marL="800100" lvl="1" indent="-342900" algn="just">
              <a:buFont typeface="Wingdings" panose="05000000000000000000" pitchFamily="2" charset="2"/>
              <a:buChar char="ü"/>
            </a:pPr>
            <a:r>
              <a:rPr lang="fr-FR" sz="2000" dirty="0">
                <a:solidFill>
                  <a:schemeClr val="accent3">
                    <a:lumMod val="75000"/>
                  </a:schemeClr>
                </a:solidFill>
              </a:rPr>
              <a:t>…</a:t>
            </a:r>
          </a:p>
          <a:p>
            <a:pPr marL="342900" indent="-342900" algn="just">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154756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 </a:t>
            </a:r>
            <a:r>
              <a:rPr lang="fr-FR" sz="3200" b="1" dirty="0">
                <a:solidFill>
                  <a:schemeClr val="accent1"/>
                </a:solidFill>
              </a:rPr>
              <a:t>Situation des fonctionnaires mis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165048"/>
            <a:ext cx="8038497" cy="4216539"/>
          </a:xfrm>
          <a:prstGeom prst="rect">
            <a:avLst/>
          </a:prstGeom>
        </p:spPr>
        <p:txBody>
          <a:bodyPr wrap="square">
            <a:spAutoFit/>
          </a:bodyPr>
          <a:lstStyle/>
          <a:p>
            <a:pPr marL="342900" indent="-342900">
              <a:buFont typeface="Wingdings"/>
              <a:buChar char="F"/>
            </a:pPr>
            <a:r>
              <a:rPr lang="fr-FR" sz="2400" b="1" dirty="0">
                <a:solidFill>
                  <a:srgbClr val="BE0F2E"/>
                </a:solidFill>
              </a:rPr>
              <a:t>Discipline</a:t>
            </a:r>
          </a:p>
          <a:p>
            <a:pPr algn="just"/>
            <a:r>
              <a:rPr lang="fr-FR" sz="2000" b="1" dirty="0">
                <a:solidFill>
                  <a:srgbClr val="BE0F2E"/>
                </a:solidFill>
              </a:rPr>
              <a:t>      (article 7 du décret n°2008-580 du 18/06/2008)</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Le pouvoir disciplinaire est exercé par l’administration d’origine, qui peut être saisie par l’organisme d’accueil</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buFont typeface="Wingdings"/>
              <a:buChar char="F"/>
            </a:pPr>
            <a:r>
              <a:rPr lang="fr-FR" sz="2400" b="1" dirty="0">
                <a:solidFill>
                  <a:srgbClr val="BE0F2E"/>
                </a:solidFill>
              </a:rPr>
              <a:t>Conditions de travail</a:t>
            </a:r>
          </a:p>
          <a:p>
            <a:pPr algn="just"/>
            <a:r>
              <a:rPr lang="fr-FR" sz="2000" b="1" dirty="0">
                <a:solidFill>
                  <a:srgbClr val="BE0F2E"/>
                </a:solidFill>
              </a:rPr>
              <a:t>      (article 6 du décret n°2008-580 du 18/06/2008)</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Fixées par l’organisme d’accueil</a:t>
            </a: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p:txBody>
      </p:sp>
    </p:spTree>
    <p:extLst>
      <p:ext uri="{BB962C8B-B14F-4D97-AF65-F5344CB8AC3E}">
        <p14:creationId xmlns:p14="http://schemas.microsoft.com/office/powerpoint/2010/main" val="4096978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VI. Fin de mise à disposition</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38377466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VI. </a:t>
            </a:r>
            <a:r>
              <a:rPr lang="fr-FR" sz="3200" b="1" dirty="0">
                <a:solidFill>
                  <a:schemeClr val="accent1"/>
                </a:solidFill>
              </a:rPr>
              <a:t>Fin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340768"/>
            <a:ext cx="8064896" cy="3847207"/>
          </a:xfrm>
          <a:prstGeom prst="rect">
            <a:avLst/>
          </a:prstGeom>
        </p:spPr>
        <p:txBody>
          <a:bodyPr wrap="square">
            <a:spAutoFit/>
          </a:bodyPr>
          <a:lstStyle/>
          <a:p>
            <a:pPr marL="342900" indent="-342900">
              <a:buFont typeface="Wingdings"/>
              <a:buChar char="F"/>
            </a:pPr>
            <a:r>
              <a:rPr lang="fr-FR" sz="2400" b="1" dirty="0">
                <a:solidFill>
                  <a:srgbClr val="BE0F2E"/>
                </a:solidFill>
              </a:rPr>
              <a:t>Renouvellement de mise à disposition</a:t>
            </a:r>
          </a:p>
          <a:p>
            <a:pPr algn="just"/>
            <a:r>
              <a:rPr lang="fr-FR" sz="2000" b="1" dirty="0">
                <a:solidFill>
                  <a:srgbClr val="BE0F2E"/>
                </a:solidFill>
              </a:rPr>
              <a:t>      (article 4 du décret n°2008-580 du 18/06/2008)</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b="0" i="0" dirty="0">
                <a:solidFill>
                  <a:schemeClr val="accent3">
                    <a:lumMod val="75000"/>
                  </a:schemeClr>
                </a:solidFill>
                <a:effectLst/>
              </a:rPr>
              <a:t>Le fonctionnaire mis à disposition d’une collectivité pour y accomplir la totalité de son service se voit proposer, lorsqu’il existe un cadre d'emplois de niveau comparable au sein de la collectivité ou de l'établissement d'accueil et qu'il est admis à poursuivre sa mise à disposition au-delà d'une durée de 3 ans, une mutation, un détachement ou une intégration directe dans ce cadre d'emplois</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algn="just"/>
            <a:endParaRPr lang="fr-FR" sz="2000" b="0" i="0" dirty="0">
              <a:solidFill>
                <a:schemeClr val="accent3">
                  <a:lumMod val="75000"/>
                </a:schemeClr>
              </a:solidFill>
              <a:effectLst/>
            </a:endParaRPr>
          </a:p>
        </p:txBody>
      </p:sp>
    </p:spTree>
    <p:extLst>
      <p:ext uri="{BB962C8B-B14F-4D97-AF65-F5344CB8AC3E}">
        <p14:creationId xmlns:p14="http://schemas.microsoft.com/office/powerpoint/2010/main" val="9694144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100" b="1" dirty="0">
                <a:ln w="1905"/>
                <a:solidFill>
                  <a:schemeClr val="accent1"/>
                </a:solidFill>
                <a:latin typeface="Calibri" panose="020F0502020204030204" pitchFamily="34" charset="0"/>
                <a:cs typeface="Calibri" panose="020F0502020204030204" pitchFamily="34" charset="0"/>
              </a:rPr>
              <a:t>VI. </a:t>
            </a:r>
            <a:r>
              <a:rPr lang="fr-FR" sz="3200" b="1" dirty="0">
                <a:solidFill>
                  <a:schemeClr val="accent1"/>
                </a:solidFill>
              </a:rPr>
              <a:t>Fin de mise à disposition</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061718"/>
            <a:ext cx="8038497" cy="5386090"/>
          </a:xfrm>
          <a:prstGeom prst="rect">
            <a:avLst/>
          </a:prstGeom>
        </p:spPr>
        <p:txBody>
          <a:bodyPr wrap="square">
            <a:spAutoFit/>
          </a:bodyPr>
          <a:lstStyle/>
          <a:p>
            <a:pPr marL="342900" indent="-342900">
              <a:buFont typeface="Wingdings"/>
              <a:buChar char="F"/>
            </a:pPr>
            <a:r>
              <a:rPr lang="fr-FR" sz="2400" b="1" dirty="0">
                <a:solidFill>
                  <a:srgbClr val="BE0F2E"/>
                </a:solidFill>
              </a:rPr>
              <a:t>Fin de mise à disposition</a:t>
            </a:r>
          </a:p>
          <a:p>
            <a:pPr algn="just"/>
            <a:r>
              <a:rPr lang="fr-FR" sz="2000" b="1" dirty="0">
                <a:solidFill>
                  <a:srgbClr val="BE0F2E"/>
                </a:solidFill>
              </a:rPr>
              <a:t>      (article 5 du décret n°2008-580 du 18/06/2008)</a:t>
            </a: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marL="342900" indent="-342900" algn="just">
              <a:buFont typeface="Arial" panose="020B0604020202020204" pitchFamily="34" charset="0"/>
              <a:buChar char="•"/>
            </a:pPr>
            <a:r>
              <a:rPr lang="fr-FR" sz="2000" b="0" i="0" dirty="0">
                <a:solidFill>
                  <a:schemeClr val="accent3">
                    <a:lumMod val="75000"/>
                  </a:schemeClr>
                </a:solidFill>
                <a:effectLst/>
              </a:rPr>
              <a:t>La mise à disposition peut prendre fin avant le terme prévu par l’arrêté, sur demande de la collectivité d'origine, de l'organisme d'accueil ou du fonctionnaire, dans le respect des règles de préavis prévues dans la convention de mise à disposition</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b="0" i="0" dirty="0">
                <a:solidFill>
                  <a:schemeClr val="accent3">
                    <a:lumMod val="75000"/>
                  </a:schemeClr>
                </a:solidFill>
                <a:effectLst/>
              </a:rPr>
              <a:t>En cas de faute disciplinaire, il peut être mis fin sans préavis à la mise à disposition par accord entre la collectivité d'origine et l'organisme d'accueil</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b="0" i="0" dirty="0">
                <a:solidFill>
                  <a:schemeClr val="accent3">
                    <a:lumMod val="75000"/>
                  </a:schemeClr>
                </a:solidFill>
                <a:effectLst/>
              </a:rPr>
              <a:t>Lorsque cesse la mise à disposition, le fonctionnaire qui ne peut être affecté aux fonctions qu'il exerçait précédemment dans son service d'origine reçoit une affectation dans l'un des emplois que son grade lui donne vocation à occuper</a:t>
            </a:r>
          </a:p>
          <a:p>
            <a:pPr marL="342900" indent="-342900" algn="just">
              <a:buFont typeface="Arial" panose="020B0604020202020204" pitchFamily="34" charset="0"/>
              <a:buChar char="•"/>
            </a:pPr>
            <a:endParaRPr lang="fr-FR" sz="2000" b="0" i="0" dirty="0">
              <a:solidFill>
                <a:schemeClr val="accent3">
                  <a:lumMod val="75000"/>
                </a:schemeClr>
              </a:solidFill>
              <a:effectLst/>
            </a:endParaRPr>
          </a:p>
        </p:txBody>
      </p:sp>
    </p:spTree>
    <p:extLst>
      <p:ext uri="{BB962C8B-B14F-4D97-AF65-F5344CB8AC3E}">
        <p14:creationId xmlns:p14="http://schemas.microsoft.com/office/powerpoint/2010/main" val="1661100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Sommaire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585871"/>
          </a:xfrm>
          <a:prstGeom prst="rect">
            <a:avLst/>
          </a:prstGeom>
        </p:spPr>
        <p:txBody>
          <a:bodyPr wrap="square">
            <a:spAutoFit/>
          </a:bodyPr>
          <a:lstStyle/>
          <a:p>
            <a:pPr marL="571500" indent="-571500">
              <a:buFont typeface="+mj-lt"/>
              <a:buAutoNum type="romanUcPeriod"/>
            </a:pPr>
            <a:r>
              <a:rPr lang="fr-FR" sz="2800" b="1" dirty="0">
                <a:solidFill>
                  <a:schemeClr val="accent1"/>
                </a:solidFill>
              </a:rPr>
              <a:t>Propos introductifs</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Les agents concernés</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Les cas de mise à disposition</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Procédure de mise à disposition</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Situation des fonctionnaires mis à disposition</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Fin de mise à disposition</a:t>
            </a:r>
          </a:p>
          <a:p>
            <a:pPr marL="571500" indent="-571500">
              <a:buFont typeface="+mj-lt"/>
              <a:buAutoNum type="romanUcPeriod"/>
            </a:pPr>
            <a:endParaRPr lang="fr-FR" sz="1600" b="1" dirty="0">
              <a:solidFill>
                <a:schemeClr val="accent1"/>
              </a:solidFill>
            </a:endParaRPr>
          </a:p>
          <a:p>
            <a:pPr marL="571500" indent="-571500">
              <a:buFont typeface="+mj-lt"/>
              <a:buAutoNum type="romanUcPeriod"/>
            </a:pPr>
            <a:r>
              <a:rPr lang="fr-FR" sz="2800" b="1" dirty="0">
                <a:solidFill>
                  <a:schemeClr val="accent1"/>
                </a:solidFill>
              </a:rPr>
              <a:t>Temps d’échanges</a:t>
            </a:r>
          </a:p>
        </p:txBody>
      </p:sp>
    </p:spTree>
    <p:extLst>
      <p:ext uri="{BB962C8B-B14F-4D97-AF65-F5344CB8AC3E}">
        <p14:creationId xmlns:p14="http://schemas.microsoft.com/office/powerpoint/2010/main" val="11340835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VII. Temps d’échange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3039153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26" y="-1439"/>
            <a:ext cx="9142642" cy="6859439"/>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457200" y="32847"/>
            <a:ext cx="8229600" cy="999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3500" b="1" kern="0" dirty="0">
                <a:ln w="1905"/>
                <a:solidFill>
                  <a:srgbClr val="1F92B7"/>
                </a:solidFill>
                <a:latin typeface="Calibri" panose="020F0502020204030204" pitchFamily="34" charset="0"/>
                <a:cs typeface="Calibri" panose="020F0502020204030204" pitchFamily="34" charset="0"/>
              </a:rPr>
              <a:t>Contact </a:t>
            </a:r>
          </a:p>
        </p:txBody>
      </p:sp>
      <p:sp>
        <p:nvSpPr>
          <p:cNvPr id="9" name="Espace réservé du contenu 2"/>
          <p:cNvSpPr>
            <a:spLocks noGrp="1"/>
          </p:cNvSpPr>
          <p:nvPr>
            <p:ph idx="1"/>
          </p:nvPr>
        </p:nvSpPr>
        <p:spPr>
          <a:xfrm>
            <a:off x="442395" y="3559621"/>
            <a:ext cx="8229600" cy="2772341"/>
          </a:xfrm>
        </p:spPr>
        <p:txBody>
          <a:bodyPr>
            <a:normAutofit/>
          </a:bodyPr>
          <a:lstStyle/>
          <a:p>
            <a:pPr marL="0" lvl="3" indent="0" algn="ctr">
              <a:spcBef>
                <a:spcPts val="0"/>
              </a:spcBef>
              <a:spcAft>
                <a:spcPts val="2400"/>
              </a:spcAft>
              <a:buNone/>
            </a:pPr>
            <a:r>
              <a:rPr lang="fr-FR" b="1" dirty="0">
                <a:cs typeface="Calibri" panose="020F0502020204030204" pitchFamily="34" charset="0"/>
              </a:rPr>
              <a:t>Centre de Gestion de la Fonction Publique Territoriale de la Haute-Garonne</a:t>
            </a:r>
          </a:p>
          <a:p>
            <a:pPr marL="0" lvl="3" indent="0" algn="ctr">
              <a:spcBef>
                <a:spcPts val="0"/>
              </a:spcBef>
              <a:spcAft>
                <a:spcPts val="2400"/>
              </a:spcAft>
              <a:buNone/>
            </a:pPr>
            <a:r>
              <a:rPr lang="fr-FR" dirty="0">
                <a:cs typeface="Calibri" panose="020F0502020204030204" pitchFamily="34" charset="0"/>
              </a:rPr>
              <a:t>590, rue Buissonnière – CS 37666 – 31676 LABEGE CEDEX</a:t>
            </a:r>
          </a:p>
          <a:p>
            <a:pPr marL="0" lvl="3" indent="0" algn="ctr">
              <a:spcBef>
                <a:spcPts val="0"/>
              </a:spcBef>
              <a:spcAft>
                <a:spcPts val="2400"/>
              </a:spcAft>
              <a:buNone/>
            </a:pPr>
            <a:r>
              <a:rPr lang="fr-FR" b="1" dirty="0">
                <a:cs typeface="Calibri" panose="020F0502020204030204" pitchFamily="34" charset="0"/>
              </a:rPr>
              <a:t>Tel</a:t>
            </a:r>
            <a:r>
              <a:rPr lang="fr-FR" dirty="0">
                <a:cs typeface="Calibri" panose="020F0502020204030204" pitchFamily="34" charset="0"/>
              </a:rPr>
              <a:t> : 05 81 91 93 00 – </a:t>
            </a:r>
            <a:r>
              <a:rPr lang="fr-FR" b="1" dirty="0">
                <a:cs typeface="Calibri" panose="020F0502020204030204" pitchFamily="34" charset="0"/>
              </a:rPr>
              <a:t>Fax</a:t>
            </a:r>
            <a:r>
              <a:rPr lang="fr-FR" dirty="0">
                <a:cs typeface="Calibri" panose="020F0502020204030204" pitchFamily="34" charset="0"/>
              </a:rPr>
              <a:t> : 05 62 26 09 39</a:t>
            </a:r>
          </a:p>
          <a:p>
            <a:pPr marL="0" lvl="3" indent="0" algn="ctr">
              <a:spcBef>
                <a:spcPts val="0"/>
              </a:spcBef>
              <a:spcAft>
                <a:spcPts val="2400"/>
              </a:spcAft>
              <a:buNone/>
            </a:pPr>
            <a:r>
              <a:rPr lang="fr-FR" b="1" dirty="0">
                <a:cs typeface="Calibri" panose="020F0502020204030204" pitchFamily="34" charset="0"/>
              </a:rPr>
              <a:t>Site internet </a:t>
            </a:r>
            <a:r>
              <a:rPr lang="fr-FR" dirty="0">
                <a:cs typeface="Calibri" panose="020F0502020204030204" pitchFamily="34" charset="0"/>
              </a:rPr>
              <a:t>: </a:t>
            </a:r>
            <a:r>
              <a:rPr lang="fr-FR" dirty="0">
                <a:cs typeface="Calibri" panose="020F0502020204030204" pitchFamily="34" charset="0"/>
                <a:hlinkClick r:id="rId3"/>
              </a:rPr>
              <a:t>www.cdg31.fr</a:t>
            </a:r>
            <a:r>
              <a:rPr lang="fr-FR" dirty="0"/>
              <a:t>	</a:t>
            </a:r>
          </a:p>
        </p:txBody>
      </p:sp>
      <p:sp>
        <p:nvSpPr>
          <p:cNvPr id="5" name="Espace réservé du contenu 2"/>
          <p:cNvSpPr txBox="1">
            <a:spLocks/>
          </p:cNvSpPr>
          <p:nvPr/>
        </p:nvSpPr>
        <p:spPr bwMode="auto">
          <a:xfrm>
            <a:off x="587518" y="1268760"/>
            <a:ext cx="8229600" cy="176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400"/>
              </a:spcAft>
              <a:buNone/>
            </a:pPr>
            <a:r>
              <a:rPr lang="fr-FR" sz="2000" b="1" kern="0" dirty="0">
                <a:latin typeface="Calibri" panose="020F0502020204030204" pitchFamily="34" charset="0"/>
                <a:cs typeface="Calibri" panose="020F0502020204030204" pitchFamily="34" charset="0"/>
              </a:rPr>
              <a:t>Service Gestion du personnel territorial</a:t>
            </a:r>
          </a:p>
          <a:p>
            <a:pPr marL="0" lvl="3" indent="0" algn="ctr">
              <a:spcBef>
                <a:spcPts val="0"/>
              </a:spcBef>
              <a:spcAft>
                <a:spcPts val="2400"/>
              </a:spcAft>
              <a:buNone/>
            </a:pPr>
            <a:r>
              <a:rPr lang="fr-FR" sz="2000" b="1" kern="0" dirty="0">
                <a:latin typeface="Calibri" panose="020F0502020204030204" pitchFamily="34" charset="0"/>
                <a:cs typeface="Calibri" panose="020F0502020204030204" pitchFamily="34" charset="0"/>
              </a:rPr>
              <a:t>Mél : </a:t>
            </a:r>
            <a:r>
              <a:rPr lang="fr-FR" sz="2000" kern="0" dirty="0">
                <a:latin typeface="Calibri" panose="020F0502020204030204" pitchFamily="34" charset="0"/>
                <a:cs typeface="Calibri" panose="020F0502020204030204" pitchFamily="34" charset="0"/>
                <a:hlinkClick r:id="rId4"/>
              </a:rPr>
              <a:t>carrieres@cdg31.fr</a:t>
            </a:r>
            <a:endParaRPr lang="fr-FR" sz="2000"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endParaRPr lang="fr-FR" sz="1800" b="1" kern="0" dirty="0">
              <a:latin typeface="Calibri" panose="020F0502020204030204" pitchFamily="34" charset="0"/>
              <a:cs typeface="Calibri" panose="020F0502020204030204" pitchFamily="34" charset="0"/>
            </a:endParaRPr>
          </a:p>
        </p:txBody>
      </p:sp>
      <p:cxnSp>
        <p:nvCxnSpPr>
          <p:cNvPr id="3" name="Connecteur droit 2"/>
          <p:cNvCxnSpPr/>
          <p:nvPr/>
        </p:nvCxnSpPr>
        <p:spPr>
          <a:xfrm>
            <a:off x="0" y="3298378"/>
            <a:ext cx="9128516"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67540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2478466" y="1509911"/>
            <a:ext cx="5471492" cy="2376264"/>
          </a:xfrm>
        </p:spPr>
        <p:txBody>
          <a:bodyPr>
            <a:normAutofit/>
          </a:bodyPr>
          <a:lstStyle/>
          <a:p>
            <a:r>
              <a:rPr lang="fr-FR" altLang="fr-FR" sz="4000" b="1" dirty="0">
                <a:solidFill>
                  <a:srgbClr val="3F2270"/>
                </a:solidFill>
                <a:latin typeface="Calibri" panose="020F0502020204030204" pitchFamily="34" charset="0"/>
                <a:cs typeface="Calibri" panose="020F0502020204030204" pitchFamily="34" charset="0"/>
              </a:rPr>
              <a:t>Points de vigilance </a:t>
            </a:r>
            <a:br>
              <a:rPr lang="fr-FR" altLang="fr-FR" sz="4000" b="1" dirty="0">
                <a:solidFill>
                  <a:srgbClr val="3F2270"/>
                </a:solidFill>
                <a:latin typeface="Calibri" panose="020F0502020204030204" pitchFamily="34" charset="0"/>
                <a:cs typeface="Calibri" panose="020F0502020204030204" pitchFamily="34" charset="0"/>
              </a:rPr>
            </a:br>
            <a:r>
              <a:rPr lang="fr-FR" altLang="fr-FR" sz="4000" b="1" dirty="0">
                <a:solidFill>
                  <a:srgbClr val="3F2270"/>
                </a:solidFill>
                <a:latin typeface="Calibri" panose="020F0502020204030204" pitchFamily="34" charset="0"/>
                <a:cs typeface="Calibri" panose="020F0502020204030204" pitchFamily="34" charset="0"/>
              </a:rPr>
              <a:t>sur le temps partiel</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16 mai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Tree>
    <p:extLst>
      <p:ext uri="{BB962C8B-B14F-4D97-AF65-F5344CB8AC3E}">
        <p14:creationId xmlns:p14="http://schemas.microsoft.com/office/powerpoint/2010/main" val="12004140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Sommaire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320203"/>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2677656"/>
          </a:xfrm>
          <a:prstGeom prst="rect">
            <a:avLst/>
          </a:prstGeom>
        </p:spPr>
        <p:txBody>
          <a:bodyPr wrap="square">
            <a:spAutoFit/>
          </a:bodyPr>
          <a:lstStyle/>
          <a:p>
            <a:pPr marL="571500" indent="-571500">
              <a:buFont typeface="+mj-lt"/>
              <a:buAutoNum type="romanUcPeriod"/>
            </a:pPr>
            <a:r>
              <a:rPr lang="fr-FR" sz="2800" b="1" dirty="0">
                <a:solidFill>
                  <a:schemeClr val="accent1"/>
                </a:solidFill>
              </a:rPr>
              <a:t>Procédure commune</a:t>
            </a:r>
          </a:p>
          <a:p>
            <a:pPr marL="571500" indent="-571500">
              <a:buFont typeface="+mj-lt"/>
              <a:buAutoNum type="romanUcPeriod"/>
            </a:pPr>
            <a:endParaRPr lang="fr-FR" sz="2800" b="1" dirty="0">
              <a:solidFill>
                <a:schemeClr val="accent1"/>
              </a:solidFill>
            </a:endParaRPr>
          </a:p>
          <a:p>
            <a:pPr marL="571500" indent="-571500">
              <a:buFont typeface="+mj-lt"/>
              <a:buAutoNum type="romanUcPeriod"/>
            </a:pPr>
            <a:r>
              <a:rPr lang="fr-FR" sz="2800" b="1" dirty="0">
                <a:solidFill>
                  <a:schemeClr val="accent1"/>
                </a:solidFill>
              </a:rPr>
              <a:t>Le temps partiel sur autorisation</a:t>
            </a:r>
          </a:p>
          <a:p>
            <a:pPr marL="571500" indent="-571500">
              <a:buFont typeface="+mj-lt"/>
              <a:buAutoNum type="romanUcPeriod"/>
            </a:pPr>
            <a:endParaRPr lang="fr-FR" sz="2800" b="1" dirty="0">
              <a:solidFill>
                <a:schemeClr val="accent1"/>
              </a:solidFill>
            </a:endParaRPr>
          </a:p>
          <a:p>
            <a:pPr marL="571500" indent="-571500">
              <a:buFont typeface="+mj-lt"/>
              <a:buAutoNum type="romanUcPeriod"/>
            </a:pPr>
            <a:r>
              <a:rPr lang="fr-FR" sz="2800" b="1" dirty="0">
                <a:solidFill>
                  <a:schemeClr val="accent1"/>
                </a:solidFill>
              </a:rPr>
              <a:t>Le temps partiel de droit</a:t>
            </a:r>
          </a:p>
          <a:p>
            <a:endParaRPr lang="fr-FR" sz="2800" b="1" dirty="0">
              <a:solidFill>
                <a:schemeClr val="accent1"/>
              </a:solidFill>
            </a:endParaRPr>
          </a:p>
        </p:txBody>
      </p:sp>
    </p:spTree>
    <p:extLst>
      <p:ext uri="{BB962C8B-B14F-4D97-AF65-F5344CB8AC3E}">
        <p14:creationId xmlns:p14="http://schemas.microsoft.com/office/powerpoint/2010/main" val="728186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 Procédure commune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765089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 Procédure commune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3" y="1165047"/>
            <a:ext cx="8205787" cy="5377145"/>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Procédure à respecter</a:t>
            </a:r>
          </a:p>
          <a:p>
            <a:r>
              <a:rPr lang="fr-FR" sz="2000" b="1" dirty="0">
                <a:solidFill>
                  <a:srgbClr val="BE0F2E"/>
                </a:solidFill>
              </a:rPr>
              <a:t>(décret n° 2004-777 du 29 juillet 2004 relatif à la mise en œuvre du temps partiel dans la fonction publique territoriale)</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Avis du comité social territorial</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Mise en place du temps partiel par délibération de l’organe délibérant</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Demande de l’agent (type de temps partiel, date de début, durée, …)</a:t>
            </a: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marL="342900" indent="-342900" algn="just">
              <a:buFont typeface="Arial" panose="020B0604020202020204" pitchFamily="34" charset="0"/>
              <a:buChar char="•"/>
            </a:pPr>
            <a:r>
              <a:rPr lang="fr-FR" sz="2000" dirty="0">
                <a:solidFill>
                  <a:schemeClr val="accent3">
                    <a:lumMod val="75000"/>
                  </a:schemeClr>
                </a:solidFill>
              </a:rPr>
              <a:t>Accord de l’autorité territoriale uniquement pour un temps partiel sur autorisation</a:t>
            </a:r>
            <a:endParaRPr lang="fr-FR" sz="2000" b="0" i="0" dirty="0">
              <a:solidFill>
                <a:schemeClr val="accent3">
                  <a:lumMod val="75000"/>
                </a:schemeClr>
              </a:solidFill>
              <a:effectLst/>
            </a:endParaRP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marL="342900" indent="-342900" algn="just">
              <a:buFont typeface="Arial" panose="020B0604020202020204" pitchFamily="34" charset="0"/>
              <a:buChar char="•"/>
            </a:pPr>
            <a:r>
              <a:rPr lang="fr-FR" sz="2000" dirty="0">
                <a:solidFill>
                  <a:schemeClr val="accent3">
                    <a:lumMod val="75000"/>
                  </a:schemeClr>
                </a:solidFill>
              </a:rPr>
              <a:t>Arrêté de mise à temps partiel</a:t>
            </a: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1836604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 Procédure commune</a:t>
            </a: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2923877"/>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Points de vigilance</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Durée entre 6 mois et 1 an</a:t>
            </a:r>
            <a:endParaRPr lang="fr-FR" sz="2000" b="1" dirty="0">
              <a:solidFill>
                <a:schemeClr val="accent2"/>
              </a:solidFill>
            </a:endParaRPr>
          </a:p>
          <a:p>
            <a:pPr marL="342900" indent="-342900" algn="just">
              <a:buFont typeface="Arial" panose="020B0604020202020204" pitchFamily="34" charset="0"/>
              <a:buChar char="•"/>
            </a:pPr>
            <a:endParaRPr lang="fr-FR" sz="2000" b="1" dirty="0">
              <a:solidFill>
                <a:schemeClr val="accent2"/>
              </a:solidFill>
            </a:endParaRPr>
          </a:p>
          <a:p>
            <a:pPr marL="342900" indent="-342900" algn="just">
              <a:buFont typeface="Arial" panose="020B0604020202020204" pitchFamily="34" charset="0"/>
              <a:buChar char="•"/>
            </a:pPr>
            <a:r>
              <a:rPr lang="fr-FR" sz="2000" dirty="0">
                <a:solidFill>
                  <a:schemeClr val="accent3">
                    <a:lumMod val="75000"/>
                  </a:schemeClr>
                </a:solidFill>
              </a:rPr>
              <a:t>Tacite reconduction possible</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Au terme des 3 ans de tacite reconduction, une nouvelle demande doit être déposée</a:t>
            </a:r>
          </a:p>
          <a:p>
            <a:pPr algn="just"/>
            <a:r>
              <a:rPr lang="fr-FR" sz="2000" dirty="0">
                <a:solidFill>
                  <a:schemeClr val="accent3">
                    <a:lumMod val="75000"/>
                  </a:schemeClr>
                </a:solidFill>
              </a:rPr>
              <a:t>    </a:t>
            </a:r>
          </a:p>
        </p:txBody>
      </p:sp>
    </p:spTree>
    <p:extLst>
      <p:ext uri="{BB962C8B-B14F-4D97-AF65-F5344CB8AC3E}">
        <p14:creationId xmlns:p14="http://schemas.microsoft.com/office/powerpoint/2010/main" val="18654315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II. Le temps partiel sur autorisation</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1130083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II. Le temps partiel sur autorisation</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3" y="1124744"/>
            <a:ext cx="8205787" cy="5786780"/>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Bénéficiaires</a:t>
            </a:r>
            <a:endParaRPr lang="fr-FR" sz="2400" b="1" i="1" dirty="0">
              <a:solidFill>
                <a:srgbClr val="BE0F2E"/>
              </a:solidFill>
            </a:endParaRP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Fonctionnaires titulaires et stagiaires </a:t>
            </a:r>
            <a:r>
              <a:rPr lang="fr-FR" sz="2000" b="1" u="sng" dirty="0">
                <a:solidFill>
                  <a:schemeClr val="accent2"/>
                </a:solidFill>
              </a:rPr>
              <a:t>à temps complet </a:t>
            </a:r>
          </a:p>
          <a:p>
            <a:pPr algn="just"/>
            <a:r>
              <a:rPr lang="fr-FR" sz="2000" dirty="0">
                <a:solidFill>
                  <a:srgbClr val="FF0000"/>
                </a:solidFill>
              </a:rPr>
              <a:t>     </a:t>
            </a: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Contractuels de droit public </a:t>
            </a:r>
            <a:r>
              <a:rPr lang="fr-FR" sz="2000" b="1" u="sng" dirty="0">
                <a:solidFill>
                  <a:schemeClr val="accent2"/>
                </a:solidFill>
              </a:rPr>
              <a:t>à temps complet</a:t>
            </a:r>
            <a:r>
              <a:rPr lang="fr-FR" sz="2000" b="1" dirty="0">
                <a:solidFill>
                  <a:schemeClr val="accent2"/>
                </a:solidFill>
              </a:rPr>
              <a:t> </a:t>
            </a:r>
            <a:r>
              <a:rPr lang="fr-FR" sz="2000" dirty="0">
                <a:solidFill>
                  <a:schemeClr val="accent3">
                    <a:lumMod val="75000"/>
                  </a:schemeClr>
                </a:solidFill>
              </a:rPr>
              <a:t>en activité employés depuis plus d'un an de façon continue</a:t>
            </a:r>
            <a:endParaRPr lang="fr-FR" sz="2000" dirty="0">
              <a:solidFill>
                <a:schemeClr val="accent2"/>
              </a:solidFill>
            </a:endParaRP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marL="342900" indent="-342900" algn="just">
              <a:buFont typeface="Arial" panose="020B0604020202020204" pitchFamily="34" charset="0"/>
              <a:buChar char="•"/>
            </a:pPr>
            <a:r>
              <a:rPr lang="fr-FR" sz="2000" dirty="0">
                <a:solidFill>
                  <a:schemeClr val="accent3">
                    <a:lumMod val="75000"/>
                  </a:schemeClr>
                </a:solidFill>
              </a:rPr>
              <a:t>Personne en situation de handicap</a:t>
            </a:r>
          </a:p>
          <a:p>
            <a:pPr algn="just"/>
            <a:r>
              <a:rPr lang="fr-FR" sz="2000" dirty="0">
                <a:solidFill>
                  <a:schemeClr val="accent3">
                    <a:lumMod val="75000"/>
                  </a:schemeClr>
                </a:solidFill>
              </a:rPr>
              <a:t>(article L.352-4 du CGFP, anciennement article 38 de la loi n°84-53 du 26/01/1984)</a:t>
            </a:r>
          </a:p>
          <a:p>
            <a:pPr algn="just"/>
            <a:endParaRPr lang="fr-FR" sz="2000" dirty="0">
              <a:solidFill>
                <a:schemeClr val="accent3">
                  <a:lumMod val="75000"/>
                </a:schemeClr>
              </a:solidFill>
            </a:endParaRPr>
          </a:p>
          <a:p>
            <a:pPr algn="just"/>
            <a:endParaRPr lang="fr-FR" sz="2000" dirty="0">
              <a:solidFill>
                <a:schemeClr val="accent3">
                  <a:lumMod val="75000"/>
                </a:schemeClr>
              </a:solidFill>
            </a:endParaRPr>
          </a:p>
          <a:p>
            <a:pPr marL="342900" indent="-342900">
              <a:buFont typeface="Wingdings" panose="05000000000000000000" pitchFamily="2" charset="2"/>
              <a:buChar char="F"/>
            </a:pPr>
            <a:r>
              <a:rPr lang="fr-FR" sz="2400" b="1" dirty="0">
                <a:solidFill>
                  <a:schemeClr val="accent2"/>
                </a:solidFill>
              </a:rPr>
              <a:t>Quotités</a:t>
            </a:r>
            <a:endParaRPr lang="fr-FR" sz="2400" b="1" i="1" dirty="0">
              <a:solidFill>
                <a:schemeClr val="accent2"/>
              </a:solidFill>
            </a:endParaRPr>
          </a:p>
          <a:p>
            <a:pPr marL="342900" indent="-342900" algn="just">
              <a:buFont typeface="Arial" panose="020B0604020202020204" pitchFamily="34" charset="0"/>
              <a:buChar char="•"/>
            </a:pPr>
            <a:endParaRPr lang="fr-FR" sz="2000" b="0" i="0" dirty="0">
              <a:solidFill>
                <a:schemeClr val="accent3">
                  <a:lumMod val="75000"/>
                </a:schemeClr>
              </a:solidFill>
              <a:effectLst/>
            </a:endParaRPr>
          </a:p>
          <a:p>
            <a:pPr marL="342900" indent="-342900" algn="just">
              <a:buFont typeface="Arial" panose="020B0604020202020204" pitchFamily="34" charset="0"/>
              <a:buChar char="•"/>
            </a:pPr>
            <a:r>
              <a:rPr lang="fr-FR" sz="2000" dirty="0">
                <a:solidFill>
                  <a:schemeClr val="accent3">
                    <a:lumMod val="75000"/>
                  </a:schemeClr>
                </a:solidFill>
              </a:rPr>
              <a:t>Entre 50% et 99% d’un temps plein</a:t>
            </a: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1019666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II. Le temps partiel sur autorisation</a:t>
            </a: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539430"/>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Points de vigilance</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Les agents à </a:t>
            </a:r>
            <a:r>
              <a:rPr lang="fr-FR" sz="2000" b="1" dirty="0">
                <a:solidFill>
                  <a:schemeClr val="accent2"/>
                </a:solidFill>
              </a:rPr>
              <a:t>temps non complet sont exclus du bénéfice du temps partiel sur autorisation</a:t>
            </a:r>
          </a:p>
          <a:p>
            <a:pPr marL="342900" indent="-342900" algn="just">
              <a:buFont typeface="Arial" panose="020B0604020202020204" pitchFamily="34" charset="0"/>
              <a:buChar char="•"/>
            </a:pPr>
            <a:endParaRPr lang="fr-FR" sz="2000" b="1" dirty="0">
              <a:solidFill>
                <a:schemeClr val="accent2"/>
              </a:solidFill>
            </a:endParaRPr>
          </a:p>
          <a:p>
            <a:pPr marL="342900" indent="-342900" algn="just">
              <a:buFont typeface="Arial" panose="020B0604020202020204" pitchFamily="34" charset="0"/>
              <a:buChar char="•"/>
            </a:pPr>
            <a:r>
              <a:rPr lang="fr-FR" sz="2000" dirty="0">
                <a:solidFill>
                  <a:schemeClr val="accent3">
                    <a:lumMod val="75000"/>
                  </a:schemeClr>
                </a:solidFill>
              </a:rPr>
              <a:t>Cette exclusion </a:t>
            </a:r>
            <a:r>
              <a:rPr lang="fr-FR" sz="2000" b="1" dirty="0">
                <a:solidFill>
                  <a:schemeClr val="accent2"/>
                </a:solidFill>
              </a:rPr>
              <a:t>concerne les agents intercommunaux </a:t>
            </a:r>
            <a:r>
              <a:rPr lang="fr-FR" sz="2000" dirty="0">
                <a:solidFill>
                  <a:schemeClr val="accent3">
                    <a:lumMod val="75000"/>
                  </a:schemeClr>
                </a:solidFill>
              </a:rPr>
              <a:t>occupant plusieurs emplois à temps non complet, même si leur durée totale d’activité est égale ou supérieure à un temps complet</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L’accès à un nouvel emploi nécessite une nouvelle demande</a:t>
            </a:r>
          </a:p>
          <a:p>
            <a:pPr algn="just"/>
            <a:r>
              <a:rPr lang="fr-FR" sz="2000" dirty="0">
                <a:solidFill>
                  <a:schemeClr val="accent3">
                    <a:lumMod val="75000"/>
                  </a:schemeClr>
                </a:solidFill>
              </a:rPr>
              <a:t>    </a:t>
            </a:r>
          </a:p>
        </p:txBody>
      </p:sp>
    </p:spTree>
    <p:extLst>
      <p:ext uri="{BB962C8B-B14F-4D97-AF65-F5344CB8AC3E}">
        <p14:creationId xmlns:p14="http://schemas.microsoft.com/office/powerpoint/2010/main" val="659128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solidFill>
                  <a:schemeClr val="accent1"/>
                </a:solidFill>
                <a:latin typeface="Calibri" panose="020F0502020204030204" pitchFamily="34" charset="0"/>
                <a:cs typeface="Calibri" panose="020F0502020204030204" pitchFamily="34" charset="0"/>
              </a:rPr>
              <a:t>I. Propos introductifs</a:t>
            </a: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27113117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III. Le temps partiel de droit</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17314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III. Le temps partiel de droit</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3" y="1102022"/>
            <a:ext cx="8205787" cy="4893647"/>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Bénéficiaires selon le motif</a:t>
            </a:r>
            <a:endParaRPr lang="fr-FR" sz="2400" b="1" i="1" dirty="0">
              <a:solidFill>
                <a:srgbClr val="BE0F2E"/>
              </a:solidFill>
            </a:endParaRP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à l’occasion de chaque naissance ou adoption</a:t>
            </a:r>
          </a:p>
          <a:p>
            <a:pPr marL="800100" lvl="1" indent="-342900" algn="just">
              <a:buFont typeface="Wingdings" panose="05000000000000000000" pitchFamily="2" charset="2"/>
              <a:buChar char="ü"/>
            </a:pPr>
            <a:r>
              <a:rPr lang="fr-FR" sz="2000" dirty="0">
                <a:solidFill>
                  <a:schemeClr val="accent3">
                    <a:lumMod val="75000"/>
                  </a:schemeClr>
                </a:solidFill>
              </a:rPr>
              <a:t>Fonctionnaires titulaires et stagiaires </a:t>
            </a:r>
            <a:r>
              <a:rPr lang="fr-FR" sz="2000" b="1" u="sng" dirty="0">
                <a:solidFill>
                  <a:schemeClr val="accent2"/>
                </a:solidFill>
              </a:rPr>
              <a:t>à temps complet ou non complet</a:t>
            </a:r>
          </a:p>
          <a:p>
            <a:pPr marL="800100" lvl="1" indent="-342900" algn="just">
              <a:buFont typeface="Wingdings" panose="05000000000000000000" pitchFamily="2" charset="2"/>
              <a:buChar char="ü"/>
            </a:pPr>
            <a:r>
              <a:rPr lang="fr-FR" sz="2000" dirty="0">
                <a:solidFill>
                  <a:schemeClr val="accent3">
                    <a:lumMod val="75000"/>
                  </a:schemeClr>
                </a:solidFill>
              </a:rPr>
              <a:t>Contractuels de droit public </a:t>
            </a:r>
            <a:r>
              <a:rPr lang="fr-FR" sz="2000" b="1" u="sng" dirty="0">
                <a:solidFill>
                  <a:schemeClr val="accent2"/>
                </a:solidFill>
              </a:rPr>
              <a:t>à temps complet</a:t>
            </a:r>
            <a:r>
              <a:rPr lang="fr-FR" sz="2000" dirty="0">
                <a:solidFill>
                  <a:schemeClr val="accent3">
                    <a:lumMod val="75000"/>
                  </a:schemeClr>
                </a:solidFill>
              </a:rPr>
              <a:t> employés depuis plus d'un an ou en équivalent temps plein</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pour donner des soins</a:t>
            </a: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agents relevant de handicap</a:t>
            </a:r>
          </a:p>
          <a:p>
            <a:pPr marL="800100" lvl="1" indent="-342900" algn="just">
              <a:buFont typeface="Wingdings" panose="05000000000000000000" pitchFamily="2" charset="2"/>
              <a:buChar char="ü"/>
            </a:pPr>
            <a:r>
              <a:rPr lang="fr-FR" sz="2000" dirty="0">
                <a:solidFill>
                  <a:schemeClr val="accent3">
                    <a:lumMod val="75000"/>
                  </a:schemeClr>
                </a:solidFill>
              </a:rPr>
              <a:t>Fonctionnaires titulaires et stagiaires </a:t>
            </a:r>
            <a:r>
              <a:rPr lang="fr-FR" sz="2000" b="1" u="sng" dirty="0">
                <a:solidFill>
                  <a:schemeClr val="accent2"/>
                </a:solidFill>
              </a:rPr>
              <a:t>à temps complet ou non complet</a:t>
            </a:r>
          </a:p>
          <a:p>
            <a:pPr marL="800100" lvl="1" indent="-342900" algn="just">
              <a:buFont typeface="Wingdings" panose="05000000000000000000" pitchFamily="2" charset="2"/>
              <a:buChar char="ü"/>
            </a:pPr>
            <a:r>
              <a:rPr lang="fr-FR" sz="2000" dirty="0">
                <a:solidFill>
                  <a:schemeClr val="accent3">
                    <a:lumMod val="75000"/>
                  </a:schemeClr>
                </a:solidFill>
              </a:rPr>
              <a:t>Contractuels de droit public </a:t>
            </a:r>
            <a:r>
              <a:rPr lang="fr-FR" sz="2000" b="1" u="sng" dirty="0">
                <a:solidFill>
                  <a:schemeClr val="accent2"/>
                </a:solidFill>
              </a:rPr>
              <a:t>à temps complet</a:t>
            </a:r>
            <a:r>
              <a:rPr lang="fr-FR" sz="2000" u="sng" dirty="0">
                <a:solidFill>
                  <a:schemeClr val="accent2"/>
                </a:solidFill>
              </a:rPr>
              <a:t> </a:t>
            </a:r>
            <a:r>
              <a:rPr lang="fr-FR" sz="2000" b="1" u="sng" dirty="0">
                <a:solidFill>
                  <a:schemeClr val="accent2"/>
                </a:solidFill>
              </a:rPr>
              <a:t>ou non complet</a:t>
            </a:r>
            <a:endParaRPr lang="fr-FR" sz="2000" b="1" u="sng" dirty="0">
              <a:solidFill>
                <a:schemeClr val="accent3">
                  <a:lumMod val="75000"/>
                </a:schemeClr>
              </a:solidFill>
            </a:endParaRPr>
          </a:p>
          <a:p>
            <a:pPr marL="800100" lvl="1" indent="-342900" algn="just">
              <a:buFont typeface="Wingdings" panose="05000000000000000000" pitchFamily="2" charset="2"/>
              <a:buChar char="ü"/>
            </a:pPr>
            <a:endParaRPr lang="fr-FR" sz="2800" dirty="0">
              <a:solidFill>
                <a:srgbClr val="3F2270"/>
              </a:solidFill>
            </a:endParaRPr>
          </a:p>
        </p:txBody>
      </p:sp>
    </p:spTree>
    <p:extLst>
      <p:ext uri="{BB962C8B-B14F-4D97-AF65-F5344CB8AC3E}">
        <p14:creationId xmlns:p14="http://schemas.microsoft.com/office/powerpoint/2010/main" val="26313900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III. Le temps partiel de droit</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1815882"/>
          </a:xfrm>
          <a:prstGeom prst="rect">
            <a:avLst/>
          </a:prstGeom>
        </p:spPr>
        <p:txBody>
          <a:bodyPr wrap="square">
            <a:spAutoFit/>
          </a:bodyPr>
          <a:lstStyle/>
          <a:p>
            <a:pPr marL="342900" indent="-342900">
              <a:buFont typeface="Wingdings" panose="05000000000000000000" pitchFamily="2" charset="2"/>
              <a:buChar char="F"/>
            </a:pPr>
            <a:r>
              <a:rPr lang="fr-FR" sz="2400" b="1" dirty="0">
                <a:solidFill>
                  <a:schemeClr val="accent2"/>
                </a:solidFill>
              </a:rPr>
              <a:t>Quotités</a:t>
            </a:r>
            <a:endParaRPr lang="fr-FR" sz="2400" b="1" i="1" dirty="0">
              <a:solidFill>
                <a:schemeClr val="accent2"/>
              </a:solidFill>
            </a:endParaRPr>
          </a:p>
          <a:p>
            <a:pPr algn="just"/>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50, 60, 70 ou 80% de la durée hebdomadaire du service de l’agent</a:t>
            </a: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3038918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III. Le temps partiel de droit</a:t>
            </a: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847207"/>
          </a:xfrm>
          <a:prstGeom prst="rect">
            <a:avLst/>
          </a:prstGeom>
        </p:spPr>
        <p:txBody>
          <a:bodyPr wrap="square">
            <a:spAutoFit/>
          </a:bodyPr>
          <a:lstStyle/>
          <a:p>
            <a:pPr marL="342900" indent="-342900">
              <a:buFont typeface="Wingdings" panose="05000000000000000000" pitchFamily="2" charset="2"/>
              <a:buChar char="F"/>
            </a:pPr>
            <a:r>
              <a:rPr lang="fr-FR" sz="2400" b="1" dirty="0">
                <a:solidFill>
                  <a:srgbClr val="BE0F2E"/>
                </a:solidFill>
              </a:rPr>
              <a:t>Points de vigilance</a:t>
            </a:r>
          </a:p>
          <a:p>
            <a:pPr algn="just"/>
            <a:r>
              <a:rPr lang="fr-FR" sz="2000" dirty="0">
                <a:solidFill>
                  <a:schemeClr val="accent3">
                    <a:lumMod val="75000"/>
                  </a:schemeClr>
                </a:solidFill>
              </a:rPr>
              <a:t>    </a:t>
            </a:r>
          </a:p>
          <a:p>
            <a:pPr marL="342900" indent="-342900" algn="just">
              <a:buFont typeface="Arial" panose="020B0604020202020204" pitchFamily="34" charset="0"/>
              <a:buChar char="•"/>
            </a:pPr>
            <a:r>
              <a:rPr lang="fr-FR" sz="2000" dirty="0">
                <a:solidFill>
                  <a:schemeClr val="accent3">
                    <a:lumMod val="75000"/>
                  </a:schemeClr>
                </a:solidFill>
              </a:rPr>
              <a:t>la quotité accordée s’applique à la durée hebdomadaire définie par délibération, </a:t>
            </a:r>
            <a:r>
              <a:rPr lang="fr-FR" sz="2000" b="1" dirty="0">
                <a:solidFill>
                  <a:schemeClr val="accent2"/>
                </a:solidFill>
              </a:rPr>
              <a:t>pour l’emploi à temps non complet</a:t>
            </a:r>
            <a:endParaRPr lang="fr-FR" sz="2000" dirty="0">
              <a:solidFill>
                <a:schemeClr val="accent3">
                  <a:lumMod val="75000"/>
                </a:schemeClr>
              </a:solidFill>
            </a:endParaRP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Le temps de travail cumulé d'un agent exerçant à temps partiel dans une ou plusieurs collectivités peut être inférieur à 50% d'un temps complet (17h30 selon la règle générale)</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Lorsque l'agent occupe plusieurs emplois à temps non complet, le temps partiel ne s'applique pas automatiquement dans chaque emploi occupé : il peut être demandé dans un ou plusieurs emplois</a:t>
            </a:r>
          </a:p>
        </p:txBody>
      </p:sp>
    </p:spTree>
    <p:extLst>
      <p:ext uri="{BB962C8B-B14F-4D97-AF65-F5344CB8AC3E}">
        <p14:creationId xmlns:p14="http://schemas.microsoft.com/office/powerpoint/2010/main" val="42385247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26" y="-1439"/>
            <a:ext cx="9142642" cy="6859439"/>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457200" y="32847"/>
            <a:ext cx="8229600" cy="999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3500" b="1" kern="0" dirty="0">
                <a:ln w="1905"/>
                <a:solidFill>
                  <a:srgbClr val="1F92B7"/>
                </a:solidFill>
                <a:latin typeface="Calibri" panose="020F0502020204030204" pitchFamily="34" charset="0"/>
                <a:cs typeface="Calibri" panose="020F0502020204030204" pitchFamily="34" charset="0"/>
              </a:rPr>
              <a:t>Contact </a:t>
            </a:r>
          </a:p>
        </p:txBody>
      </p:sp>
      <p:sp>
        <p:nvSpPr>
          <p:cNvPr id="9" name="Espace réservé du contenu 2"/>
          <p:cNvSpPr>
            <a:spLocks noGrp="1"/>
          </p:cNvSpPr>
          <p:nvPr>
            <p:ph idx="1"/>
          </p:nvPr>
        </p:nvSpPr>
        <p:spPr>
          <a:xfrm>
            <a:off x="442395" y="3559621"/>
            <a:ext cx="8229600" cy="2772341"/>
          </a:xfrm>
        </p:spPr>
        <p:txBody>
          <a:bodyPr>
            <a:normAutofit/>
          </a:bodyPr>
          <a:lstStyle/>
          <a:p>
            <a:pPr marL="0" lvl="3" indent="0" algn="ctr">
              <a:spcBef>
                <a:spcPts val="0"/>
              </a:spcBef>
              <a:spcAft>
                <a:spcPts val="2400"/>
              </a:spcAft>
              <a:buNone/>
            </a:pPr>
            <a:r>
              <a:rPr lang="fr-FR" b="1" dirty="0">
                <a:cs typeface="Calibri" panose="020F0502020204030204" pitchFamily="34" charset="0"/>
              </a:rPr>
              <a:t>Centre de Gestion de la Fonction Publique Territoriale de la Haute-Garonne</a:t>
            </a:r>
          </a:p>
          <a:p>
            <a:pPr marL="0" lvl="3" indent="0" algn="ctr">
              <a:spcBef>
                <a:spcPts val="0"/>
              </a:spcBef>
              <a:spcAft>
                <a:spcPts val="2400"/>
              </a:spcAft>
              <a:buNone/>
            </a:pPr>
            <a:r>
              <a:rPr lang="fr-FR" dirty="0">
                <a:cs typeface="Calibri" panose="020F0502020204030204" pitchFamily="34" charset="0"/>
              </a:rPr>
              <a:t>590, rue Buissonnière – CS 37666 – 31676 LABEGE CEDEX</a:t>
            </a:r>
          </a:p>
          <a:p>
            <a:pPr marL="0" lvl="3" indent="0" algn="ctr">
              <a:spcBef>
                <a:spcPts val="0"/>
              </a:spcBef>
              <a:spcAft>
                <a:spcPts val="2400"/>
              </a:spcAft>
              <a:buNone/>
            </a:pPr>
            <a:r>
              <a:rPr lang="fr-FR" b="1" dirty="0">
                <a:cs typeface="Calibri" panose="020F0502020204030204" pitchFamily="34" charset="0"/>
              </a:rPr>
              <a:t>Tel</a:t>
            </a:r>
            <a:r>
              <a:rPr lang="fr-FR" dirty="0">
                <a:cs typeface="Calibri" panose="020F0502020204030204" pitchFamily="34" charset="0"/>
              </a:rPr>
              <a:t> : 05 81 91 93 00 – </a:t>
            </a:r>
            <a:r>
              <a:rPr lang="fr-FR" b="1" dirty="0">
                <a:cs typeface="Calibri" panose="020F0502020204030204" pitchFamily="34" charset="0"/>
              </a:rPr>
              <a:t>Fax</a:t>
            </a:r>
            <a:r>
              <a:rPr lang="fr-FR" dirty="0">
                <a:cs typeface="Calibri" panose="020F0502020204030204" pitchFamily="34" charset="0"/>
              </a:rPr>
              <a:t> : 05 62 26 09 39</a:t>
            </a:r>
          </a:p>
          <a:p>
            <a:pPr marL="0" lvl="3" indent="0" algn="ctr">
              <a:spcBef>
                <a:spcPts val="0"/>
              </a:spcBef>
              <a:spcAft>
                <a:spcPts val="2400"/>
              </a:spcAft>
              <a:buNone/>
            </a:pPr>
            <a:r>
              <a:rPr lang="fr-FR" b="1" dirty="0">
                <a:cs typeface="Calibri" panose="020F0502020204030204" pitchFamily="34" charset="0"/>
              </a:rPr>
              <a:t>Site internet </a:t>
            </a:r>
            <a:r>
              <a:rPr lang="fr-FR" dirty="0">
                <a:cs typeface="Calibri" panose="020F0502020204030204" pitchFamily="34" charset="0"/>
              </a:rPr>
              <a:t>: </a:t>
            </a:r>
            <a:r>
              <a:rPr lang="fr-FR" dirty="0">
                <a:cs typeface="Calibri" panose="020F0502020204030204" pitchFamily="34" charset="0"/>
                <a:hlinkClick r:id="rId3"/>
              </a:rPr>
              <a:t>www.cdg31.fr</a:t>
            </a:r>
            <a:r>
              <a:rPr lang="fr-FR" dirty="0"/>
              <a:t>	</a:t>
            </a:r>
          </a:p>
        </p:txBody>
      </p:sp>
      <p:sp>
        <p:nvSpPr>
          <p:cNvPr id="5" name="Espace réservé du contenu 2"/>
          <p:cNvSpPr txBox="1">
            <a:spLocks/>
          </p:cNvSpPr>
          <p:nvPr/>
        </p:nvSpPr>
        <p:spPr bwMode="auto">
          <a:xfrm>
            <a:off x="587518" y="1268760"/>
            <a:ext cx="8229600" cy="176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400"/>
              </a:spcAft>
              <a:buNone/>
            </a:pPr>
            <a:r>
              <a:rPr lang="fr-FR" sz="2000" b="1" kern="0" dirty="0">
                <a:latin typeface="Calibri" panose="020F0502020204030204" pitchFamily="34" charset="0"/>
                <a:cs typeface="Calibri" panose="020F0502020204030204" pitchFamily="34" charset="0"/>
              </a:rPr>
              <a:t>Service Gestion du personnel territorial</a:t>
            </a:r>
          </a:p>
          <a:p>
            <a:pPr marL="0" lvl="3" indent="0" algn="ctr">
              <a:spcBef>
                <a:spcPts val="0"/>
              </a:spcBef>
              <a:spcAft>
                <a:spcPts val="2400"/>
              </a:spcAft>
              <a:buNone/>
            </a:pPr>
            <a:r>
              <a:rPr lang="fr-FR" sz="2000" b="1" kern="0" dirty="0">
                <a:latin typeface="Calibri" panose="020F0502020204030204" pitchFamily="34" charset="0"/>
                <a:cs typeface="Calibri" panose="020F0502020204030204" pitchFamily="34" charset="0"/>
              </a:rPr>
              <a:t>Mél : </a:t>
            </a:r>
            <a:r>
              <a:rPr lang="fr-FR" sz="2000" kern="0" dirty="0">
                <a:latin typeface="Calibri" panose="020F0502020204030204" pitchFamily="34" charset="0"/>
                <a:cs typeface="Calibri" panose="020F0502020204030204" pitchFamily="34" charset="0"/>
                <a:hlinkClick r:id="rId4"/>
              </a:rPr>
              <a:t>carrieres@cdg31.fr</a:t>
            </a:r>
            <a:endParaRPr lang="fr-FR" sz="2000"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endParaRPr lang="fr-FR" sz="1800" b="1" kern="0" dirty="0">
              <a:latin typeface="Calibri" panose="020F0502020204030204" pitchFamily="34" charset="0"/>
              <a:cs typeface="Calibri" panose="020F0502020204030204" pitchFamily="34" charset="0"/>
            </a:endParaRPr>
          </a:p>
        </p:txBody>
      </p:sp>
      <p:cxnSp>
        <p:nvCxnSpPr>
          <p:cNvPr id="3" name="Connecteur droit 2"/>
          <p:cNvCxnSpPr/>
          <p:nvPr/>
        </p:nvCxnSpPr>
        <p:spPr>
          <a:xfrm>
            <a:off x="0" y="3298378"/>
            <a:ext cx="9128516"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73115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0" y="0"/>
            <a:ext cx="9142642" cy="6856561"/>
            <a:chOff x="0" y="0"/>
            <a:chExt cx="10691812" cy="7559676"/>
          </a:xfrm>
        </p:grpSpPr>
        <p:pic>
          <p:nvPicPr>
            <p:cNvPr id="6146" name="Picture 2" descr="\\Nas-rd5200\diffusion\Commun Diffusion\Service Communication\Charte graphique\2021\changement de logo\Modèles de documents\powerpoint\couverture powerpoint_losang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59676"/>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e 5"/>
            <p:cNvGrpSpPr/>
            <p:nvPr/>
          </p:nvGrpSpPr>
          <p:grpSpPr>
            <a:xfrm>
              <a:off x="3762524" y="4200652"/>
              <a:ext cx="3168352" cy="407206"/>
              <a:chOff x="3762524" y="4200652"/>
              <a:chExt cx="3168352" cy="407206"/>
            </a:xfrm>
          </p:grpSpPr>
          <p:sp>
            <p:nvSpPr>
              <p:cNvPr id="5" name="Rectangle 4"/>
              <p:cNvSpPr/>
              <p:nvPr/>
            </p:nvSpPr>
            <p:spPr>
              <a:xfrm>
                <a:off x="3762524" y="4200652"/>
                <a:ext cx="3168352" cy="1560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3923351" y="4200652"/>
                <a:ext cx="2845111" cy="407206"/>
              </a:xfrm>
              <a:prstGeom prst="rect">
                <a:avLst/>
              </a:prstGeom>
              <a:solidFill>
                <a:schemeClr val="bg1"/>
              </a:solidFill>
            </p:spPr>
            <p:txBody>
              <a:bodyPr wrap="square" rtlCol="0">
                <a:spAutoFit/>
              </a:bodyPr>
              <a:lstStyle/>
              <a:p>
                <a:pPr algn="ctr"/>
                <a:r>
                  <a:rPr lang="fr-FR" sz="900" dirty="0">
                    <a:latin typeface="Calibri" panose="020F0502020204030204" pitchFamily="34" charset="0"/>
                    <a:cs typeface="Calibri" panose="020F0502020204030204" pitchFamily="34" charset="0"/>
                  </a:rPr>
                  <a:t>© CDG 31. Tous droits réservés. </a:t>
                </a:r>
                <a:r>
                  <a:rPr lang="fr-FR" sz="900">
                    <a:latin typeface="Calibri" panose="020F0502020204030204" pitchFamily="34" charset="0"/>
                    <a:cs typeface="Calibri" panose="020F0502020204030204" pitchFamily="34" charset="0"/>
                  </a:rPr>
                  <a:t>[2022].</a:t>
                </a:r>
                <a:endParaRPr lang="fr-FR" sz="900" dirty="0">
                  <a:latin typeface="Calibri" panose="020F0502020204030204" pitchFamily="34" charset="0"/>
                  <a:cs typeface="Calibri" panose="020F0502020204030204" pitchFamily="34" charset="0"/>
                </a:endParaRPr>
              </a:p>
              <a:p>
                <a:pPr algn="ctr"/>
                <a:r>
                  <a:rPr lang="fr-FR" sz="900" dirty="0">
                    <a:latin typeface="Calibri" panose="020F0502020204030204" pitchFamily="34" charset="0"/>
                    <a:cs typeface="Calibri" panose="020F0502020204030204" pitchFamily="34" charset="0"/>
                  </a:rPr>
                  <a:t>Toute exploitation commerciale est interdite</a:t>
                </a:r>
              </a:p>
            </p:txBody>
          </p:sp>
        </p:grpSp>
        <p:sp>
          <p:nvSpPr>
            <p:cNvPr id="8" name="Titre 1"/>
            <p:cNvSpPr txBox="1">
              <a:spLocks/>
            </p:cNvSpPr>
            <p:nvPr/>
          </p:nvSpPr>
          <p:spPr bwMode="auto">
            <a:xfrm>
              <a:off x="3474492" y="2844527"/>
              <a:ext cx="3744416"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r>
                <a:rPr lang="fr-FR" sz="1800" kern="0" dirty="0">
                  <a:ln w="1905"/>
                  <a:solidFill>
                    <a:schemeClr val="bg1"/>
                  </a:solidFill>
                  <a:latin typeface="Calibri" panose="020F0502020204030204" pitchFamily="34" charset="0"/>
                  <a:cs typeface="Calibri" panose="020F0502020204030204" pitchFamily="34" charset="0"/>
                </a:rPr>
                <a:t>Centre de Gestion </a:t>
              </a:r>
            </a:p>
            <a:p>
              <a:r>
                <a:rPr lang="fr-FR" sz="1800" kern="0" dirty="0">
                  <a:ln w="1905"/>
                  <a:solidFill>
                    <a:schemeClr val="bg1"/>
                  </a:solidFill>
                  <a:latin typeface="Calibri" panose="020F0502020204030204" pitchFamily="34" charset="0"/>
                  <a:cs typeface="Calibri" panose="020F0502020204030204" pitchFamily="34" charset="0"/>
                </a:rPr>
                <a:t>de la Fonction Publique Territoriale </a:t>
              </a:r>
            </a:p>
            <a:p>
              <a:r>
                <a:rPr lang="fr-FR" sz="1800" kern="0" dirty="0">
                  <a:ln w="1905"/>
                  <a:solidFill>
                    <a:schemeClr val="bg1"/>
                  </a:solidFill>
                  <a:latin typeface="Calibri" panose="020F0502020204030204" pitchFamily="34" charset="0"/>
                  <a:cs typeface="Calibri" panose="020F0502020204030204" pitchFamily="34" charset="0"/>
                </a:rPr>
                <a:t>de la Haute-Garonne</a:t>
              </a:r>
              <a:endParaRPr lang="fr-FR" sz="1800" kern="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4849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I. Propos introductifs</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893647"/>
          </a:xfrm>
          <a:prstGeom prst="rect">
            <a:avLst/>
          </a:prstGeom>
        </p:spPr>
        <p:txBody>
          <a:bodyPr wrap="square">
            <a:spAutoFit/>
          </a:bodyPr>
          <a:lstStyle/>
          <a:p>
            <a:r>
              <a:rPr lang="fr-FR" sz="2400" dirty="0">
                <a:solidFill>
                  <a:schemeClr val="accent2"/>
                </a:solidFill>
                <a:sym typeface="Wingdings"/>
              </a:rPr>
              <a:t> </a:t>
            </a:r>
            <a:r>
              <a:rPr lang="fr-FR" sz="2400" b="1" dirty="0">
                <a:solidFill>
                  <a:srgbClr val="BE0F2E"/>
                </a:solidFill>
              </a:rPr>
              <a:t>Les principales références juridiques</a:t>
            </a:r>
          </a:p>
          <a:p>
            <a:endParaRPr lang="fr-FR" sz="2000" u="sng" dirty="0">
              <a:solidFill>
                <a:srgbClr val="3F2270"/>
              </a:solidFill>
            </a:endParaRPr>
          </a:p>
          <a:p>
            <a:pPr marL="342900" indent="-342900" algn="just">
              <a:buFont typeface="Arial" panose="020B0604020202020204" pitchFamily="34" charset="0"/>
              <a:buChar char="•"/>
            </a:pPr>
            <a:r>
              <a:rPr lang="fr-FR" sz="2000" dirty="0">
                <a:solidFill>
                  <a:schemeClr val="accent3">
                    <a:lumMod val="75000"/>
                  </a:schemeClr>
                </a:solidFill>
              </a:rPr>
              <a:t>Articles L.512-6 à L.512-9 et L.512-12 à L.512-15 du Code général de la fonction publique</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Décret n°2008-580 du 18 juin 2008 </a:t>
            </a:r>
            <a:r>
              <a:rPr lang="fr-FR" sz="2000" b="0" i="0" dirty="0">
                <a:solidFill>
                  <a:schemeClr val="accent3">
                    <a:lumMod val="75000"/>
                  </a:schemeClr>
                </a:solidFill>
                <a:effectLst/>
              </a:rPr>
              <a:t>relatif au régime de la mise à disposition applicable aux collectivités territoriales et aux établissements publics administratifs locaux</a:t>
            </a:r>
          </a:p>
          <a:p>
            <a:pPr marL="342900" indent="-342900" algn="just">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dirty="0">
                <a:solidFill>
                  <a:schemeClr val="accent3">
                    <a:lumMod val="75000"/>
                  </a:schemeClr>
                </a:solidFill>
              </a:rPr>
              <a:t>Décret n°2020-69 du 30 janvier 2020 relatif aux contrôles déontologiques dans la fonction publique</a:t>
            </a:r>
            <a:endParaRPr lang="fr-FR" sz="2000" b="0" i="0" dirty="0">
              <a:solidFill>
                <a:schemeClr val="accent3">
                  <a:lumMod val="75000"/>
                </a:schemeClr>
              </a:solidFill>
              <a:effectLst/>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3967380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 Propos introductifs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3847207"/>
          </a:xfrm>
          <a:prstGeom prst="rect">
            <a:avLst/>
          </a:prstGeom>
        </p:spPr>
        <p:txBody>
          <a:bodyPr wrap="square">
            <a:spAutoFit/>
          </a:bodyPr>
          <a:lstStyle/>
          <a:p>
            <a:pPr marL="342900" indent="-342900">
              <a:buFont typeface="Wingdings"/>
              <a:buChar char="F"/>
            </a:pPr>
            <a:r>
              <a:rPr lang="fr-FR" sz="2400" b="1" dirty="0">
                <a:solidFill>
                  <a:srgbClr val="BE0F2E"/>
                </a:solidFill>
              </a:rPr>
              <a:t>La mise à disposition n’est pas une position statutaire</a:t>
            </a:r>
          </a:p>
          <a:p>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Modalité particulière de la position d’activité</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lgn="just">
              <a:buFont typeface="Arial" panose="020B0604020202020204" pitchFamily="34" charset="0"/>
              <a:buChar char="•"/>
            </a:pPr>
            <a:r>
              <a:rPr lang="fr-FR" sz="2000" b="0" i="0" dirty="0">
                <a:solidFill>
                  <a:schemeClr val="accent3">
                    <a:lumMod val="75000"/>
                  </a:schemeClr>
                </a:solidFill>
                <a:effectLst/>
                <a:latin typeface="sourcesanspro"/>
              </a:rPr>
              <a:t>La mise à disposition est la situation du fonctionnaire réputé occuper son emploi qui, demeurant dans son corps ou son cadre d'emplois d'origine, continue à percevoir la rémunération correspondante mais exerce ses fonctions hors de l'administration où il a vocation </a:t>
            </a:r>
            <a:r>
              <a:rPr lang="fr-FR" sz="2000" i="0" dirty="0">
                <a:solidFill>
                  <a:schemeClr val="accent3">
                    <a:lumMod val="75000"/>
                  </a:schemeClr>
                </a:solidFill>
                <a:effectLst/>
              </a:rPr>
              <a:t>à servir</a:t>
            </a:r>
          </a:p>
          <a:p>
            <a:pPr algn="just"/>
            <a:r>
              <a:rPr lang="fr-FR" sz="2000" i="0" dirty="0">
                <a:solidFill>
                  <a:schemeClr val="accent3">
                    <a:lumMod val="75000"/>
                  </a:schemeClr>
                </a:solidFill>
                <a:effectLst/>
              </a:rPr>
              <a:t>      (</a:t>
            </a:r>
            <a:r>
              <a:rPr lang="fr-FR" sz="2000" dirty="0">
                <a:solidFill>
                  <a:schemeClr val="accent3">
                    <a:lumMod val="75000"/>
                  </a:schemeClr>
                </a:solidFill>
              </a:rPr>
              <a:t>article L512-6 du CGFP)</a:t>
            </a:r>
          </a:p>
          <a:p>
            <a:pPr marL="342900" indent="-342900">
              <a:buFont typeface="Arial" panose="020B0604020202020204" pitchFamily="34" charset="0"/>
              <a:buChar char="•"/>
            </a:pPr>
            <a:endParaRPr lang="fr-FR" sz="2000" dirty="0">
              <a:solidFill>
                <a:schemeClr val="accent3">
                  <a:lumMod val="75000"/>
                </a:schemeClr>
              </a:solidFill>
              <a:latin typeface="sourcesanspro"/>
            </a:endParaRPr>
          </a:p>
          <a:p>
            <a:pPr marL="342900" indent="-342900">
              <a:buFont typeface="Arial" panose="020B0604020202020204" pitchFamily="34" charset="0"/>
              <a:buChar char="•"/>
            </a:pPr>
            <a:r>
              <a:rPr lang="fr-FR" sz="2000" dirty="0">
                <a:solidFill>
                  <a:schemeClr val="accent3">
                    <a:lumMod val="75000"/>
                  </a:schemeClr>
                </a:solidFill>
                <a:latin typeface="sourcesanspro"/>
              </a:rPr>
              <a:t>Principe de mutualisation</a:t>
            </a: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Tree>
    <p:extLst>
      <p:ext uri="{BB962C8B-B14F-4D97-AF65-F5344CB8AC3E}">
        <p14:creationId xmlns:p14="http://schemas.microsoft.com/office/powerpoint/2010/main" val="267798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II. Les agents concernés</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4046197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latin typeface="+mj-lt"/>
              </a:rPr>
              <a:t>II. Les agents concernés</a:t>
            </a:r>
            <a:endParaRPr lang="fr-FR" altLang="fr-FR" b="1" dirty="0">
              <a:solidFill>
                <a:srgbClr val="1F92B7"/>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031873"/>
          </a:xfrm>
          <a:prstGeom prst="rect">
            <a:avLst/>
          </a:prstGeom>
        </p:spPr>
        <p:txBody>
          <a:bodyPr wrap="square">
            <a:spAutoFit/>
          </a:bodyPr>
          <a:lstStyle/>
          <a:p>
            <a:r>
              <a:rPr lang="fr-FR" sz="2400" dirty="0">
                <a:solidFill>
                  <a:schemeClr val="accent2"/>
                </a:solidFill>
                <a:sym typeface="Wingdings"/>
              </a:rPr>
              <a:t> </a:t>
            </a:r>
            <a:r>
              <a:rPr lang="fr-FR" sz="2400" b="1" dirty="0">
                <a:solidFill>
                  <a:srgbClr val="BE0F2E"/>
                </a:solidFill>
              </a:rPr>
              <a:t>Les fonctionnaires titulaires</a:t>
            </a:r>
          </a:p>
          <a:p>
            <a:endParaRPr lang="fr-FR" sz="2000" u="sng" dirty="0">
              <a:solidFill>
                <a:srgbClr val="3F2270"/>
              </a:solidFill>
            </a:endParaRPr>
          </a:p>
          <a:p>
            <a:pPr marL="342900" indent="-342900">
              <a:buFont typeface="Arial" panose="020B0604020202020204" pitchFamily="34" charset="0"/>
              <a:buChar char="•"/>
            </a:pPr>
            <a:r>
              <a:rPr lang="fr-FR" sz="2000" dirty="0">
                <a:solidFill>
                  <a:schemeClr val="accent3">
                    <a:lumMod val="75000"/>
                  </a:schemeClr>
                </a:solidFill>
              </a:rPr>
              <a:t>Un fonctionnaire stagiaire n’est pas concerné</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r>
              <a:rPr lang="fr-FR" sz="2400" dirty="0">
                <a:solidFill>
                  <a:schemeClr val="accent2"/>
                </a:solidFill>
                <a:sym typeface="Wingdings"/>
              </a:rPr>
              <a:t> </a:t>
            </a:r>
            <a:r>
              <a:rPr lang="fr-FR" sz="2400" b="1" dirty="0">
                <a:solidFill>
                  <a:srgbClr val="BE0F2E"/>
                </a:solidFill>
              </a:rPr>
              <a:t>Les contractuels de droit public en CDI</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r>
              <a:rPr lang="fr-FR" sz="2000" dirty="0">
                <a:solidFill>
                  <a:schemeClr val="accent3">
                    <a:lumMod val="75000"/>
                  </a:schemeClr>
                </a:solidFill>
              </a:rPr>
              <a:t>Les contractuels de droit public en CDD ne sont pas concernés</a:t>
            </a: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rgbClr val="3F2270"/>
              </a:solidFill>
            </a:endParaRPr>
          </a:p>
          <a:p>
            <a:pPr marL="342900" indent="-342900">
              <a:buFont typeface="Arial" panose="020B0604020202020204" pitchFamily="34" charset="0"/>
              <a:buChar char="•"/>
            </a:pPr>
            <a:endParaRPr lang="fr-FR" sz="2000" dirty="0">
              <a:solidFill>
                <a:schemeClr val="tx2"/>
              </a:solidFill>
            </a:endParaRPr>
          </a:p>
          <a:p>
            <a:pPr marL="342900" indent="-342900">
              <a:buFont typeface="Wingdings" panose="05000000000000000000" pitchFamily="2" charset="2"/>
              <a:buChar char="q"/>
            </a:pPr>
            <a:endParaRPr lang="fr-FR" sz="2800" dirty="0">
              <a:solidFill>
                <a:srgbClr val="3F2270"/>
              </a:solidFill>
            </a:endParaRPr>
          </a:p>
        </p:txBody>
      </p:sp>
    </p:spTree>
    <p:extLst>
      <p:ext uri="{BB962C8B-B14F-4D97-AF65-F5344CB8AC3E}">
        <p14:creationId xmlns:p14="http://schemas.microsoft.com/office/powerpoint/2010/main" val="26929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III. Les cas de mise à disposition</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7956629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TYPE" val="Slid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TYPE" val="ctColumnBox"/>
  <p:tag name="ARS_CHARTPARA_DATAFORMAT" val="ltNumberValue"/>
  <p:tag name="ARS_CHARTPARA_SHOWTIME" val="csStop"/>
  <p:tag name="ARS_CHARTPARA_NUMBERDEC" val="0"/>
  <p:tag name="ARS_CHARTPARA_DATAPERCENTBASE" val="crResponse"/>
  <p:tag name="ARS_CHARTPARA_PERCENTDEC" val="2"/>
  <p:tag name="ARS_CHARTPARA_SHOW3D" val="0"/>
  <p:tag name="ARS_CHARTPARA_SHOWWINDOW" val="0"/>
  <p:tag name="ARS_CHARTPOINTWIDTH" val="0.5"/>
  <p:tag name="ARS_CHARTSHOWITEMTEXT" val="0"/>
  <p:tag name="ARS_CHARTPARA_TEXTCHARTSPACEORLINE" val="0"/>
  <p:tag name="ARS_CHARTPARA_TEXTCHARTTYPEBYLINE" val="0"/>
  <p:tag name="ARS_CHARTCOLOR_0" val="-15552166"/>
  <p:tag name="ARS_CHARTCOLOR_1" val="-62438"/>
  <p:tag name="ARS_CHARTCOLOR_2" val="-141460"/>
  <p:tag name="ARS_CHARTCOLOR_3" val="-16759603"/>
  <p:tag name="ARS_CHARTCOLOR_4" val="-16728643"/>
  <p:tag name="ARS_CHARTCOLOR_5" val="-970509"/>
  <p:tag name="ARS_CHARTCOLOR_6" val="-10040012"/>
  <p:tag name="ARS_CHARTCOLOR_7" val="-6593024"/>
  <p:tag name="ARS_CHARTCOLOR_8" val="-16456731"/>
  <p:tag name="ARS_CHARTCOLOR_9" val="-575355"/>
  <p:tag name="ARS_SLIDE_DUENO" val="31"/>
  <p:tag name="ARS_SLIDE_PARTICIPANTNUM_MEN" val="31"/>
  <p:tag name="ARS_SLIDE_SUBMITNUM_MEN" val="0"/>
  <p:tag name="ARS_SLIDE_PARTICIPANTNUM" val="31"/>
  <p:tag name="ARS_SLIDE_SUBMITNUM" val="0"/>
  <p:tag name="ARS_SLIDE_CORRECTNUM" val="0"/>
  <p:tag name="ARS_SLIDE_VOTEMEAN" val="0"/>
</p:tagLst>
</file>

<file path=ppt/theme/theme1.xml><?xml version="1.0" encoding="utf-8"?>
<a:theme xmlns:a="http://schemas.openxmlformats.org/drawingml/2006/main" name="Thème Office">
  <a:themeElements>
    <a:clrScheme name="CDG31">
      <a:dk1>
        <a:sysClr val="windowText" lastClr="000000"/>
      </a:dk1>
      <a:lt1>
        <a:sysClr val="window" lastClr="FFFFFF"/>
      </a:lt1>
      <a:dk2>
        <a:srgbClr val="3F2270"/>
      </a:dk2>
      <a:lt2>
        <a:srgbClr val="EEECE1"/>
      </a:lt2>
      <a:accent1>
        <a:srgbClr val="1F92B7"/>
      </a:accent1>
      <a:accent2>
        <a:srgbClr val="BE0F2E"/>
      </a:accent2>
      <a:accent3>
        <a:srgbClr val="3F2270"/>
      </a:accent3>
      <a:accent4>
        <a:srgbClr val="E1AE13"/>
      </a:accent4>
      <a:accent5>
        <a:srgbClr val="E6E5E5"/>
      </a:accent5>
      <a:accent6>
        <a:srgbClr val="7B7878"/>
      </a:accent6>
      <a:hlink>
        <a:srgbClr val="1F92B7"/>
      </a:hlink>
      <a:folHlink>
        <a:srgbClr val="3F227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TotalTime>
  <Words>2392</Words>
  <Application>Microsoft Office PowerPoint</Application>
  <PresentationFormat>Affichage à l'écran (4:3)</PresentationFormat>
  <Paragraphs>360</Paragraphs>
  <Slides>45</Slides>
  <Notes>18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45</vt:i4>
      </vt:variant>
    </vt:vector>
  </HeadingPairs>
  <TitlesOfParts>
    <vt:vector size="51" baseType="lpstr">
      <vt:lpstr>Arial</vt:lpstr>
      <vt:lpstr>Calibri</vt:lpstr>
      <vt:lpstr>Myriad Pro</vt:lpstr>
      <vt:lpstr>sourcesanspro</vt:lpstr>
      <vt:lpstr>Wingdings</vt:lpstr>
      <vt:lpstr>Thème Office</vt:lpstr>
      <vt:lpstr>Présentation PowerPoint</vt:lpstr>
      <vt:lpstr>La mise à disposition des fonctionnaires territoriaux</vt:lpstr>
      <vt:lpstr>Présentation PowerPoint</vt:lpstr>
      <vt:lpstr>I. Propos introductifs</vt:lpstr>
      <vt:lpstr>Présentation PowerPoint</vt:lpstr>
      <vt:lpstr>Présentation PowerPoint</vt:lpstr>
      <vt:lpstr>II. Les agents concernés</vt:lpstr>
      <vt:lpstr>Présentation PowerPoint</vt:lpstr>
      <vt:lpstr>III. Les cas de mise à disposition</vt:lpstr>
      <vt:lpstr>Présentation PowerPoint</vt:lpstr>
      <vt:lpstr>Présentation PowerPoint</vt:lpstr>
      <vt:lpstr>Présentation PowerPoint</vt:lpstr>
      <vt:lpstr>Présentation PowerPoint</vt:lpstr>
      <vt:lpstr>IV. Procédure de mise à disposition</vt:lpstr>
      <vt:lpstr>Présentation PowerPoint</vt:lpstr>
      <vt:lpstr>Présentation PowerPoint</vt:lpstr>
      <vt:lpstr>Présentation PowerPoint</vt:lpstr>
      <vt:lpstr>Présentation PowerPoint</vt:lpstr>
      <vt:lpstr>Présentation PowerPoint</vt:lpstr>
      <vt:lpstr>V. Situation des fonctionnaires mis à disposition</vt:lpstr>
      <vt:lpstr>Présentation PowerPoint</vt:lpstr>
      <vt:lpstr>Présentation PowerPoint</vt:lpstr>
      <vt:lpstr>Présentation PowerPoint</vt:lpstr>
      <vt:lpstr>Présentation PowerPoint</vt:lpstr>
      <vt:lpstr>Présentation PowerPoint</vt:lpstr>
      <vt:lpstr>Présentation PowerPoint</vt:lpstr>
      <vt:lpstr>VI. Fin de mise à disposition</vt:lpstr>
      <vt:lpstr>Présentation PowerPoint</vt:lpstr>
      <vt:lpstr>Présentation PowerPoint</vt:lpstr>
      <vt:lpstr>VII. Temps d’échange</vt:lpstr>
      <vt:lpstr>Présentation PowerPoint</vt:lpstr>
      <vt:lpstr>Points de vigilance  sur le temps partiel</vt:lpstr>
      <vt:lpstr>Présentation PowerPoint</vt:lpstr>
      <vt:lpstr>I. Procédure commune</vt:lpstr>
      <vt:lpstr>Présentation PowerPoint</vt:lpstr>
      <vt:lpstr>Présentation PowerPoint</vt:lpstr>
      <vt:lpstr>II. Le temps partiel sur autorisation</vt:lpstr>
      <vt:lpstr>Présentation PowerPoint</vt:lpstr>
      <vt:lpstr>Présentation PowerPoint</vt:lpstr>
      <vt:lpstr>III. Le temps partiel de droit</vt:lpstr>
      <vt:lpstr>Présentation PowerPoint</vt:lpstr>
      <vt:lpstr>Présentation PowerPoint</vt:lpstr>
      <vt:lpstr>Présentation PowerPoint</vt:lpstr>
      <vt:lpstr>Présentation PowerPoint</vt:lpstr>
      <vt:lpstr>Présentation PowerPoint</vt:lpstr>
    </vt:vector>
  </TitlesOfParts>
  <Company>CDG31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FOURES Anaïs</dc:creator>
  <cp:lastModifiedBy>BONNAFOUS Thomas</cp:lastModifiedBy>
  <cp:revision>95</cp:revision>
  <cp:lastPrinted>2023-04-24T06:28:10Z</cp:lastPrinted>
  <dcterms:created xsi:type="dcterms:W3CDTF">2022-03-16T09:03:16Z</dcterms:created>
  <dcterms:modified xsi:type="dcterms:W3CDTF">2023-05-17T06:32:54Z</dcterms:modified>
</cp:coreProperties>
</file>