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handoutMasterIdLst>
    <p:handoutMasterId r:id="rId11"/>
  </p:handoutMasterIdLst>
  <p:sldIdLst>
    <p:sldId id="351" r:id="rId2"/>
    <p:sldId id="352" r:id="rId3"/>
    <p:sldId id="350" r:id="rId4"/>
    <p:sldId id="355" r:id="rId5"/>
    <p:sldId id="356" r:id="rId6"/>
    <p:sldId id="357" r:id="rId7"/>
    <p:sldId id="353" r:id="rId8"/>
    <p:sldId id="303" r:id="rId9"/>
  </p:sldIdLst>
  <p:sldSz cx="10693400" cy="7561263"/>
  <p:notesSz cx="6797675" cy="9926638"/>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521528" algn="l" rtl="0" fontAlgn="base">
      <a:spcBef>
        <a:spcPct val="0"/>
      </a:spcBef>
      <a:spcAft>
        <a:spcPct val="0"/>
      </a:spcAft>
      <a:defRPr kern="1200">
        <a:solidFill>
          <a:schemeClr val="tx1"/>
        </a:solidFill>
        <a:latin typeface="Arial" charset="0"/>
        <a:ea typeface="+mn-ea"/>
        <a:cs typeface="+mn-cs"/>
      </a:defRPr>
    </a:lvl2pPr>
    <a:lvl3pPr marL="1043056" algn="l" rtl="0" fontAlgn="base">
      <a:spcBef>
        <a:spcPct val="0"/>
      </a:spcBef>
      <a:spcAft>
        <a:spcPct val="0"/>
      </a:spcAft>
      <a:defRPr kern="1200">
        <a:solidFill>
          <a:schemeClr val="tx1"/>
        </a:solidFill>
        <a:latin typeface="Arial" charset="0"/>
        <a:ea typeface="+mn-ea"/>
        <a:cs typeface="+mn-cs"/>
      </a:defRPr>
    </a:lvl3pPr>
    <a:lvl4pPr marL="1564584" algn="l" rtl="0" fontAlgn="base">
      <a:spcBef>
        <a:spcPct val="0"/>
      </a:spcBef>
      <a:spcAft>
        <a:spcPct val="0"/>
      </a:spcAft>
      <a:defRPr kern="1200">
        <a:solidFill>
          <a:schemeClr val="tx1"/>
        </a:solidFill>
        <a:latin typeface="Arial" charset="0"/>
        <a:ea typeface="+mn-ea"/>
        <a:cs typeface="+mn-cs"/>
      </a:defRPr>
    </a:lvl4pPr>
    <a:lvl5pPr marL="2086112" algn="l" rtl="0" fontAlgn="base">
      <a:spcBef>
        <a:spcPct val="0"/>
      </a:spcBef>
      <a:spcAft>
        <a:spcPct val="0"/>
      </a:spcAft>
      <a:defRPr kern="1200">
        <a:solidFill>
          <a:schemeClr val="tx1"/>
        </a:solidFill>
        <a:latin typeface="Arial" charset="0"/>
        <a:ea typeface="+mn-ea"/>
        <a:cs typeface="+mn-cs"/>
      </a:defRPr>
    </a:lvl5pPr>
    <a:lvl6pPr marL="2607640" algn="l" defTabSz="1043056" rtl="0" eaLnBrk="1" latinLnBrk="0" hangingPunct="1">
      <a:defRPr kern="1200">
        <a:solidFill>
          <a:schemeClr val="tx1"/>
        </a:solidFill>
        <a:latin typeface="Arial" charset="0"/>
        <a:ea typeface="+mn-ea"/>
        <a:cs typeface="+mn-cs"/>
      </a:defRPr>
    </a:lvl6pPr>
    <a:lvl7pPr marL="3129168" algn="l" defTabSz="1043056" rtl="0" eaLnBrk="1" latinLnBrk="0" hangingPunct="1">
      <a:defRPr kern="1200">
        <a:solidFill>
          <a:schemeClr val="tx1"/>
        </a:solidFill>
        <a:latin typeface="Arial" charset="0"/>
        <a:ea typeface="+mn-ea"/>
        <a:cs typeface="+mn-cs"/>
      </a:defRPr>
    </a:lvl7pPr>
    <a:lvl8pPr marL="3650696" algn="l" defTabSz="1043056" rtl="0" eaLnBrk="1" latinLnBrk="0" hangingPunct="1">
      <a:defRPr kern="1200">
        <a:solidFill>
          <a:schemeClr val="tx1"/>
        </a:solidFill>
        <a:latin typeface="Arial" charset="0"/>
        <a:ea typeface="+mn-ea"/>
        <a:cs typeface="+mn-cs"/>
      </a:defRPr>
    </a:lvl8pPr>
    <a:lvl9pPr marL="4172224" algn="l" defTabSz="1043056"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368">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BIN Jessica" initials="AJ"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2270"/>
    <a:srgbClr val="BE0F2E"/>
    <a:srgbClr val="333399"/>
    <a:srgbClr val="1F92B7"/>
    <a:srgbClr val="7B78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Style moyen 4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DCAF9ED-07DC-4A11-8D7F-57B35C25682E}" styleName="Style moyen 1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Style moyen 4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2062" autoAdjust="0"/>
  </p:normalViewPr>
  <p:slideViewPr>
    <p:cSldViewPr>
      <p:cViewPr varScale="1">
        <p:scale>
          <a:sx n="97" d="100"/>
          <a:sy n="97" d="100"/>
        </p:scale>
        <p:origin x="852" y="84"/>
      </p:cViewPr>
      <p:guideLst>
        <p:guide orient="horz" pos="2382"/>
        <p:guide pos="3368"/>
      </p:guideLst>
    </p:cSldViewPr>
  </p:slideViewPr>
  <p:outlineViewPr>
    <p:cViewPr>
      <p:scale>
        <a:sx n="33" d="100"/>
        <a:sy n="33" d="100"/>
      </p:scale>
      <p:origin x="0" y="10632"/>
    </p:cViewPr>
  </p:outlineViewPr>
  <p:notesTextViewPr>
    <p:cViewPr>
      <p:scale>
        <a:sx n="100" d="100"/>
        <a:sy n="100" d="100"/>
      </p:scale>
      <p:origin x="0" y="0"/>
    </p:cViewPr>
  </p:notesTextViewPr>
  <p:sorterViewPr>
    <p:cViewPr>
      <p:scale>
        <a:sx n="100" d="100"/>
        <a:sy n="100" d="100"/>
      </p:scale>
      <p:origin x="0" y="1302"/>
    </p:cViewPr>
  </p:sorterViewPr>
  <p:notesViewPr>
    <p:cSldViewPr>
      <p:cViewPr varScale="1">
        <p:scale>
          <a:sx n="93" d="100"/>
          <a:sy n="93" d="100"/>
        </p:scale>
        <p:origin x="-3774"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D7090DF6-B01B-47F0-9F51-2F698BC46C19}" type="datetimeFigureOut">
              <a:rPr lang="fr-FR" smtClean="0"/>
              <a:t>14/12/2023</a:t>
            </a:fld>
            <a:endParaRPr lang="fr-FR"/>
          </a:p>
        </p:txBody>
      </p:sp>
      <p:sp>
        <p:nvSpPr>
          <p:cNvPr id="4" name="Espace réservé du pied de page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8F940E53-FFDB-4271-A859-8511F6F9A963}" type="slidenum">
              <a:rPr lang="fr-FR" smtClean="0"/>
              <a:t>‹N°›</a:t>
            </a:fld>
            <a:endParaRPr lang="fr-FR"/>
          </a:p>
        </p:txBody>
      </p:sp>
    </p:spTree>
    <p:extLst>
      <p:ext uri="{BB962C8B-B14F-4D97-AF65-F5344CB8AC3E}">
        <p14:creationId xmlns:p14="http://schemas.microsoft.com/office/powerpoint/2010/main" val="3806841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6"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9" y="0"/>
            <a:ext cx="2945659" cy="496332"/>
          </a:xfrm>
          <a:prstGeom prst="rect">
            <a:avLst/>
          </a:prstGeom>
        </p:spPr>
        <p:txBody>
          <a:bodyPr vert="horz" lIns="91440" tIns="45720" rIns="91440" bIns="45720" rtlCol="0"/>
          <a:lstStyle>
            <a:lvl1pPr algn="r">
              <a:defRPr sz="1200"/>
            </a:lvl1pPr>
          </a:lstStyle>
          <a:p>
            <a:fld id="{78F14973-5BD5-4209-BA1D-DE2BF537FF4C}" type="datetimeFigureOut">
              <a:rPr lang="fr-FR" smtClean="0"/>
              <a:pPr/>
              <a:t>14/12/2023</a:t>
            </a:fld>
            <a:endParaRPr lang="fr-FR"/>
          </a:p>
        </p:txBody>
      </p:sp>
      <p:sp>
        <p:nvSpPr>
          <p:cNvPr id="4" name="Espace réservé de l'image des diapositives 3"/>
          <p:cNvSpPr>
            <a:spLocks noGrp="1" noRot="1" noChangeAspect="1"/>
          </p:cNvSpPr>
          <p:nvPr>
            <p:ph type="sldImg" idx="2"/>
          </p:nvPr>
        </p:nvSpPr>
        <p:spPr>
          <a:xfrm>
            <a:off x="766763" y="744538"/>
            <a:ext cx="5264150"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6"/>
            <a:ext cx="5438140" cy="4466987"/>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6" y="9428586"/>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9" y="9428586"/>
            <a:ext cx="2945659" cy="496332"/>
          </a:xfrm>
          <a:prstGeom prst="rect">
            <a:avLst/>
          </a:prstGeom>
        </p:spPr>
        <p:txBody>
          <a:bodyPr vert="horz" lIns="91440" tIns="45720" rIns="91440" bIns="45720" rtlCol="0" anchor="b"/>
          <a:lstStyle>
            <a:lvl1pPr algn="r">
              <a:defRPr sz="1200"/>
            </a:lvl1pPr>
          </a:lstStyle>
          <a:p>
            <a:fld id="{0A60A539-B88D-4561-A407-711B84976B22}" type="slidenum">
              <a:rPr lang="fr-FR" smtClean="0"/>
              <a:pPr/>
              <a:t>‹N°›</a:t>
            </a:fld>
            <a:endParaRPr lang="fr-FR"/>
          </a:p>
        </p:txBody>
      </p:sp>
    </p:spTree>
    <p:extLst>
      <p:ext uri="{BB962C8B-B14F-4D97-AF65-F5344CB8AC3E}">
        <p14:creationId xmlns:p14="http://schemas.microsoft.com/office/powerpoint/2010/main" val="823947733"/>
      </p:ext>
    </p:extLst>
  </p:cSld>
  <p:clrMap bg1="lt1" tx1="dk1" bg2="lt2" tx2="dk2" accent1="accent1" accent2="accent2" accent3="accent3" accent4="accent4" accent5="accent5" accent6="accent6" hlink="hlink" folHlink="folHlink"/>
  <p:notesStyle>
    <a:lvl1pPr marL="0" algn="l" defTabSz="1043056" rtl="0" eaLnBrk="1" latinLnBrk="0" hangingPunct="1">
      <a:defRPr sz="1400" kern="1200">
        <a:solidFill>
          <a:schemeClr val="tx1"/>
        </a:solidFill>
        <a:latin typeface="+mn-lt"/>
        <a:ea typeface="+mn-ea"/>
        <a:cs typeface="+mn-cs"/>
      </a:defRPr>
    </a:lvl1pPr>
    <a:lvl2pPr marL="521528" algn="l" defTabSz="1043056" rtl="0" eaLnBrk="1" latinLnBrk="0" hangingPunct="1">
      <a:defRPr sz="1400" kern="1200">
        <a:solidFill>
          <a:schemeClr val="tx1"/>
        </a:solidFill>
        <a:latin typeface="+mn-lt"/>
        <a:ea typeface="+mn-ea"/>
        <a:cs typeface="+mn-cs"/>
      </a:defRPr>
    </a:lvl2pPr>
    <a:lvl3pPr marL="1043056" algn="l" defTabSz="1043056" rtl="0" eaLnBrk="1" latinLnBrk="0" hangingPunct="1">
      <a:defRPr sz="1400" kern="1200">
        <a:solidFill>
          <a:schemeClr val="tx1"/>
        </a:solidFill>
        <a:latin typeface="+mn-lt"/>
        <a:ea typeface="+mn-ea"/>
        <a:cs typeface="+mn-cs"/>
      </a:defRPr>
    </a:lvl3pPr>
    <a:lvl4pPr marL="1564584" algn="l" defTabSz="1043056" rtl="0" eaLnBrk="1" latinLnBrk="0" hangingPunct="1">
      <a:defRPr sz="1400" kern="1200">
        <a:solidFill>
          <a:schemeClr val="tx1"/>
        </a:solidFill>
        <a:latin typeface="+mn-lt"/>
        <a:ea typeface="+mn-ea"/>
        <a:cs typeface="+mn-cs"/>
      </a:defRPr>
    </a:lvl4pPr>
    <a:lvl5pPr marL="2086112" algn="l" defTabSz="1043056" rtl="0" eaLnBrk="1" latinLnBrk="0" hangingPunct="1">
      <a:defRPr sz="1400" kern="1200">
        <a:solidFill>
          <a:schemeClr val="tx1"/>
        </a:solidFill>
        <a:latin typeface="+mn-lt"/>
        <a:ea typeface="+mn-ea"/>
        <a:cs typeface="+mn-cs"/>
      </a:defRPr>
    </a:lvl5pPr>
    <a:lvl6pPr marL="2607640" algn="l" defTabSz="1043056" rtl="0" eaLnBrk="1" latinLnBrk="0" hangingPunct="1">
      <a:defRPr sz="1400" kern="1200">
        <a:solidFill>
          <a:schemeClr val="tx1"/>
        </a:solidFill>
        <a:latin typeface="+mn-lt"/>
        <a:ea typeface="+mn-ea"/>
        <a:cs typeface="+mn-cs"/>
      </a:defRPr>
    </a:lvl6pPr>
    <a:lvl7pPr marL="3129168" algn="l" defTabSz="1043056" rtl="0" eaLnBrk="1" latinLnBrk="0" hangingPunct="1">
      <a:defRPr sz="1400" kern="1200">
        <a:solidFill>
          <a:schemeClr val="tx1"/>
        </a:solidFill>
        <a:latin typeface="+mn-lt"/>
        <a:ea typeface="+mn-ea"/>
        <a:cs typeface="+mn-cs"/>
      </a:defRPr>
    </a:lvl7pPr>
    <a:lvl8pPr marL="3650696" algn="l" defTabSz="1043056" rtl="0" eaLnBrk="1" latinLnBrk="0" hangingPunct="1">
      <a:defRPr sz="1400" kern="1200">
        <a:solidFill>
          <a:schemeClr val="tx1"/>
        </a:solidFill>
        <a:latin typeface="+mn-lt"/>
        <a:ea typeface="+mn-ea"/>
        <a:cs typeface="+mn-cs"/>
      </a:defRPr>
    </a:lvl8pPr>
    <a:lvl9pPr marL="4172224" algn="l" defTabSz="1043056" rtl="0" eaLnBrk="1" latinLnBrk="0"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02005" y="2348893"/>
            <a:ext cx="9089390" cy="1620771"/>
          </a:xfrm>
        </p:spPr>
        <p:txBody>
          <a:bodyPr/>
          <a:lstStyle/>
          <a:p>
            <a:r>
              <a:rPr lang="fr-FR"/>
              <a:t>Modifiez le style du titre</a:t>
            </a:r>
          </a:p>
        </p:txBody>
      </p:sp>
      <p:sp>
        <p:nvSpPr>
          <p:cNvPr id="3" name="Sous-titre 2"/>
          <p:cNvSpPr>
            <a:spLocks noGrp="1"/>
          </p:cNvSpPr>
          <p:nvPr>
            <p:ph type="subTitle" idx="1"/>
          </p:nvPr>
        </p:nvSpPr>
        <p:spPr>
          <a:xfrm>
            <a:off x="1604010" y="4284716"/>
            <a:ext cx="7485380" cy="1932323"/>
          </a:xfrm>
        </p:spPr>
        <p:txBody>
          <a:bodyPr/>
          <a:lstStyle>
            <a:lvl1pPr marL="0" indent="0" algn="ctr">
              <a:buNone/>
              <a:defRPr/>
            </a:lvl1pPr>
            <a:lvl2pPr marL="521528" indent="0" algn="ctr">
              <a:buNone/>
              <a:defRPr/>
            </a:lvl2pPr>
            <a:lvl3pPr marL="1043056" indent="0" algn="ctr">
              <a:buNone/>
              <a:defRPr/>
            </a:lvl3pPr>
            <a:lvl4pPr marL="1564584" indent="0" algn="ctr">
              <a:buNone/>
              <a:defRPr/>
            </a:lvl4pPr>
            <a:lvl5pPr marL="2086112" indent="0" algn="ctr">
              <a:buNone/>
              <a:defRPr/>
            </a:lvl5pPr>
            <a:lvl6pPr marL="2607640" indent="0" algn="ctr">
              <a:buNone/>
              <a:defRPr/>
            </a:lvl6pPr>
            <a:lvl7pPr marL="3129168" indent="0" algn="ctr">
              <a:buNone/>
              <a:defRPr/>
            </a:lvl7pPr>
            <a:lvl8pPr marL="3650696" indent="0" algn="ctr">
              <a:buNone/>
              <a:defRPr/>
            </a:lvl8pPr>
            <a:lvl9pPr marL="4172224" indent="0" algn="ctr">
              <a:buNone/>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lvl1pPr>
              <a:defRPr/>
            </a:lvl1pPr>
          </a:lstStyle>
          <a:p>
            <a:endParaRPr lang="fr-FR" altLang="fr-FR"/>
          </a:p>
        </p:txBody>
      </p:sp>
      <p:sp>
        <p:nvSpPr>
          <p:cNvPr id="5" name="Espace réservé du pied de page 4"/>
          <p:cNvSpPr>
            <a:spLocks noGrp="1"/>
          </p:cNvSpPr>
          <p:nvPr>
            <p:ph type="ftr" sz="quarter" idx="11"/>
          </p:nvPr>
        </p:nvSpPr>
        <p:spPr/>
        <p:txBody>
          <a:bodyPr/>
          <a:lstStyle>
            <a:lvl1pPr>
              <a:defRPr/>
            </a:lvl1pPr>
          </a:lstStyle>
          <a:p>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5880E833-DFF7-4F28-B585-0FEF66CDE512}" type="slidenum">
              <a:rPr lang="fr-FR" altLang="fr-FR"/>
              <a:pPr/>
              <a:t>‹N°›</a:t>
            </a:fld>
            <a:endParaRPr lang="fr-FR" altLang="fr-FR"/>
          </a:p>
        </p:txBody>
      </p:sp>
    </p:spTree>
    <p:extLst>
      <p:ext uri="{BB962C8B-B14F-4D97-AF65-F5344CB8AC3E}">
        <p14:creationId xmlns:p14="http://schemas.microsoft.com/office/powerpoint/2010/main" val="17736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ltLang="fr-FR"/>
          </a:p>
        </p:txBody>
      </p:sp>
      <p:sp>
        <p:nvSpPr>
          <p:cNvPr id="5" name="Espace réservé du pied de page 4"/>
          <p:cNvSpPr>
            <a:spLocks noGrp="1"/>
          </p:cNvSpPr>
          <p:nvPr>
            <p:ph type="ftr" sz="quarter" idx="11"/>
          </p:nvPr>
        </p:nvSpPr>
        <p:spPr/>
        <p:txBody>
          <a:bodyPr/>
          <a:lstStyle>
            <a:lvl1pPr>
              <a:defRPr/>
            </a:lvl1pPr>
          </a:lstStyle>
          <a:p>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4A684666-CDBA-4CDC-A29F-76992C05AE86}" type="slidenum">
              <a:rPr lang="fr-FR" altLang="fr-FR"/>
              <a:pPr/>
              <a:t>‹N°›</a:t>
            </a:fld>
            <a:endParaRPr lang="fr-FR" altLang="fr-FR"/>
          </a:p>
        </p:txBody>
      </p:sp>
    </p:spTree>
    <p:extLst>
      <p:ext uri="{BB962C8B-B14F-4D97-AF65-F5344CB8AC3E}">
        <p14:creationId xmlns:p14="http://schemas.microsoft.com/office/powerpoint/2010/main" val="1832950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752715" y="302802"/>
            <a:ext cx="2406015" cy="645157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534670" y="302802"/>
            <a:ext cx="7039822" cy="645157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ltLang="fr-FR"/>
          </a:p>
        </p:txBody>
      </p:sp>
      <p:sp>
        <p:nvSpPr>
          <p:cNvPr id="5" name="Espace réservé du pied de page 4"/>
          <p:cNvSpPr>
            <a:spLocks noGrp="1"/>
          </p:cNvSpPr>
          <p:nvPr>
            <p:ph type="ftr" sz="quarter" idx="11"/>
          </p:nvPr>
        </p:nvSpPr>
        <p:spPr/>
        <p:txBody>
          <a:bodyPr/>
          <a:lstStyle>
            <a:lvl1pPr>
              <a:defRPr/>
            </a:lvl1pPr>
          </a:lstStyle>
          <a:p>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96CF8AE9-E51D-49E8-A55B-CB12102AE491}" type="slidenum">
              <a:rPr lang="fr-FR" altLang="fr-FR"/>
              <a:pPr/>
              <a:t>‹N°›</a:t>
            </a:fld>
            <a:endParaRPr lang="fr-FR" altLang="fr-FR"/>
          </a:p>
        </p:txBody>
      </p:sp>
    </p:spTree>
    <p:extLst>
      <p:ext uri="{BB962C8B-B14F-4D97-AF65-F5344CB8AC3E}">
        <p14:creationId xmlns:p14="http://schemas.microsoft.com/office/powerpoint/2010/main" val="12157223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534670" y="302802"/>
            <a:ext cx="9624060" cy="645157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 name="Espace réservé de la date 2"/>
          <p:cNvSpPr>
            <a:spLocks noGrp="1"/>
          </p:cNvSpPr>
          <p:nvPr>
            <p:ph type="dt" sz="half" idx="10"/>
          </p:nvPr>
        </p:nvSpPr>
        <p:spPr>
          <a:xfrm>
            <a:off x="534670" y="6885650"/>
            <a:ext cx="2495127" cy="525088"/>
          </a:xfrm>
        </p:spPr>
        <p:txBody>
          <a:bodyPr/>
          <a:lstStyle>
            <a:lvl1pPr>
              <a:defRPr/>
            </a:lvl1pPr>
          </a:lstStyle>
          <a:p>
            <a:endParaRPr lang="fr-FR" altLang="fr-FR"/>
          </a:p>
        </p:txBody>
      </p:sp>
      <p:sp>
        <p:nvSpPr>
          <p:cNvPr id="4" name="Espace réservé du pied de page 3"/>
          <p:cNvSpPr>
            <a:spLocks noGrp="1"/>
          </p:cNvSpPr>
          <p:nvPr>
            <p:ph type="ftr" sz="quarter" idx="11"/>
          </p:nvPr>
        </p:nvSpPr>
        <p:spPr>
          <a:xfrm>
            <a:off x="3653579" y="6885650"/>
            <a:ext cx="3386243" cy="525088"/>
          </a:xfrm>
        </p:spPr>
        <p:txBody>
          <a:bodyPr/>
          <a:lstStyle>
            <a:lvl1pPr>
              <a:defRPr/>
            </a:lvl1pPr>
          </a:lstStyle>
          <a:p>
            <a:endParaRPr lang="fr-FR" altLang="fr-FR"/>
          </a:p>
        </p:txBody>
      </p:sp>
      <p:sp>
        <p:nvSpPr>
          <p:cNvPr id="5" name="Espace réservé du numéro de diapositive 4"/>
          <p:cNvSpPr>
            <a:spLocks noGrp="1"/>
          </p:cNvSpPr>
          <p:nvPr>
            <p:ph type="sldNum" sz="quarter" idx="12"/>
          </p:nvPr>
        </p:nvSpPr>
        <p:spPr>
          <a:xfrm>
            <a:off x="7663603" y="6885650"/>
            <a:ext cx="2495127" cy="525088"/>
          </a:xfrm>
        </p:spPr>
        <p:txBody>
          <a:bodyPr/>
          <a:lstStyle>
            <a:lvl1pPr>
              <a:defRPr/>
            </a:lvl1pPr>
          </a:lstStyle>
          <a:p>
            <a:fld id="{9BC5C211-7B18-426F-90C8-640EE5C36DB0}" type="slidenum">
              <a:rPr lang="fr-FR" altLang="fr-FR"/>
              <a:pPr/>
              <a:t>‹N°›</a:t>
            </a:fld>
            <a:endParaRPr lang="fr-FR" altLang="fr-FR"/>
          </a:p>
        </p:txBody>
      </p:sp>
    </p:spTree>
    <p:extLst>
      <p:ext uri="{BB962C8B-B14F-4D97-AF65-F5344CB8AC3E}">
        <p14:creationId xmlns:p14="http://schemas.microsoft.com/office/powerpoint/2010/main" val="3591015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ltLang="fr-FR" dirty="0"/>
          </a:p>
        </p:txBody>
      </p:sp>
      <p:sp>
        <p:nvSpPr>
          <p:cNvPr id="5" name="Espace réservé du pied de page 4"/>
          <p:cNvSpPr>
            <a:spLocks noGrp="1"/>
          </p:cNvSpPr>
          <p:nvPr>
            <p:ph type="ftr" sz="quarter" idx="11"/>
          </p:nvPr>
        </p:nvSpPr>
        <p:spPr/>
        <p:txBody>
          <a:bodyPr/>
          <a:lstStyle>
            <a:lvl1pPr>
              <a:defRPr/>
            </a:lvl1pPr>
          </a:lstStyle>
          <a:p>
            <a:fld id="{4BE674E7-B6E7-471A-B468-627A22F2484B}" type="slidenum">
              <a:rPr lang="fr-FR" altLang="fr-FR" smtClean="0"/>
              <a:pPr/>
              <a:t>‹N°›</a:t>
            </a:fld>
            <a:endParaRPr lang="fr-FR" altLang="fr-FR" dirty="0"/>
          </a:p>
        </p:txBody>
      </p:sp>
      <p:sp>
        <p:nvSpPr>
          <p:cNvPr id="6" name="Espace réservé du numéro de diapositive 5"/>
          <p:cNvSpPr>
            <a:spLocks noGrp="1"/>
          </p:cNvSpPr>
          <p:nvPr>
            <p:ph type="sldNum" sz="quarter" idx="12"/>
          </p:nvPr>
        </p:nvSpPr>
        <p:spPr/>
        <p:txBody>
          <a:bodyPr/>
          <a:lstStyle>
            <a:lvl1pPr>
              <a:defRPr/>
            </a:lvl1pPr>
          </a:lstStyle>
          <a:p>
            <a:endParaRPr lang="fr-FR" altLang="fr-FR" dirty="0"/>
          </a:p>
        </p:txBody>
      </p:sp>
    </p:spTree>
    <p:extLst>
      <p:ext uri="{BB962C8B-B14F-4D97-AF65-F5344CB8AC3E}">
        <p14:creationId xmlns:p14="http://schemas.microsoft.com/office/powerpoint/2010/main" val="1648872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44705" y="4858812"/>
            <a:ext cx="9089390" cy="1501751"/>
          </a:xfrm>
        </p:spPr>
        <p:txBody>
          <a:bodyPr anchor="t"/>
          <a:lstStyle>
            <a:lvl1pPr algn="l">
              <a:defRPr sz="4600" b="1" cap="all"/>
            </a:lvl1pPr>
          </a:lstStyle>
          <a:p>
            <a:r>
              <a:rPr lang="fr-FR"/>
              <a:t>Modifiez le style du titre</a:t>
            </a:r>
          </a:p>
        </p:txBody>
      </p:sp>
      <p:sp>
        <p:nvSpPr>
          <p:cNvPr id="3" name="Espace réservé du texte 2"/>
          <p:cNvSpPr>
            <a:spLocks noGrp="1"/>
          </p:cNvSpPr>
          <p:nvPr>
            <p:ph type="body" idx="1"/>
          </p:nvPr>
        </p:nvSpPr>
        <p:spPr>
          <a:xfrm>
            <a:off x="844705" y="3204786"/>
            <a:ext cx="9089390" cy="1654026"/>
          </a:xfrm>
        </p:spPr>
        <p:txBody>
          <a:bodyPr anchor="b"/>
          <a:lstStyle>
            <a:lvl1pPr marL="0" indent="0">
              <a:buNone/>
              <a:defRPr sz="2300"/>
            </a:lvl1pPr>
            <a:lvl2pPr marL="521528" indent="0">
              <a:buNone/>
              <a:defRPr sz="2100"/>
            </a:lvl2pPr>
            <a:lvl3pPr marL="1043056" indent="0">
              <a:buNone/>
              <a:defRPr sz="1800"/>
            </a:lvl3pPr>
            <a:lvl4pPr marL="1564584" indent="0">
              <a:buNone/>
              <a:defRPr sz="1600"/>
            </a:lvl4pPr>
            <a:lvl5pPr marL="2086112" indent="0">
              <a:buNone/>
              <a:defRPr sz="1600"/>
            </a:lvl5pPr>
            <a:lvl6pPr marL="2607640" indent="0">
              <a:buNone/>
              <a:defRPr sz="1600"/>
            </a:lvl6pPr>
            <a:lvl7pPr marL="3129168" indent="0">
              <a:buNone/>
              <a:defRPr sz="1600"/>
            </a:lvl7pPr>
            <a:lvl8pPr marL="3650696" indent="0">
              <a:buNone/>
              <a:defRPr sz="1600"/>
            </a:lvl8pPr>
            <a:lvl9pPr marL="4172224" indent="0">
              <a:buNone/>
              <a:defRPr sz="1600"/>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fr-FR" altLang="fr-FR"/>
          </a:p>
        </p:txBody>
      </p:sp>
      <p:sp>
        <p:nvSpPr>
          <p:cNvPr id="5" name="Espace réservé du pied de page 4"/>
          <p:cNvSpPr>
            <a:spLocks noGrp="1"/>
          </p:cNvSpPr>
          <p:nvPr>
            <p:ph type="ftr" sz="quarter" idx="11"/>
          </p:nvPr>
        </p:nvSpPr>
        <p:spPr/>
        <p:txBody>
          <a:bodyPr/>
          <a:lstStyle>
            <a:lvl1pPr>
              <a:defRPr/>
            </a:lvl1pPr>
          </a:lstStyle>
          <a:p>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09F16618-F53C-44A3-BFAE-BAC00010AB71}" type="slidenum">
              <a:rPr lang="fr-FR" altLang="fr-FR"/>
              <a:pPr/>
              <a:t>‹N°›</a:t>
            </a:fld>
            <a:endParaRPr lang="fr-FR" altLang="fr-FR"/>
          </a:p>
        </p:txBody>
      </p:sp>
    </p:spTree>
    <p:extLst>
      <p:ext uri="{BB962C8B-B14F-4D97-AF65-F5344CB8AC3E}">
        <p14:creationId xmlns:p14="http://schemas.microsoft.com/office/powerpoint/2010/main" val="334131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534670" y="1764295"/>
            <a:ext cx="4722918" cy="499008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5435812" y="1764295"/>
            <a:ext cx="4722918" cy="499008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endParaRPr lang="fr-FR" altLang="fr-FR"/>
          </a:p>
        </p:txBody>
      </p:sp>
      <p:sp>
        <p:nvSpPr>
          <p:cNvPr id="6" name="Espace réservé du pied de page 5"/>
          <p:cNvSpPr>
            <a:spLocks noGrp="1"/>
          </p:cNvSpPr>
          <p:nvPr>
            <p:ph type="ftr" sz="quarter" idx="11"/>
          </p:nvPr>
        </p:nvSpPr>
        <p:spPr/>
        <p:txBody>
          <a:bodyPr/>
          <a:lstStyle>
            <a:lvl1pPr>
              <a:defRPr/>
            </a:lvl1pPr>
          </a:lstStyle>
          <a:p>
            <a:endParaRPr lang="fr-FR" altLang="fr-FR"/>
          </a:p>
        </p:txBody>
      </p:sp>
      <p:sp>
        <p:nvSpPr>
          <p:cNvPr id="7" name="Espace réservé du numéro de diapositive 6"/>
          <p:cNvSpPr>
            <a:spLocks noGrp="1"/>
          </p:cNvSpPr>
          <p:nvPr>
            <p:ph type="sldNum" sz="quarter" idx="12"/>
          </p:nvPr>
        </p:nvSpPr>
        <p:spPr/>
        <p:txBody>
          <a:bodyPr/>
          <a:lstStyle>
            <a:lvl1pPr>
              <a:defRPr/>
            </a:lvl1pPr>
          </a:lstStyle>
          <a:p>
            <a:fld id="{48A66F38-1311-4AA6-BDC8-316026F5A71D}" type="slidenum">
              <a:rPr lang="fr-FR" altLang="fr-FR"/>
              <a:pPr/>
              <a:t>‹N°›</a:t>
            </a:fld>
            <a:endParaRPr lang="fr-FR" altLang="fr-FR"/>
          </a:p>
        </p:txBody>
      </p:sp>
    </p:spTree>
    <p:extLst>
      <p:ext uri="{BB962C8B-B14F-4D97-AF65-F5344CB8AC3E}">
        <p14:creationId xmlns:p14="http://schemas.microsoft.com/office/powerpoint/2010/main" val="1821449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534670" y="1692533"/>
            <a:ext cx="4724775" cy="705367"/>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lang="fr-FR"/>
              <a:t>Cliquez pour modifier les styles du texte du masque</a:t>
            </a:r>
          </a:p>
        </p:txBody>
      </p:sp>
      <p:sp>
        <p:nvSpPr>
          <p:cNvPr id="4" name="Espace réservé du contenu 3"/>
          <p:cNvSpPr>
            <a:spLocks noGrp="1"/>
          </p:cNvSpPr>
          <p:nvPr>
            <p:ph sz="half" idx="2"/>
          </p:nvPr>
        </p:nvSpPr>
        <p:spPr>
          <a:xfrm>
            <a:off x="534670" y="2397901"/>
            <a:ext cx="4724775"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5432099" y="1692533"/>
            <a:ext cx="4726631" cy="705367"/>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lang="fr-FR"/>
              <a:t>Cliquez pour modifier les styles du texte du masque</a:t>
            </a:r>
          </a:p>
        </p:txBody>
      </p:sp>
      <p:sp>
        <p:nvSpPr>
          <p:cNvPr id="6" name="Espace réservé du contenu 5"/>
          <p:cNvSpPr>
            <a:spLocks noGrp="1"/>
          </p:cNvSpPr>
          <p:nvPr>
            <p:ph sz="quarter" idx="4"/>
          </p:nvPr>
        </p:nvSpPr>
        <p:spPr>
          <a:xfrm>
            <a:off x="5432099" y="2397901"/>
            <a:ext cx="4726631"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endParaRPr lang="fr-FR" altLang="fr-FR"/>
          </a:p>
        </p:txBody>
      </p:sp>
      <p:sp>
        <p:nvSpPr>
          <p:cNvPr id="8" name="Espace réservé du pied de page 7"/>
          <p:cNvSpPr>
            <a:spLocks noGrp="1"/>
          </p:cNvSpPr>
          <p:nvPr>
            <p:ph type="ftr" sz="quarter" idx="11"/>
          </p:nvPr>
        </p:nvSpPr>
        <p:spPr/>
        <p:txBody>
          <a:bodyPr/>
          <a:lstStyle>
            <a:lvl1pPr>
              <a:defRPr/>
            </a:lvl1pPr>
          </a:lstStyle>
          <a:p>
            <a:endParaRPr lang="fr-FR" altLang="fr-FR"/>
          </a:p>
        </p:txBody>
      </p:sp>
      <p:sp>
        <p:nvSpPr>
          <p:cNvPr id="9" name="Espace réservé du numéro de diapositive 8"/>
          <p:cNvSpPr>
            <a:spLocks noGrp="1"/>
          </p:cNvSpPr>
          <p:nvPr>
            <p:ph type="sldNum" sz="quarter" idx="12"/>
          </p:nvPr>
        </p:nvSpPr>
        <p:spPr/>
        <p:txBody>
          <a:bodyPr/>
          <a:lstStyle>
            <a:lvl1pPr>
              <a:defRPr/>
            </a:lvl1pPr>
          </a:lstStyle>
          <a:p>
            <a:fld id="{A66A4987-3A8F-4817-A7A8-78319177ECB8}" type="slidenum">
              <a:rPr lang="fr-FR" altLang="fr-FR"/>
              <a:pPr/>
              <a:t>‹N°›</a:t>
            </a:fld>
            <a:endParaRPr lang="fr-FR" altLang="fr-FR"/>
          </a:p>
        </p:txBody>
      </p:sp>
    </p:spTree>
    <p:extLst>
      <p:ext uri="{BB962C8B-B14F-4D97-AF65-F5344CB8AC3E}">
        <p14:creationId xmlns:p14="http://schemas.microsoft.com/office/powerpoint/2010/main" val="1039891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lvl1pPr>
              <a:defRPr/>
            </a:lvl1pPr>
          </a:lstStyle>
          <a:p>
            <a:endParaRPr lang="fr-FR" altLang="fr-FR"/>
          </a:p>
        </p:txBody>
      </p:sp>
      <p:sp>
        <p:nvSpPr>
          <p:cNvPr id="4" name="Espace réservé du pied de page 3"/>
          <p:cNvSpPr>
            <a:spLocks noGrp="1"/>
          </p:cNvSpPr>
          <p:nvPr>
            <p:ph type="ftr" sz="quarter" idx="11"/>
          </p:nvPr>
        </p:nvSpPr>
        <p:spPr/>
        <p:txBody>
          <a:bodyPr/>
          <a:lstStyle>
            <a:lvl1pPr>
              <a:defRPr/>
            </a:lvl1pPr>
          </a:lstStyle>
          <a:p>
            <a:endParaRPr lang="fr-FR" altLang="fr-FR"/>
          </a:p>
        </p:txBody>
      </p:sp>
      <p:sp>
        <p:nvSpPr>
          <p:cNvPr id="5" name="Espace réservé du numéro de diapositive 4"/>
          <p:cNvSpPr>
            <a:spLocks noGrp="1"/>
          </p:cNvSpPr>
          <p:nvPr>
            <p:ph type="sldNum" sz="quarter" idx="12"/>
          </p:nvPr>
        </p:nvSpPr>
        <p:spPr/>
        <p:txBody>
          <a:bodyPr/>
          <a:lstStyle>
            <a:lvl1pPr>
              <a:defRPr/>
            </a:lvl1pPr>
          </a:lstStyle>
          <a:p>
            <a:fld id="{784E5178-C835-4D12-8CDE-2443409D2EAB}" type="slidenum">
              <a:rPr lang="fr-FR" altLang="fr-FR"/>
              <a:pPr/>
              <a:t>‹N°›</a:t>
            </a:fld>
            <a:endParaRPr lang="fr-FR" altLang="fr-FR"/>
          </a:p>
        </p:txBody>
      </p:sp>
    </p:spTree>
    <p:extLst>
      <p:ext uri="{BB962C8B-B14F-4D97-AF65-F5344CB8AC3E}">
        <p14:creationId xmlns:p14="http://schemas.microsoft.com/office/powerpoint/2010/main" val="1486722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ltLang="fr-FR"/>
          </a:p>
        </p:txBody>
      </p:sp>
      <p:sp>
        <p:nvSpPr>
          <p:cNvPr id="3" name="Espace réservé du pied de page 2"/>
          <p:cNvSpPr>
            <a:spLocks noGrp="1"/>
          </p:cNvSpPr>
          <p:nvPr>
            <p:ph type="ftr" sz="quarter" idx="11"/>
          </p:nvPr>
        </p:nvSpPr>
        <p:spPr/>
        <p:txBody>
          <a:bodyPr/>
          <a:lstStyle>
            <a:lvl1pPr>
              <a:defRPr/>
            </a:lvl1pPr>
          </a:lstStyle>
          <a:p>
            <a:endParaRPr lang="fr-FR" altLang="fr-FR"/>
          </a:p>
        </p:txBody>
      </p:sp>
      <p:sp>
        <p:nvSpPr>
          <p:cNvPr id="4" name="Espace réservé du numéro de diapositive 3"/>
          <p:cNvSpPr>
            <a:spLocks noGrp="1"/>
          </p:cNvSpPr>
          <p:nvPr>
            <p:ph type="sldNum" sz="quarter" idx="12"/>
          </p:nvPr>
        </p:nvSpPr>
        <p:spPr/>
        <p:txBody>
          <a:bodyPr/>
          <a:lstStyle>
            <a:lvl1pPr>
              <a:defRPr/>
            </a:lvl1pPr>
          </a:lstStyle>
          <a:p>
            <a:fld id="{F0A4ED09-BE14-4611-831C-53D87D84DD43}" type="slidenum">
              <a:rPr lang="fr-FR" altLang="fr-FR"/>
              <a:pPr/>
              <a:t>‹N°›</a:t>
            </a:fld>
            <a:endParaRPr lang="fr-FR" altLang="fr-FR"/>
          </a:p>
        </p:txBody>
      </p:sp>
    </p:spTree>
    <p:extLst>
      <p:ext uri="{BB962C8B-B14F-4D97-AF65-F5344CB8AC3E}">
        <p14:creationId xmlns:p14="http://schemas.microsoft.com/office/powerpoint/2010/main" val="386573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34671" y="301050"/>
            <a:ext cx="3518055" cy="1281214"/>
          </a:xfrm>
        </p:spPr>
        <p:txBody>
          <a:bodyPr anchor="b"/>
          <a:lstStyle>
            <a:lvl1pPr algn="l">
              <a:defRPr sz="2300" b="1"/>
            </a:lvl1pPr>
          </a:lstStyle>
          <a:p>
            <a:r>
              <a:rPr lang="fr-FR"/>
              <a:t>Modifiez le style du titre</a:t>
            </a:r>
          </a:p>
        </p:txBody>
      </p:sp>
      <p:sp>
        <p:nvSpPr>
          <p:cNvPr id="3" name="Espace réservé du contenu 2"/>
          <p:cNvSpPr>
            <a:spLocks noGrp="1"/>
          </p:cNvSpPr>
          <p:nvPr>
            <p:ph idx="1"/>
          </p:nvPr>
        </p:nvSpPr>
        <p:spPr>
          <a:xfrm>
            <a:off x="4180822" y="301051"/>
            <a:ext cx="5977908" cy="6453328"/>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534671" y="1582265"/>
            <a:ext cx="3518055" cy="5172114"/>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ltLang="fr-FR"/>
          </a:p>
        </p:txBody>
      </p:sp>
      <p:sp>
        <p:nvSpPr>
          <p:cNvPr id="6" name="Espace réservé du pied de page 5"/>
          <p:cNvSpPr>
            <a:spLocks noGrp="1"/>
          </p:cNvSpPr>
          <p:nvPr>
            <p:ph type="ftr" sz="quarter" idx="11"/>
          </p:nvPr>
        </p:nvSpPr>
        <p:spPr/>
        <p:txBody>
          <a:bodyPr/>
          <a:lstStyle>
            <a:lvl1pPr>
              <a:defRPr/>
            </a:lvl1pPr>
          </a:lstStyle>
          <a:p>
            <a:endParaRPr lang="fr-FR" altLang="fr-FR"/>
          </a:p>
        </p:txBody>
      </p:sp>
      <p:sp>
        <p:nvSpPr>
          <p:cNvPr id="7" name="Espace réservé du numéro de diapositive 6"/>
          <p:cNvSpPr>
            <a:spLocks noGrp="1"/>
          </p:cNvSpPr>
          <p:nvPr>
            <p:ph type="sldNum" sz="quarter" idx="12"/>
          </p:nvPr>
        </p:nvSpPr>
        <p:spPr/>
        <p:txBody>
          <a:bodyPr/>
          <a:lstStyle>
            <a:lvl1pPr>
              <a:defRPr/>
            </a:lvl1pPr>
          </a:lstStyle>
          <a:p>
            <a:fld id="{3BCB6178-89DF-4CA0-9EED-52A2A5DFAFBB}" type="slidenum">
              <a:rPr lang="fr-FR" altLang="fr-FR"/>
              <a:pPr/>
              <a:t>‹N°›</a:t>
            </a:fld>
            <a:endParaRPr lang="fr-FR" altLang="fr-FR"/>
          </a:p>
        </p:txBody>
      </p:sp>
    </p:spTree>
    <p:extLst>
      <p:ext uri="{BB962C8B-B14F-4D97-AF65-F5344CB8AC3E}">
        <p14:creationId xmlns:p14="http://schemas.microsoft.com/office/powerpoint/2010/main" val="3881803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095981" y="5292884"/>
            <a:ext cx="6416040" cy="624855"/>
          </a:xfrm>
        </p:spPr>
        <p:txBody>
          <a:bodyPr anchor="b"/>
          <a:lstStyle>
            <a:lvl1pPr algn="l">
              <a:defRPr sz="2300" b="1"/>
            </a:lvl1pPr>
          </a:lstStyle>
          <a:p>
            <a:r>
              <a:rPr lang="fr-FR"/>
              <a:t>Modifiez le style du titre</a:t>
            </a:r>
          </a:p>
        </p:txBody>
      </p:sp>
      <p:sp>
        <p:nvSpPr>
          <p:cNvPr id="3" name="Espace réservé pour une image  2"/>
          <p:cNvSpPr>
            <a:spLocks noGrp="1"/>
          </p:cNvSpPr>
          <p:nvPr>
            <p:ph type="pic" idx="1"/>
          </p:nvPr>
        </p:nvSpPr>
        <p:spPr>
          <a:xfrm>
            <a:off x="2095981" y="675613"/>
            <a:ext cx="6416040" cy="4536758"/>
          </a:xfrm>
        </p:spPr>
        <p:txBody>
          <a:bodyPr/>
          <a:lstStyle>
            <a:lvl1pPr marL="0" indent="0">
              <a:buNone/>
              <a:defRPr sz="3700"/>
            </a:lvl1pPr>
            <a:lvl2pPr marL="521528" indent="0">
              <a:buNone/>
              <a:defRPr sz="3200"/>
            </a:lvl2pPr>
            <a:lvl3pPr marL="1043056" indent="0">
              <a:buNone/>
              <a:defRPr sz="2700"/>
            </a:lvl3pPr>
            <a:lvl4pPr marL="1564584" indent="0">
              <a:buNone/>
              <a:defRPr sz="2300"/>
            </a:lvl4pPr>
            <a:lvl5pPr marL="2086112" indent="0">
              <a:buNone/>
              <a:defRPr sz="2300"/>
            </a:lvl5pPr>
            <a:lvl6pPr marL="2607640" indent="0">
              <a:buNone/>
              <a:defRPr sz="2300"/>
            </a:lvl6pPr>
            <a:lvl7pPr marL="3129168" indent="0">
              <a:buNone/>
              <a:defRPr sz="2300"/>
            </a:lvl7pPr>
            <a:lvl8pPr marL="3650696" indent="0">
              <a:buNone/>
              <a:defRPr sz="2300"/>
            </a:lvl8pPr>
            <a:lvl9pPr marL="4172224" indent="0">
              <a:buNone/>
              <a:defRPr sz="2300"/>
            </a:lvl9pPr>
          </a:lstStyle>
          <a:p>
            <a:r>
              <a:rPr lang="fr-FR"/>
              <a:t>Cliquez sur l'icône pour ajouter une image</a:t>
            </a:r>
          </a:p>
        </p:txBody>
      </p:sp>
      <p:sp>
        <p:nvSpPr>
          <p:cNvPr id="4" name="Espace réservé du texte 3"/>
          <p:cNvSpPr>
            <a:spLocks noGrp="1"/>
          </p:cNvSpPr>
          <p:nvPr>
            <p:ph type="body" sz="half" idx="2"/>
          </p:nvPr>
        </p:nvSpPr>
        <p:spPr>
          <a:xfrm>
            <a:off x="2095981" y="5917739"/>
            <a:ext cx="6416040" cy="887398"/>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ltLang="fr-FR"/>
          </a:p>
        </p:txBody>
      </p:sp>
      <p:sp>
        <p:nvSpPr>
          <p:cNvPr id="6" name="Espace réservé du pied de page 5"/>
          <p:cNvSpPr>
            <a:spLocks noGrp="1"/>
          </p:cNvSpPr>
          <p:nvPr>
            <p:ph type="ftr" sz="quarter" idx="11"/>
          </p:nvPr>
        </p:nvSpPr>
        <p:spPr/>
        <p:txBody>
          <a:bodyPr/>
          <a:lstStyle>
            <a:lvl1pPr>
              <a:defRPr/>
            </a:lvl1pPr>
          </a:lstStyle>
          <a:p>
            <a:endParaRPr lang="fr-FR" altLang="fr-FR"/>
          </a:p>
        </p:txBody>
      </p:sp>
      <p:sp>
        <p:nvSpPr>
          <p:cNvPr id="7" name="Espace réservé du numéro de diapositive 6"/>
          <p:cNvSpPr>
            <a:spLocks noGrp="1"/>
          </p:cNvSpPr>
          <p:nvPr>
            <p:ph type="sldNum" sz="quarter" idx="12"/>
          </p:nvPr>
        </p:nvSpPr>
        <p:spPr/>
        <p:txBody>
          <a:bodyPr/>
          <a:lstStyle>
            <a:lvl1pPr>
              <a:defRPr/>
            </a:lvl1pPr>
          </a:lstStyle>
          <a:p>
            <a:fld id="{1748A5E2-ECA2-40F7-A4E9-5E4A2411D268}" type="slidenum">
              <a:rPr lang="fr-FR" altLang="fr-FR"/>
              <a:pPr/>
              <a:t>‹N°›</a:t>
            </a:fld>
            <a:endParaRPr lang="fr-FR" altLang="fr-FR"/>
          </a:p>
        </p:txBody>
      </p:sp>
    </p:spTree>
    <p:extLst>
      <p:ext uri="{BB962C8B-B14F-4D97-AF65-F5344CB8AC3E}">
        <p14:creationId xmlns:p14="http://schemas.microsoft.com/office/powerpoint/2010/main" val="1460953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4670" y="302801"/>
            <a:ext cx="9624060" cy="1260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p>
            <a:pPr lvl="0"/>
            <a:r>
              <a:rPr lang="fr-FR" altLang="fr-FR"/>
              <a:t>Cliquez pour modifier le style du titre</a:t>
            </a:r>
          </a:p>
        </p:txBody>
      </p:sp>
      <p:sp>
        <p:nvSpPr>
          <p:cNvPr id="1027" name="Rectangle 3"/>
          <p:cNvSpPr>
            <a:spLocks noGrp="1" noChangeArrowheads="1"/>
          </p:cNvSpPr>
          <p:nvPr>
            <p:ph type="body" idx="1"/>
          </p:nvPr>
        </p:nvSpPr>
        <p:spPr bwMode="auto">
          <a:xfrm>
            <a:off x="534670" y="1764295"/>
            <a:ext cx="9624060" cy="4990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t" anchorCtr="0" compatLnSpc="1">
            <a:prstTxWarp prst="textNoShape">
              <a:avLst/>
            </a:prstTxWarp>
          </a:bodyPr>
          <a:lstStyle/>
          <a:p>
            <a:pPr lvl="0"/>
            <a:r>
              <a:rPr lang="fr-FR" altLang="fr-FR" dirty="0"/>
              <a:t>Cliquez pour modifier les styles du texte du masque</a:t>
            </a:r>
          </a:p>
          <a:p>
            <a:pPr lvl="1"/>
            <a:r>
              <a:rPr lang="fr-FR" altLang="fr-FR" dirty="0"/>
              <a:t>Deuxième niveau</a:t>
            </a:r>
          </a:p>
          <a:p>
            <a:pPr lvl="2"/>
            <a:r>
              <a:rPr lang="fr-FR" altLang="fr-FR" dirty="0"/>
              <a:t>Troisième niveau</a:t>
            </a:r>
          </a:p>
          <a:p>
            <a:pPr lvl="3"/>
            <a:r>
              <a:rPr lang="fr-FR" altLang="fr-FR" dirty="0"/>
              <a:t>Quatrième niveau</a:t>
            </a:r>
          </a:p>
          <a:p>
            <a:pPr lvl="4"/>
            <a:r>
              <a:rPr lang="fr-FR" altLang="fr-FR" dirty="0"/>
              <a:t>Cinquième niveau</a:t>
            </a:r>
          </a:p>
        </p:txBody>
      </p:sp>
      <p:sp>
        <p:nvSpPr>
          <p:cNvPr id="1028" name="Rectangle 4"/>
          <p:cNvSpPr>
            <a:spLocks noGrp="1" noChangeArrowheads="1"/>
          </p:cNvSpPr>
          <p:nvPr>
            <p:ph type="dt" sz="half" idx="2"/>
          </p:nvPr>
        </p:nvSpPr>
        <p:spPr bwMode="auto">
          <a:xfrm>
            <a:off x="534670" y="6885650"/>
            <a:ext cx="2495127" cy="525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t" anchorCtr="0" compatLnSpc="1">
            <a:prstTxWarp prst="textNoShape">
              <a:avLst/>
            </a:prstTxWarp>
          </a:bodyPr>
          <a:lstStyle>
            <a:lvl1pPr>
              <a:defRPr sz="1600"/>
            </a:lvl1pPr>
          </a:lstStyle>
          <a:p>
            <a:endParaRPr lang="fr-FR" altLang="fr-FR"/>
          </a:p>
        </p:txBody>
      </p:sp>
      <p:sp>
        <p:nvSpPr>
          <p:cNvPr id="1029" name="Rectangle 5"/>
          <p:cNvSpPr>
            <a:spLocks noGrp="1" noChangeArrowheads="1"/>
          </p:cNvSpPr>
          <p:nvPr>
            <p:ph type="ftr" sz="quarter" idx="3"/>
          </p:nvPr>
        </p:nvSpPr>
        <p:spPr bwMode="auto">
          <a:xfrm>
            <a:off x="3653579" y="6885650"/>
            <a:ext cx="3386243" cy="525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t" anchorCtr="0" compatLnSpc="1">
            <a:prstTxWarp prst="textNoShape">
              <a:avLst/>
            </a:prstTxWarp>
          </a:bodyPr>
          <a:lstStyle>
            <a:lvl1pPr algn="ctr">
              <a:defRPr sz="1600"/>
            </a:lvl1pPr>
          </a:lstStyle>
          <a:p>
            <a:fld id="{20B526DD-81AF-4C04-8E5C-8CB563E0D937}" type="slidenum">
              <a:rPr lang="fr-FR" altLang="fr-FR" smtClean="0"/>
              <a:pPr/>
              <a:t>‹N°›</a:t>
            </a:fld>
            <a:r>
              <a:rPr lang="fr-FR" altLang="fr-FR" dirty="0"/>
              <a:t> </a:t>
            </a:r>
            <a:fld id="{20B526DD-81AF-4C04-8E5C-8CB563E0D937}" type="slidenum">
              <a:rPr lang="fr-FR" altLang="fr-FR" smtClean="0"/>
              <a:pPr/>
              <a:t>‹N°›</a:t>
            </a:fld>
            <a:r>
              <a:rPr lang="fr-FR" altLang="fr-FR" dirty="0"/>
              <a:t> </a:t>
            </a:r>
            <a:fld id="{20B526DD-81AF-4C04-8E5C-8CB563E0D937}" type="slidenum">
              <a:rPr lang="fr-FR" altLang="fr-FR" smtClean="0"/>
              <a:pPr/>
              <a:t>‹N°›</a:t>
            </a:fld>
            <a:r>
              <a:rPr lang="fr-FR" altLang="fr-FR" dirty="0"/>
              <a:t> </a:t>
            </a:r>
            <a:fld id="{20B526DD-81AF-4C04-8E5C-8CB563E0D937}" type="slidenum">
              <a:rPr lang="fr-FR" altLang="fr-FR" smtClean="0"/>
              <a:pPr/>
              <a:t>‹N°›</a:t>
            </a:fld>
            <a:endParaRPr lang="fr-FR" altLang="fr-FR" dirty="0"/>
          </a:p>
        </p:txBody>
      </p:sp>
      <p:sp>
        <p:nvSpPr>
          <p:cNvPr id="1030" name="Rectangle 6"/>
          <p:cNvSpPr>
            <a:spLocks noGrp="1" noChangeArrowheads="1"/>
          </p:cNvSpPr>
          <p:nvPr>
            <p:ph type="sldNum" sz="quarter" idx="4"/>
          </p:nvPr>
        </p:nvSpPr>
        <p:spPr bwMode="auto">
          <a:xfrm>
            <a:off x="7663603" y="6885650"/>
            <a:ext cx="2495127" cy="525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t" anchorCtr="0" compatLnSpc="1">
            <a:prstTxWarp prst="textNoShape">
              <a:avLst/>
            </a:prstTxWarp>
          </a:bodyPr>
          <a:lstStyle>
            <a:lvl1pPr algn="r">
              <a:defRPr sz="1600"/>
            </a:lvl1pPr>
          </a:lstStyle>
          <a:p>
            <a:endParaRPr lang="fr-FR" alt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1" fontAlgn="base" hangingPunct="1">
        <a:spcBef>
          <a:spcPct val="0"/>
        </a:spcBef>
        <a:spcAft>
          <a:spcPct val="0"/>
        </a:spcAft>
        <a:defRPr sz="5000">
          <a:solidFill>
            <a:schemeClr val="tx2"/>
          </a:solidFill>
          <a:latin typeface="+mj-lt"/>
          <a:ea typeface="+mj-ea"/>
          <a:cs typeface="+mj-cs"/>
        </a:defRPr>
      </a:lvl1pPr>
      <a:lvl2pPr algn="ctr" rtl="0" eaLnBrk="1" fontAlgn="base" hangingPunct="1">
        <a:spcBef>
          <a:spcPct val="0"/>
        </a:spcBef>
        <a:spcAft>
          <a:spcPct val="0"/>
        </a:spcAft>
        <a:defRPr sz="5000">
          <a:solidFill>
            <a:schemeClr val="tx2"/>
          </a:solidFill>
          <a:latin typeface="Arial" charset="0"/>
        </a:defRPr>
      </a:lvl2pPr>
      <a:lvl3pPr algn="ctr" rtl="0" eaLnBrk="1" fontAlgn="base" hangingPunct="1">
        <a:spcBef>
          <a:spcPct val="0"/>
        </a:spcBef>
        <a:spcAft>
          <a:spcPct val="0"/>
        </a:spcAft>
        <a:defRPr sz="5000">
          <a:solidFill>
            <a:schemeClr val="tx2"/>
          </a:solidFill>
          <a:latin typeface="Arial" charset="0"/>
        </a:defRPr>
      </a:lvl3pPr>
      <a:lvl4pPr algn="ctr" rtl="0" eaLnBrk="1" fontAlgn="base" hangingPunct="1">
        <a:spcBef>
          <a:spcPct val="0"/>
        </a:spcBef>
        <a:spcAft>
          <a:spcPct val="0"/>
        </a:spcAft>
        <a:defRPr sz="5000">
          <a:solidFill>
            <a:schemeClr val="tx2"/>
          </a:solidFill>
          <a:latin typeface="Arial" charset="0"/>
        </a:defRPr>
      </a:lvl4pPr>
      <a:lvl5pPr algn="ctr" rtl="0" eaLnBrk="1" fontAlgn="base" hangingPunct="1">
        <a:spcBef>
          <a:spcPct val="0"/>
        </a:spcBef>
        <a:spcAft>
          <a:spcPct val="0"/>
        </a:spcAft>
        <a:defRPr sz="5000">
          <a:solidFill>
            <a:schemeClr val="tx2"/>
          </a:solidFill>
          <a:latin typeface="Arial" charset="0"/>
        </a:defRPr>
      </a:lvl5pPr>
      <a:lvl6pPr marL="521528" algn="ctr" rtl="0" eaLnBrk="1" fontAlgn="base" hangingPunct="1">
        <a:spcBef>
          <a:spcPct val="0"/>
        </a:spcBef>
        <a:spcAft>
          <a:spcPct val="0"/>
        </a:spcAft>
        <a:defRPr sz="5000">
          <a:solidFill>
            <a:schemeClr val="tx2"/>
          </a:solidFill>
          <a:latin typeface="Arial" charset="0"/>
        </a:defRPr>
      </a:lvl6pPr>
      <a:lvl7pPr marL="1043056" algn="ctr" rtl="0" eaLnBrk="1" fontAlgn="base" hangingPunct="1">
        <a:spcBef>
          <a:spcPct val="0"/>
        </a:spcBef>
        <a:spcAft>
          <a:spcPct val="0"/>
        </a:spcAft>
        <a:defRPr sz="5000">
          <a:solidFill>
            <a:schemeClr val="tx2"/>
          </a:solidFill>
          <a:latin typeface="Arial" charset="0"/>
        </a:defRPr>
      </a:lvl7pPr>
      <a:lvl8pPr marL="1564584" algn="ctr" rtl="0" eaLnBrk="1" fontAlgn="base" hangingPunct="1">
        <a:spcBef>
          <a:spcPct val="0"/>
        </a:spcBef>
        <a:spcAft>
          <a:spcPct val="0"/>
        </a:spcAft>
        <a:defRPr sz="5000">
          <a:solidFill>
            <a:schemeClr val="tx2"/>
          </a:solidFill>
          <a:latin typeface="Arial" charset="0"/>
        </a:defRPr>
      </a:lvl8pPr>
      <a:lvl9pPr marL="2086112" algn="ctr" rtl="0" eaLnBrk="1" fontAlgn="base" hangingPunct="1">
        <a:spcBef>
          <a:spcPct val="0"/>
        </a:spcBef>
        <a:spcAft>
          <a:spcPct val="0"/>
        </a:spcAft>
        <a:defRPr sz="5000">
          <a:solidFill>
            <a:schemeClr val="tx2"/>
          </a:solidFill>
          <a:latin typeface="Arial" charset="0"/>
        </a:defRPr>
      </a:lvl9pPr>
    </p:titleStyle>
    <p:bodyStyle>
      <a:lvl1pPr marL="391146" indent="-391146" algn="l" rtl="0" eaLnBrk="1" fontAlgn="base" hangingPunct="1">
        <a:spcBef>
          <a:spcPct val="20000"/>
        </a:spcBef>
        <a:spcAft>
          <a:spcPct val="0"/>
        </a:spcAft>
        <a:buChar char="•"/>
        <a:defRPr sz="3700">
          <a:solidFill>
            <a:schemeClr val="tx1"/>
          </a:solidFill>
          <a:latin typeface="+mn-lt"/>
          <a:ea typeface="+mn-ea"/>
          <a:cs typeface="+mn-cs"/>
        </a:defRPr>
      </a:lvl1pPr>
      <a:lvl2pPr marL="847483" indent="-325955" algn="l" rtl="0" eaLnBrk="1" fontAlgn="base" hangingPunct="1">
        <a:spcBef>
          <a:spcPct val="20000"/>
        </a:spcBef>
        <a:spcAft>
          <a:spcPct val="0"/>
        </a:spcAft>
        <a:buChar char="–"/>
        <a:defRPr sz="3200">
          <a:solidFill>
            <a:schemeClr val="tx1"/>
          </a:solidFill>
          <a:latin typeface="+mn-lt"/>
        </a:defRPr>
      </a:lvl2pPr>
      <a:lvl3pPr marL="1303820" indent="-260764" algn="l" rtl="0" eaLnBrk="1" fontAlgn="base" hangingPunct="1">
        <a:spcBef>
          <a:spcPct val="20000"/>
        </a:spcBef>
        <a:spcAft>
          <a:spcPct val="0"/>
        </a:spcAft>
        <a:buChar char="•"/>
        <a:defRPr sz="2700">
          <a:solidFill>
            <a:schemeClr val="tx1"/>
          </a:solidFill>
          <a:latin typeface="+mn-lt"/>
        </a:defRPr>
      </a:lvl3pPr>
      <a:lvl4pPr marL="1825348" indent="-260764" algn="l" rtl="0" eaLnBrk="1" fontAlgn="base" hangingPunct="1">
        <a:spcBef>
          <a:spcPct val="20000"/>
        </a:spcBef>
        <a:spcAft>
          <a:spcPct val="0"/>
        </a:spcAft>
        <a:buChar char="–"/>
        <a:defRPr sz="2300">
          <a:solidFill>
            <a:schemeClr val="tx1"/>
          </a:solidFill>
          <a:latin typeface="+mn-lt"/>
        </a:defRPr>
      </a:lvl4pPr>
      <a:lvl5pPr marL="2346876" indent="-260764" algn="l" rtl="0" eaLnBrk="1" fontAlgn="base" hangingPunct="1">
        <a:spcBef>
          <a:spcPct val="20000"/>
        </a:spcBef>
        <a:spcAft>
          <a:spcPct val="0"/>
        </a:spcAft>
        <a:buChar char="»"/>
        <a:defRPr sz="2300">
          <a:solidFill>
            <a:schemeClr val="tx1"/>
          </a:solidFill>
          <a:latin typeface="+mn-lt"/>
        </a:defRPr>
      </a:lvl5pPr>
      <a:lvl6pPr marL="2868404" indent="-260764" algn="l" rtl="0" eaLnBrk="1" fontAlgn="base" hangingPunct="1">
        <a:spcBef>
          <a:spcPct val="20000"/>
        </a:spcBef>
        <a:spcAft>
          <a:spcPct val="0"/>
        </a:spcAft>
        <a:buChar char="»"/>
        <a:defRPr sz="2300">
          <a:solidFill>
            <a:schemeClr val="tx1"/>
          </a:solidFill>
          <a:latin typeface="+mn-lt"/>
        </a:defRPr>
      </a:lvl6pPr>
      <a:lvl7pPr marL="3389932" indent="-260764" algn="l" rtl="0" eaLnBrk="1" fontAlgn="base" hangingPunct="1">
        <a:spcBef>
          <a:spcPct val="20000"/>
        </a:spcBef>
        <a:spcAft>
          <a:spcPct val="0"/>
        </a:spcAft>
        <a:buChar char="»"/>
        <a:defRPr sz="2300">
          <a:solidFill>
            <a:schemeClr val="tx1"/>
          </a:solidFill>
          <a:latin typeface="+mn-lt"/>
        </a:defRPr>
      </a:lvl7pPr>
      <a:lvl8pPr marL="3911460" indent="-260764" algn="l" rtl="0" eaLnBrk="1" fontAlgn="base" hangingPunct="1">
        <a:spcBef>
          <a:spcPct val="20000"/>
        </a:spcBef>
        <a:spcAft>
          <a:spcPct val="0"/>
        </a:spcAft>
        <a:buChar char="»"/>
        <a:defRPr sz="2300">
          <a:solidFill>
            <a:schemeClr val="tx1"/>
          </a:solidFill>
          <a:latin typeface="+mn-lt"/>
        </a:defRPr>
      </a:lvl8pPr>
      <a:lvl9pPr marL="4432988" indent="-260764" algn="l" rtl="0" eaLnBrk="1" fontAlgn="base" hangingPunct="1">
        <a:spcBef>
          <a:spcPct val="20000"/>
        </a:spcBef>
        <a:spcAft>
          <a:spcPct val="0"/>
        </a:spcAft>
        <a:buChar char="»"/>
        <a:defRPr sz="2300">
          <a:solidFill>
            <a:schemeClr val="tx1"/>
          </a:solidFill>
          <a:latin typeface="+mn-lt"/>
        </a:defRPr>
      </a:lvl9pPr>
    </p:bodyStyle>
    <p:otherStyle>
      <a:defPPr>
        <a:defRPr lang="fr-FR"/>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cdg31.fr/" TargetMode="External"/><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hyperlink" Target="mailto:retraite@cdg31.fr" TargetMode="External"/><Relationship Id="rId4" Type="http://schemas.openxmlformats.org/officeDocument/2006/relationships/hyperlink" Target="mailto:contact@cdg31.f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Retraite progressive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1</a:t>
            </a:fld>
            <a:endParaRPr lang="fr-FR" altLang="fr-FR"/>
          </a:p>
        </p:txBody>
      </p:sp>
      <p:sp>
        <p:nvSpPr>
          <p:cNvPr id="6" name="Espace réservé du contenu 1"/>
          <p:cNvSpPr>
            <a:spLocks noGrp="1"/>
          </p:cNvSpPr>
          <p:nvPr>
            <p:ph idx="1"/>
          </p:nvPr>
        </p:nvSpPr>
        <p:spPr>
          <a:xfrm>
            <a:off x="450156" y="5796855"/>
            <a:ext cx="9505056" cy="254257"/>
          </a:xfrm>
        </p:spPr>
        <p:txBody>
          <a:bodyPr anchor="ctr"/>
          <a:lstStyle/>
          <a:p>
            <a:pPr algn="just">
              <a:buFont typeface="Wingdings" panose="05000000000000000000" pitchFamily="2" charset="2"/>
              <a:buChar char="Ø"/>
            </a:pPr>
            <a:r>
              <a:rPr lang="fr-FR" sz="1600" dirty="0">
                <a:solidFill>
                  <a:srgbClr val="3F2270"/>
                </a:solidFill>
                <a:effectLst/>
                <a:latin typeface="Calibri" panose="020F0502020204030204" pitchFamily="34" charset="0"/>
                <a:ea typeface="Calibri" panose="020F0502020204030204" pitchFamily="34" charset="0"/>
              </a:rPr>
              <a:t>Loi n° 2023-270 du 14 avril 2023</a:t>
            </a:r>
          </a:p>
          <a:p>
            <a:pPr algn="just">
              <a:buFont typeface="Wingdings" panose="05000000000000000000" pitchFamily="2" charset="2"/>
              <a:buChar char="Ø"/>
            </a:pPr>
            <a:r>
              <a:rPr lang="fr-FR" sz="1600" dirty="0">
                <a:solidFill>
                  <a:srgbClr val="3F2270"/>
                </a:solidFill>
                <a:latin typeface="Calibri" panose="020F0502020204030204" pitchFamily="34" charset="0"/>
                <a:ea typeface="Calibri" panose="020F0502020204030204" pitchFamily="34" charset="0"/>
              </a:rPr>
              <a:t>Décret n° 2023-753 du 11 aout 2023</a:t>
            </a:r>
            <a:endParaRPr lang="fr-FR" sz="1600" dirty="0">
              <a:solidFill>
                <a:srgbClr val="3F2270"/>
              </a:solidFill>
              <a:effectLst/>
              <a:latin typeface="Calibri" panose="020F0502020204030204" pitchFamily="34" charset="0"/>
              <a:ea typeface="Calibri" panose="020F0502020204030204" pitchFamily="34" charset="0"/>
            </a:endParaRPr>
          </a:p>
          <a:p>
            <a:pPr algn="just">
              <a:buFont typeface="Wingdings" panose="05000000000000000000" pitchFamily="2" charset="2"/>
              <a:buChar char="Ø"/>
            </a:pPr>
            <a:endParaRPr lang="fr-FR" sz="1600" dirty="0">
              <a:solidFill>
                <a:srgbClr val="3F2270"/>
              </a:solidFill>
              <a:effectLst/>
              <a:latin typeface="Calibri" panose="020F0502020204030204" pitchFamily="34" charset="0"/>
              <a:ea typeface="Calibri" panose="020F0502020204030204" pitchFamily="34" charset="0"/>
            </a:endParaRPr>
          </a:p>
          <a:p>
            <a:pPr algn="just">
              <a:buFont typeface="Courier New" panose="02070309020205020404" pitchFamily="49" charset="0"/>
              <a:buChar char="o"/>
            </a:pPr>
            <a:r>
              <a:rPr lang="fr-FR" sz="1600" dirty="0">
                <a:solidFill>
                  <a:srgbClr val="3F2270"/>
                </a:solidFill>
                <a:latin typeface="Calibri" panose="020F0502020204030204" pitchFamily="34" charset="0"/>
                <a:ea typeface="Calibri" panose="020F0502020204030204" pitchFamily="34" charset="0"/>
              </a:rPr>
              <a:t>Sous réserve de remplir les conditions, le fonctionnaire exerçant une activité à temps partiel peut demander la liquidation de la pension partielle, tout en continuant à acquérir des droits au titre de cette activité.</a:t>
            </a:r>
          </a:p>
          <a:p>
            <a:pPr algn="just">
              <a:buFont typeface="Wingdings" panose="05000000000000000000" pitchFamily="2" charset="2"/>
              <a:buChar char="Ø"/>
            </a:pPr>
            <a:endParaRPr lang="fr-FR" sz="1600" dirty="0">
              <a:solidFill>
                <a:srgbClr val="3F2270"/>
              </a:solidFill>
              <a:effectLst/>
              <a:latin typeface="Calibri" panose="020F0502020204030204" pitchFamily="34" charset="0"/>
              <a:ea typeface="Calibri" panose="020F0502020204030204" pitchFamily="34" charset="0"/>
            </a:endParaRPr>
          </a:p>
          <a:p>
            <a:pPr algn="just">
              <a:buFont typeface="Courier New" panose="02070309020205020404" pitchFamily="49" charset="0"/>
              <a:buChar char="o"/>
            </a:pPr>
            <a:r>
              <a:rPr lang="fr-FR" sz="1600" dirty="0">
                <a:solidFill>
                  <a:srgbClr val="3F2270"/>
                </a:solidFill>
                <a:latin typeface="Calibri" panose="020F0502020204030204" pitchFamily="34" charset="0"/>
                <a:ea typeface="Calibri" panose="020F0502020204030204" pitchFamily="34" charset="0"/>
              </a:rPr>
              <a:t>Le régime de retraite chargé d’instruire la demande unique de retraite progressive est le dernier régime d’affiliation.</a:t>
            </a:r>
          </a:p>
          <a:p>
            <a:pPr algn="just">
              <a:buFont typeface="Wingdings" panose="05000000000000000000" pitchFamily="2" charset="2"/>
              <a:buChar char="Ø"/>
            </a:pPr>
            <a:endParaRPr lang="fr-FR" sz="1600" dirty="0">
              <a:solidFill>
                <a:srgbClr val="3F2270"/>
              </a:solidFill>
              <a:effectLst/>
              <a:latin typeface="Calibri" panose="020F0502020204030204" pitchFamily="34" charset="0"/>
              <a:ea typeface="Calibri" panose="020F0502020204030204" pitchFamily="34" charset="0"/>
            </a:endParaRPr>
          </a:p>
          <a:p>
            <a:pPr algn="just">
              <a:buFont typeface="Courier New" panose="02070309020205020404" pitchFamily="49" charset="0"/>
              <a:buChar char="o"/>
            </a:pPr>
            <a:r>
              <a:rPr lang="fr-FR" sz="1600" dirty="0">
                <a:solidFill>
                  <a:srgbClr val="3F2270"/>
                </a:solidFill>
                <a:latin typeface="Calibri" panose="020F0502020204030204" pitchFamily="34" charset="0"/>
                <a:ea typeface="Calibri" panose="020F0502020204030204" pitchFamily="34" charset="0"/>
              </a:rPr>
              <a:t>Le fonctionnaire territorial </a:t>
            </a:r>
            <a:r>
              <a:rPr lang="fr-FR" sz="1600" b="1" dirty="0">
                <a:solidFill>
                  <a:srgbClr val="3F2270"/>
                </a:solidFill>
                <a:latin typeface="Calibri" panose="020F0502020204030204" pitchFamily="34" charset="0"/>
                <a:ea typeface="Calibri" panose="020F0502020204030204" pitchFamily="34" charset="0"/>
              </a:rPr>
              <a:t>doit adresser sa demande de retraite progressive à son employeur.</a:t>
            </a:r>
          </a:p>
          <a:p>
            <a:pPr algn="just">
              <a:buFont typeface="Courier New" panose="02070309020205020404" pitchFamily="49" charset="0"/>
              <a:buChar char="o"/>
            </a:pPr>
            <a:r>
              <a:rPr lang="fr-FR" sz="1600" b="1" dirty="0">
                <a:solidFill>
                  <a:srgbClr val="3F2270"/>
                </a:solidFill>
                <a:effectLst/>
                <a:latin typeface="Calibri" panose="020F0502020204030204" pitchFamily="34" charset="0"/>
                <a:ea typeface="Calibri" panose="020F0502020204030204" pitchFamily="34" charset="0"/>
              </a:rPr>
              <a:t>Pour le fonctionnaire intercommunal</a:t>
            </a:r>
            <a:r>
              <a:rPr lang="fr-FR" sz="1600" dirty="0">
                <a:solidFill>
                  <a:srgbClr val="3F2270"/>
                </a:solidFill>
                <a:effectLst/>
                <a:latin typeface="Calibri" panose="020F0502020204030204" pitchFamily="34" charset="0"/>
                <a:ea typeface="Calibri" panose="020F0502020204030204" pitchFamily="34" charset="0"/>
              </a:rPr>
              <a:t>, l’employeur compétent est celui auprès duquel le fonctionnaire occupe un emploi ayant la quotité de travail la plus élevée. </a:t>
            </a:r>
            <a:r>
              <a:rPr lang="fr-FR" sz="1600" dirty="0">
                <a:solidFill>
                  <a:srgbClr val="3F2270"/>
                </a:solidFill>
                <a:latin typeface="Calibri" panose="020F0502020204030204" pitchFamily="34" charset="0"/>
                <a:ea typeface="Calibri" panose="020F0502020204030204" pitchFamily="34" charset="0"/>
              </a:rPr>
              <a:t>E</a:t>
            </a:r>
            <a:r>
              <a:rPr lang="fr-FR" sz="1600" dirty="0">
                <a:solidFill>
                  <a:srgbClr val="3F2270"/>
                </a:solidFill>
                <a:effectLst/>
                <a:latin typeface="Calibri" panose="020F0502020204030204" pitchFamily="34" charset="0"/>
                <a:ea typeface="Calibri" panose="020F0502020204030204" pitchFamily="34" charset="0"/>
              </a:rPr>
              <a:t>n cas de quotité équivalente, le fonctionnaire a le choix auprès duquel il effectue sa demande.</a:t>
            </a:r>
          </a:p>
          <a:p>
            <a:pPr algn="just">
              <a:buFont typeface="Wingdings" panose="05000000000000000000" pitchFamily="2" charset="2"/>
              <a:buChar char="Ø"/>
            </a:pPr>
            <a:endParaRPr lang="fr-FR" sz="1600" dirty="0">
              <a:solidFill>
                <a:srgbClr val="3F2270"/>
              </a:solidFill>
              <a:latin typeface="Calibri" panose="020F0502020204030204" pitchFamily="34" charset="0"/>
              <a:ea typeface="Calibri" panose="020F0502020204030204" pitchFamily="34" charset="0"/>
            </a:endParaRPr>
          </a:p>
          <a:p>
            <a:pPr algn="just">
              <a:buFont typeface="Courier New" panose="02070309020205020404" pitchFamily="49" charset="0"/>
              <a:buChar char="o"/>
            </a:pPr>
            <a:r>
              <a:rPr lang="fr-FR" sz="1600" dirty="0">
                <a:solidFill>
                  <a:srgbClr val="3F2270"/>
                </a:solidFill>
                <a:effectLst/>
                <a:latin typeface="Calibri" panose="020F0502020204030204" pitchFamily="34" charset="0"/>
                <a:ea typeface="Calibri" panose="020F0502020204030204" pitchFamily="34" charset="0"/>
              </a:rPr>
              <a:t>Dans sa demande, le fonctionnaire doit préciser la date d’effet souhaitée de sa retraite progressive compte te</a:t>
            </a:r>
            <a:r>
              <a:rPr lang="fr-FR" sz="1600" dirty="0">
                <a:solidFill>
                  <a:srgbClr val="3F2270"/>
                </a:solidFill>
                <a:latin typeface="Calibri" panose="020F0502020204030204" pitchFamily="34" charset="0"/>
                <a:ea typeface="Calibri" panose="020F0502020204030204" pitchFamily="34" charset="0"/>
              </a:rPr>
              <a:t>nu de la date à laquelle il remplit les conditions. Cette date ne peut être antérieure à la date de sa demande.</a:t>
            </a:r>
            <a:endParaRPr lang="fr-FR" sz="1600" dirty="0">
              <a:solidFill>
                <a:srgbClr val="3F2270"/>
              </a:solidFill>
              <a:effectLst/>
              <a:latin typeface="Calibri" panose="020F0502020204030204" pitchFamily="34" charset="0"/>
              <a:ea typeface="Calibri" panose="020F0502020204030204" pitchFamily="34" charset="0"/>
            </a:endParaRPr>
          </a:p>
          <a:p>
            <a:pPr algn="just">
              <a:buFont typeface="Wingdings" panose="05000000000000000000" pitchFamily="2" charset="2"/>
              <a:buChar char="Ø"/>
            </a:pPr>
            <a:endParaRPr lang="fr-FR" sz="1600" dirty="0">
              <a:solidFill>
                <a:srgbClr val="3F2270"/>
              </a:solidFill>
              <a:effectLst/>
              <a:latin typeface="Calibri" panose="020F0502020204030204" pitchFamily="34" charset="0"/>
              <a:ea typeface="Calibri" panose="020F0502020204030204" pitchFamily="34" charset="0"/>
            </a:endParaRPr>
          </a:p>
          <a:p>
            <a:pPr marL="0" indent="0" algn="just">
              <a:buNone/>
            </a:pPr>
            <a:endParaRPr lang="fr-FR" sz="2000" dirty="0">
              <a:solidFill>
                <a:srgbClr val="FF0000"/>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53024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Retraite progressive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2</a:t>
            </a:fld>
            <a:endParaRPr lang="fr-FR" altLang="fr-FR"/>
          </a:p>
        </p:txBody>
      </p:sp>
      <p:sp>
        <p:nvSpPr>
          <p:cNvPr id="6" name="Espace réservé du contenu 1"/>
          <p:cNvSpPr>
            <a:spLocks noGrp="1"/>
          </p:cNvSpPr>
          <p:nvPr>
            <p:ph idx="1"/>
          </p:nvPr>
        </p:nvSpPr>
        <p:spPr>
          <a:xfrm>
            <a:off x="306139" y="5436815"/>
            <a:ext cx="9624060" cy="254257"/>
          </a:xfrm>
        </p:spPr>
        <p:txBody>
          <a:bodyPr anchor="ctr"/>
          <a:lstStyle/>
          <a:p>
            <a:pPr algn="just">
              <a:buFont typeface="Wingdings" panose="05000000000000000000" pitchFamily="2" charset="2"/>
              <a:buChar char="Ø"/>
            </a:pPr>
            <a:r>
              <a:rPr lang="fr-FR" sz="1600" b="1" u="sng" dirty="0">
                <a:solidFill>
                  <a:srgbClr val="3F2270"/>
                </a:solidFill>
                <a:effectLst/>
                <a:latin typeface="Calibri" panose="020F0502020204030204" pitchFamily="34" charset="0"/>
                <a:ea typeface="Calibri" panose="020F0502020204030204" pitchFamily="34" charset="0"/>
              </a:rPr>
              <a:t>3 conditions cumulatives </a:t>
            </a:r>
            <a:r>
              <a:rPr lang="fr-FR" sz="1600" u="sng" dirty="0">
                <a:solidFill>
                  <a:srgbClr val="3F2270"/>
                </a:solidFill>
                <a:effectLst/>
                <a:latin typeface="Calibri" panose="020F0502020204030204" pitchFamily="34" charset="0"/>
                <a:ea typeface="Calibri" panose="020F0502020204030204" pitchFamily="34" charset="0"/>
              </a:rPr>
              <a:t>:</a:t>
            </a:r>
          </a:p>
          <a:p>
            <a:pPr marL="0" indent="0" algn="just">
              <a:buNone/>
            </a:pPr>
            <a:endParaRPr lang="fr-FR" sz="800" dirty="0">
              <a:solidFill>
                <a:srgbClr val="3F2270"/>
              </a:solidFill>
              <a:effectLst/>
              <a:latin typeface="Calibri" panose="020F0502020204030204" pitchFamily="34" charset="0"/>
              <a:ea typeface="Calibri" panose="020F0502020204030204" pitchFamily="34" charset="0"/>
            </a:endParaRPr>
          </a:p>
          <a:p>
            <a:pPr lvl="0" algn="just">
              <a:buFont typeface="Courier New" panose="02070309020205020404" pitchFamily="49" charset="0"/>
              <a:buChar char="o"/>
            </a:pPr>
            <a:r>
              <a:rPr lang="fr-FR" sz="1600" dirty="0">
                <a:solidFill>
                  <a:srgbClr val="3F2270"/>
                </a:solidFill>
                <a:effectLst/>
                <a:latin typeface="Calibri" panose="020F0502020204030204" pitchFamily="34" charset="0"/>
                <a:ea typeface="Times New Roman" panose="02020603050405020304" pitchFamily="18" charset="0"/>
                <a:cs typeface="Calibri" panose="020F0502020204030204" pitchFamily="34" charset="0"/>
              </a:rPr>
              <a:t>Exercer à titre exclusif son activité : </a:t>
            </a:r>
          </a:p>
          <a:p>
            <a:pPr marL="742950" lvl="1" indent="-285750" algn="just">
              <a:buFont typeface="Arial" panose="020B0604020202020204" pitchFamily="34" charset="0"/>
              <a:buChar char="•"/>
            </a:pPr>
            <a:r>
              <a:rPr lang="fr-FR" sz="1600" dirty="0">
                <a:solidFill>
                  <a:srgbClr val="3F2270"/>
                </a:solidFill>
                <a:effectLst/>
                <a:latin typeface="Calibri" panose="020F0502020204030204" pitchFamily="34" charset="0"/>
                <a:ea typeface="Times New Roman" panose="02020603050405020304" pitchFamily="18" charset="0"/>
              </a:rPr>
              <a:t>A temps partiel de 50% à 90%</a:t>
            </a:r>
            <a:endParaRPr lang="fr-FR" sz="1600" dirty="0">
              <a:solidFill>
                <a:srgbClr val="3F2270"/>
              </a:solidFill>
              <a:effectLst/>
              <a:latin typeface="Calibri" panose="020F0502020204030204" pitchFamily="34" charset="0"/>
              <a:ea typeface="Calibri" panose="020F0502020204030204" pitchFamily="34" charset="0"/>
            </a:endParaRPr>
          </a:p>
          <a:p>
            <a:pPr marL="742950" lvl="1" indent="-285750" algn="just">
              <a:buFont typeface="Arial" panose="020B0604020202020204" pitchFamily="34" charset="0"/>
              <a:buChar char="•"/>
            </a:pPr>
            <a:r>
              <a:rPr lang="fr-FR" sz="1600" dirty="0">
                <a:solidFill>
                  <a:srgbClr val="3F2270"/>
                </a:solidFill>
                <a:effectLst/>
                <a:latin typeface="Calibri" panose="020F0502020204030204" pitchFamily="34" charset="0"/>
                <a:ea typeface="Times New Roman" panose="02020603050405020304" pitchFamily="18" charset="0"/>
              </a:rPr>
              <a:t>A temps non complet sur un ou plusieurs emplois, toutefois la quotité de travail globale ne doit pas excéder 31h30</a:t>
            </a:r>
          </a:p>
          <a:p>
            <a:pPr marL="742950" lvl="1" indent="-285750" algn="just">
              <a:buFont typeface="Arial" panose="020B0604020202020204" pitchFamily="34" charset="0"/>
              <a:buChar char="•"/>
            </a:pPr>
            <a:endParaRPr lang="fr-FR" sz="800" dirty="0">
              <a:solidFill>
                <a:srgbClr val="3F2270"/>
              </a:solidFill>
              <a:effectLst/>
              <a:latin typeface="Calibri" panose="020F0502020204030204" pitchFamily="34" charset="0"/>
              <a:ea typeface="Calibri" panose="020F0502020204030204" pitchFamily="34" charset="0"/>
            </a:endParaRPr>
          </a:p>
          <a:p>
            <a:pPr lvl="0" algn="just">
              <a:buFont typeface="Courier New" panose="02070309020205020404" pitchFamily="49" charset="0"/>
              <a:buChar char="o"/>
            </a:pPr>
            <a:r>
              <a:rPr lang="fr-FR" sz="1600" dirty="0">
                <a:solidFill>
                  <a:srgbClr val="3F2270"/>
                </a:solidFill>
                <a:effectLst/>
                <a:latin typeface="Calibri" panose="020F0502020204030204" pitchFamily="34" charset="0"/>
                <a:ea typeface="Times New Roman" panose="02020603050405020304" pitchFamily="18" charset="0"/>
                <a:cs typeface="Calibri" panose="020F0502020204030204" pitchFamily="34" charset="0"/>
              </a:rPr>
              <a:t>Être à 2 ans ou moins de 2 ans de l’âge légal de la catégorie sédentaire de sa génération</a:t>
            </a:r>
          </a:p>
          <a:p>
            <a:pPr lvl="0" algn="just">
              <a:buFont typeface="Courier New" panose="02070309020205020404" pitchFamily="49" charset="0"/>
              <a:buChar char="o"/>
            </a:pPr>
            <a:endParaRPr lang="fr-FR" sz="800" dirty="0">
              <a:solidFill>
                <a:srgbClr val="3F2270"/>
              </a:solidFill>
              <a:effectLst/>
              <a:latin typeface="Calibri" panose="020F0502020204030204" pitchFamily="34" charset="0"/>
              <a:ea typeface="Times New Roman" panose="02020603050405020304" pitchFamily="18" charset="0"/>
              <a:cs typeface="Calibri" panose="020F0502020204030204" pitchFamily="34" charset="0"/>
            </a:endParaRPr>
          </a:p>
          <a:p>
            <a:pPr lvl="0" algn="just">
              <a:buFont typeface="Courier New" panose="02070309020205020404" pitchFamily="49" charset="0"/>
              <a:buChar char="o"/>
            </a:pPr>
            <a:r>
              <a:rPr lang="fr-FR" sz="1600" dirty="0">
                <a:solidFill>
                  <a:srgbClr val="3F2270"/>
                </a:solidFill>
                <a:effectLst/>
                <a:latin typeface="Calibri" panose="020F0502020204030204" pitchFamily="34" charset="0"/>
                <a:ea typeface="Times New Roman" panose="02020603050405020304" pitchFamily="18" charset="0"/>
                <a:cs typeface="Calibri" panose="020F0502020204030204" pitchFamily="34" charset="0"/>
              </a:rPr>
              <a:t>Justifier d’une durée d’assurance tous régimes confondus au moins égale à 150 trimestres</a:t>
            </a:r>
          </a:p>
          <a:p>
            <a:pPr marL="0" indent="0" algn="just">
              <a:buNone/>
            </a:pPr>
            <a:endParaRPr lang="fr-FR" sz="1600" dirty="0">
              <a:solidFill>
                <a:srgbClr val="BE0F2E"/>
              </a:solidFill>
              <a:latin typeface="Calibri" panose="020F0502020204030204" pitchFamily="34" charset="0"/>
              <a:cs typeface="Calibri" panose="020F0502020204030204" pitchFamily="34" charset="0"/>
            </a:endParaRPr>
          </a:p>
          <a:p>
            <a:pPr marL="0" indent="0" algn="just">
              <a:buNone/>
            </a:pPr>
            <a:endParaRPr lang="fr-FR" sz="1600" dirty="0">
              <a:solidFill>
                <a:srgbClr val="BE0F2E"/>
              </a:solidFill>
              <a:latin typeface="Calibri" panose="020F0502020204030204" pitchFamily="34" charset="0"/>
              <a:cs typeface="Calibri" panose="020F0502020204030204" pitchFamily="34" charset="0"/>
            </a:endParaRPr>
          </a:p>
          <a:p>
            <a:pPr marL="0" indent="0" algn="just">
              <a:buNone/>
            </a:pPr>
            <a:endParaRPr lang="fr-FR" sz="16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FF0000"/>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
        <p:nvSpPr>
          <p:cNvPr id="2" name="Rectangle 1">
            <a:extLst>
              <a:ext uri="{FF2B5EF4-FFF2-40B4-BE49-F238E27FC236}">
                <a16:creationId xmlns:a16="http://schemas.microsoft.com/office/drawing/2014/main" id="{C3F4F48E-2D7B-A341-F336-3DD5E2DFD74D}"/>
              </a:ext>
            </a:extLst>
          </p:cNvPr>
          <p:cNvSpPr/>
          <p:nvPr/>
        </p:nvSpPr>
        <p:spPr>
          <a:xfrm>
            <a:off x="570097" y="4785383"/>
            <a:ext cx="9096143" cy="477192"/>
          </a:xfrm>
          <a:prstGeom prst="rect">
            <a:avLst/>
          </a:prstGeom>
          <a:solidFill>
            <a:schemeClr val="bg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ctr">
              <a:buFont typeface="Wingdings" panose="05000000000000000000" pitchFamily="2" charset="2"/>
              <a:buChar char="Ø"/>
            </a:pPr>
            <a:r>
              <a:rPr lang="fr-FR" sz="1600" b="1" dirty="0">
                <a:solidFill>
                  <a:srgbClr val="3F2270"/>
                </a:solidFill>
                <a:latin typeface="Calibri" panose="020F0502020204030204" pitchFamily="34" charset="0"/>
                <a:cs typeface="Calibri" panose="020F0502020204030204" pitchFamily="34" charset="0"/>
              </a:rPr>
              <a:t>Le temps partiel thérapeutique n’ouvre pas droit à la retraite progressive</a:t>
            </a:r>
            <a:endParaRPr lang="fr-FR" sz="1600" b="1" dirty="0">
              <a:solidFill>
                <a:srgbClr val="3F2270"/>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19357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Retraite progressive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3</a:t>
            </a:fld>
            <a:endParaRPr lang="fr-FR" altLang="fr-FR"/>
          </a:p>
        </p:txBody>
      </p:sp>
      <p:sp>
        <p:nvSpPr>
          <p:cNvPr id="6" name="Espace réservé du contenu 1"/>
          <p:cNvSpPr>
            <a:spLocks noGrp="1"/>
          </p:cNvSpPr>
          <p:nvPr>
            <p:ph idx="1"/>
          </p:nvPr>
        </p:nvSpPr>
        <p:spPr>
          <a:xfrm>
            <a:off x="306140" y="6300911"/>
            <a:ext cx="9624060" cy="254257"/>
          </a:xfrm>
        </p:spPr>
        <p:txBody>
          <a:bodyPr anchor="ctr"/>
          <a:lstStyle/>
          <a:p>
            <a:pPr algn="just">
              <a:buFont typeface="Wingdings" panose="05000000000000000000" pitchFamily="2" charset="2"/>
              <a:buChar char="Ø"/>
            </a:pPr>
            <a:r>
              <a:rPr lang="fr-FR" sz="1600" b="1" u="sng" dirty="0">
                <a:solidFill>
                  <a:srgbClr val="3F2270"/>
                </a:solidFill>
                <a:effectLst/>
                <a:latin typeface="Calibri" panose="020F0502020204030204" pitchFamily="34" charset="0"/>
                <a:ea typeface="Calibri" panose="020F0502020204030204" pitchFamily="34" charset="0"/>
              </a:rPr>
              <a:t>La demande :  6 mois avant la date souhaitée </a:t>
            </a:r>
          </a:p>
          <a:p>
            <a:pPr marL="0" indent="0" algn="just">
              <a:buNone/>
            </a:pPr>
            <a:endParaRPr lang="fr-FR" sz="1600" dirty="0">
              <a:solidFill>
                <a:srgbClr val="3F2270"/>
              </a:solidFill>
              <a:effectLst/>
              <a:latin typeface="Calibri" panose="020F0502020204030204" pitchFamily="34" charset="0"/>
              <a:ea typeface="Calibri" panose="020F0502020204030204" pitchFamily="34" charset="0"/>
            </a:endParaRPr>
          </a:p>
          <a:p>
            <a:pPr lvl="0" algn="just">
              <a:buFont typeface="Courier New" panose="02070309020205020404" pitchFamily="49" charset="0"/>
              <a:buChar char="o"/>
            </a:pPr>
            <a:r>
              <a:rPr lang="fr-FR" sz="1600" b="1" dirty="0">
                <a:solidFill>
                  <a:srgbClr val="3F2270"/>
                </a:solidFill>
                <a:effectLst/>
                <a:latin typeface="Calibri" panose="020F0502020204030204" pitchFamily="34" charset="0"/>
                <a:ea typeface="Times New Roman" panose="02020603050405020304" pitchFamily="18" charset="0"/>
                <a:cs typeface="Calibri" panose="020F0502020204030204" pitchFamily="34" charset="0"/>
              </a:rPr>
              <a:t>L’agent est à temps complet</a:t>
            </a:r>
            <a:r>
              <a:rPr lang="fr-FR" sz="1600" dirty="0">
                <a:solidFill>
                  <a:srgbClr val="3F2270"/>
                </a:solidFill>
                <a:latin typeface="Calibri" panose="020F0502020204030204" pitchFamily="34" charset="0"/>
                <a:ea typeface="Times New Roman" panose="02020603050405020304" pitchFamily="18" charset="0"/>
                <a:cs typeface="Calibri" panose="020F0502020204030204" pitchFamily="34" charset="0"/>
              </a:rPr>
              <a:t>, </a:t>
            </a:r>
            <a:r>
              <a:rPr lang="fr-FR" sz="1600" dirty="0">
                <a:solidFill>
                  <a:srgbClr val="3F2270"/>
                </a:solidFill>
                <a:effectLst/>
                <a:latin typeface="Calibri" panose="020F0502020204030204" pitchFamily="34" charset="0"/>
                <a:ea typeface="Times New Roman" panose="02020603050405020304" pitchFamily="18" charset="0"/>
                <a:cs typeface="Calibri" panose="020F0502020204030204" pitchFamily="34" charset="0"/>
              </a:rPr>
              <a:t>il demande à son employeur un temps partiel et sa retraite progressive</a:t>
            </a:r>
          </a:p>
          <a:p>
            <a:pPr lvl="1" algn="just">
              <a:buFont typeface="Courier New" panose="02070309020205020404" pitchFamily="49" charset="0"/>
              <a:buChar char="o"/>
            </a:pPr>
            <a:r>
              <a:rPr lang="fr-FR" sz="1400" dirty="0">
                <a:solidFill>
                  <a:srgbClr val="3F2270"/>
                </a:solidFill>
                <a:latin typeface="Calibri" panose="020F0502020204030204" pitchFamily="34" charset="0"/>
                <a:ea typeface="Times New Roman" panose="02020603050405020304" pitchFamily="18" charset="0"/>
                <a:cs typeface="Calibri" panose="020F0502020204030204" pitchFamily="34" charset="0"/>
              </a:rPr>
              <a:t>L</a:t>
            </a:r>
            <a:r>
              <a:rPr lang="fr-FR" sz="1400" dirty="0">
                <a:solidFill>
                  <a:srgbClr val="3F2270"/>
                </a:solidFill>
                <a:effectLst/>
                <a:latin typeface="Calibri" panose="020F0502020204030204" pitchFamily="34" charset="0"/>
                <a:ea typeface="Times New Roman" panose="02020603050405020304" pitchFamily="18" charset="0"/>
                <a:cs typeface="Calibri" panose="020F0502020204030204" pitchFamily="34" charset="0"/>
              </a:rPr>
              <a:t>’employeur conserve son pouvoir d’appréciation en matière d’autorisation du temps partiel dans un 	délai de 2 mois </a:t>
            </a:r>
          </a:p>
          <a:p>
            <a:pPr lvl="0" algn="just">
              <a:buFont typeface="Wingdings" panose="05000000000000000000" pitchFamily="2" charset="2"/>
              <a:buChar char="Ø"/>
            </a:pPr>
            <a:endParaRPr lang="fr-FR" sz="800" dirty="0">
              <a:solidFill>
                <a:srgbClr val="3F2270"/>
              </a:solidFill>
              <a:effectLst/>
              <a:latin typeface="Calibri" panose="020F0502020204030204" pitchFamily="34" charset="0"/>
              <a:ea typeface="Times New Roman" panose="02020603050405020304" pitchFamily="18" charset="0"/>
              <a:cs typeface="Calibri" panose="020F0502020204030204" pitchFamily="34" charset="0"/>
            </a:endParaRPr>
          </a:p>
          <a:p>
            <a:pPr lvl="0" algn="just">
              <a:buFont typeface="Courier New" panose="02070309020205020404" pitchFamily="49" charset="0"/>
              <a:buChar char="o"/>
            </a:pPr>
            <a:r>
              <a:rPr lang="fr-FR" sz="1600" b="1" dirty="0">
                <a:solidFill>
                  <a:srgbClr val="3F2270"/>
                </a:solidFill>
                <a:effectLst/>
                <a:latin typeface="Calibri" panose="020F0502020204030204" pitchFamily="34" charset="0"/>
                <a:ea typeface="Times New Roman" panose="02020603050405020304" pitchFamily="18" charset="0"/>
                <a:cs typeface="Calibri" panose="020F0502020204030204" pitchFamily="34" charset="0"/>
              </a:rPr>
              <a:t>L’agent est déjà à temps partiel de 50% à 90%</a:t>
            </a:r>
            <a:r>
              <a:rPr lang="fr-FR" sz="1600" dirty="0">
                <a:solidFill>
                  <a:srgbClr val="3F2270"/>
                </a:solidFill>
                <a:effectLst/>
                <a:latin typeface="Calibri" panose="020F0502020204030204" pitchFamily="34" charset="0"/>
                <a:ea typeface="Times New Roman" panose="02020603050405020304" pitchFamily="18" charset="0"/>
                <a:cs typeface="Calibri" panose="020F0502020204030204" pitchFamily="34" charset="0"/>
              </a:rPr>
              <a:t>, il demande sa retraite progressive </a:t>
            </a:r>
          </a:p>
          <a:p>
            <a:pPr lvl="0" algn="just">
              <a:buFont typeface="Courier New" panose="02070309020205020404" pitchFamily="49" charset="0"/>
              <a:buChar char="o"/>
            </a:pPr>
            <a:endParaRPr lang="fr-FR" sz="800" dirty="0">
              <a:solidFill>
                <a:srgbClr val="3F2270"/>
              </a:solidFill>
              <a:effectLst/>
              <a:latin typeface="Calibri" panose="020F0502020204030204" pitchFamily="34" charset="0"/>
              <a:ea typeface="Times New Roman" panose="02020603050405020304" pitchFamily="18" charset="0"/>
              <a:cs typeface="Calibri" panose="020F0502020204030204" pitchFamily="34" charset="0"/>
            </a:endParaRPr>
          </a:p>
          <a:p>
            <a:pPr lvl="0" algn="just">
              <a:buFont typeface="Courier New" panose="02070309020205020404" pitchFamily="49" charset="0"/>
              <a:buChar char="o"/>
            </a:pPr>
            <a:r>
              <a:rPr lang="fr-FR" sz="1600" b="1" dirty="0">
                <a:solidFill>
                  <a:srgbClr val="3F2270"/>
                </a:solidFill>
                <a:effectLst/>
                <a:latin typeface="Calibri" panose="020F0502020204030204" pitchFamily="34" charset="0"/>
                <a:ea typeface="Times New Roman" panose="02020603050405020304" pitchFamily="18" charset="0"/>
                <a:cs typeface="Calibri" panose="020F0502020204030204" pitchFamily="34" charset="0"/>
              </a:rPr>
              <a:t>L’agent est à temps non complet affiliable de 28h00 à 31h30</a:t>
            </a:r>
            <a:r>
              <a:rPr lang="fr-FR" sz="1600" dirty="0">
                <a:solidFill>
                  <a:srgbClr val="3F2270"/>
                </a:solidFill>
                <a:effectLst/>
                <a:latin typeface="Calibri" panose="020F0502020204030204" pitchFamily="34" charset="0"/>
                <a:ea typeface="Times New Roman" panose="02020603050405020304" pitchFamily="18" charset="0"/>
                <a:cs typeface="Calibri" panose="020F0502020204030204" pitchFamily="34" charset="0"/>
              </a:rPr>
              <a:t>, il demande sa retraite progressive sans changement de temps de travail</a:t>
            </a:r>
          </a:p>
          <a:p>
            <a:pPr lvl="0" algn="just">
              <a:buFont typeface="Courier New" panose="02070309020205020404" pitchFamily="49" charset="0"/>
              <a:buChar char="o"/>
            </a:pPr>
            <a:endParaRPr lang="fr-FR" sz="800" dirty="0">
              <a:solidFill>
                <a:srgbClr val="3F2270"/>
              </a:solidFill>
              <a:effectLst/>
              <a:latin typeface="Calibri" panose="020F0502020204030204" pitchFamily="34" charset="0"/>
              <a:ea typeface="Times New Roman" panose="02020603050405020304" pitchFamily="18" charset="0"/>
              <a:cs typeface="Calibri" panose="020F0502020204030204" pitchFamily="34" charset="0"/>
            </a:endParaRPr>
          </a:p>
          <a:p>
            <a:pPr lvl="0" algn="just">
              <a:buFont typeface="Courier New" panose="02070309020205020404" pitchFamily="49" charset="0"/>
              <a:buChar char="o"/>
            </a:pPr>
            <a:r>
              <a:rPr lang="fr-FR" sz="1600" b="1" dirty="0">
                <a:solidFill>
                  <a:srgbClr val="3F2270"/>
                </a:solidFill>
                <a:effectLst/>
                <a:latin typeface="Calibri" panose="020F0502020204030204" pitchFamily="34" charset="0"/>
                <a:ea typeface="Times New Roman" panose="02020603050405020304" pitchFamily="18" charset="0"/>
                <a:cs typeface="Calibri" panose="020F0502020204030204" pitchFamily="34" charset="0"/>
              </a:rPr>
              <a:t>L’agent est à temps non complet sur un ou plusieurs emplois dépassant 31h30</a:t>
            </a:r>
            <a:r>
              <a:rPr lang="fr-FR" sz="1600" dirty="0">
                <a:solidFill>
                  <a:srgbClr val="3F2270"/>
                </a:solidFill>
                <a:effectLst/>
                <a:latin typeface="Calibri" panose="020F0502020204030204" pitchFamily="34" charset="0"/>
                <a:ea typeface="Times New Roman" panose="02020603050405020304" pitchFamily="18" charset="0"/>
                <a:cs typeface="Calibri" panose="020F0502020204030204" pitchFamily="34" charset="0"/>
              </a:rPr>
              <a:t>, il doit réduire son temps de travail pour faire sa demande</a:t>
            </a:r>
            <a:endParaRPr lang="fr-FR" sz="1600" dirty="0">
              <a:solidFill>
                <a:srgbClr val="3F2270"/>
              </a:solidFill>
              <a:latin typeface="Calibri" panose="020F0502020204030204" pitchFamily="34" charset="0"/>
              <a:ea typeface="Times New Roman" panose="02020603050405020304" pitchFamily="18" charset="0"/>
              <a:cs typeface="Calibri" panose="020F0502020204030204" pitchFamily="34" charset="0"/>
            </a:endParaRPr>
          </a:p>
          <a:p>
            <a:pPr marL="0" lvl="0" indent="0" algn="just">
              <a:buNone/>
            </a:pPr>
            <a:r>
              <a:rPr lang="fr-FR" sz="1600" b="1" dirty="0">
                <a:solidFill>
                  <a:srgbClr val="3F2270"/>
                </a:solidFill>
                <a:effectLst/>
                <a:latin typeface="Calibri" panose="020F0502020204030204" pitchFamily="34" charset="0"/>
                <a:ea typeface="Calibri" panose="020F0502020204030204" pitchFamily="34" charset="0"/>
              </a:rPr>
              <a:t> </a:t>
            </a:r>
            <a:endParaRPr lang="fr-FR" sz="1600" dirty="0">
              <a:solidFill>
                <a:srgbClr val="3F2270"/>
              </a:solidFill>
              <a:effectLst/>
              <a:latin typeface="Calibri" panose="020F0502020204030204" pitchFamily="34" charset="0"/>
              <a:ea typeface="Calibri" panose="020F0502020204030204" pitchFamily="34" charset="0"/>
            </a:endParaRPr>
          </a:p>
          <a:p>
            <a:pPr algn="just">
              <a:buFont typeface="Arial" panose="020B0604020202020204" pitchFamily="34" charset="0"/>
              <a:buChar char="•"/>
            </a:pPr>
            <a:endParaRPr lang="fr-FR" sz="1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1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1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1800" dirty="0">
              <a:solidFill>
                <a:srgbClr val="BE0F2E"/>
              </a:solidFill>
              <a:latin typeface="Calibri" panose="020F0502020204030204" pitchFamily="34" charset="0"/>
              <a:cs typeface="Calibri" panose="020F0502020204030204" pitchFamily="34" charset="0"/>
            </a:endParaRPr>
          </a:p>
          <a:p>
            <a:pPr marL="0" indent="0" algn="just">
              <a:buNone/>
            </a:pPr>
            <a:r>
              <a:rPr lang="fr-FR" sz="1800" i="1" dirty="0">
                <a:solidFill>
                  <a:srgbClr val="BE0F2E"/>
                </a:solidFill>
                <a:latin typeface="Calibri" panose="020F0502020204030204" pitchFamily="34" charset="0"/>
                <a:cs typeface="Calibri" panose="020F0502020204030204" pitchFamily="34" charset="0"/>
              </a:rPr>
              <a:t>	</a:t>
            </a: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FF0000"/>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82150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Retraite progressive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4</a:t>
            </a:fld>
            <a:endParaRPr lang="fr-FR" altLang="fr-FR"/>
          </a:p>
        </p:txBody>
      </p:sp>
      <p:sp>
        <p:nvSpPr>
          <p:cNvPr id="6" name="Espace réservé du contenu 1"/>
          <p:cNvSpPr>
            <a:spLocks noGrp="1"/>
          </p:cNvSpPr>
          <p:nvPr>
            <p:ph idx="1"/>
          </p:nvPr>
        </p:nvSpPr>
        <p:spPr>
          <a:xfrm>
            <a:off x="306140" y="5940871"/>
            <a:ext cx="9624060" cy="254257"/>
          </a:xfrm>
        </p:spPr>
        <p:txBody>
          <a:bodyPr anchor="ctr"/>
          <a:lstStyle/>
          <a:p>
            <a:pPr algn="just">
              <a:buFont typeface="Wingdings" panose="05000000000000000000" pitchFamily="2" charset="2"/>
              <a:buChar char="Ø"/>
            </a:pPr>
            <a:r>
              <a:rPr lang="fr-FR" sz="1600" b="1" u="sng" dirty="0">
                <a:solidFill>
                  <a:srgbClr val="3F2270"/>
                </a:solidFill>
                <a:latin typeface="Calibri" panose="020F0502020204030204" pitchFamily="34" charset="0"/>
                <a:ea typeface="Calibri" panose="020F0502020204030204" pitchFamily="34" charset="0"/>
              </a:rPr>
              <a:t>La date d’effet de la pension </a:t>
            </a:r>
          </a:p>
          <a:p>
            <a:pPr algn="just">
              <a:buFont typeface="Wingdings" panose="05000000000000000000" pitchFamily="2" charset="2"/>
              <a:buChar char="Ø"/>
            </a:pPr>
            <a:endParaRPr lang="fr-FR" sz="1600" dirty="0">
              <a:solidFill>
                <a:srgbClr val="3F2270"/>
              </a:solidFill>
              <a:latin typeface="Calibri" panose="020F0502020204030204" pitchFamily="34" charset="0"/>
              <a:ea typeface="Calibri" panose="020F0502020204030204" pitchFamily="34" charset="0"/>
            </a:endParaRPr>
          </a:p>
          <a:p>
            <a:pPr algn="just">
              <a:buFont typeface="Courier New" panose="02070309020205020404" pitchFamily="49" charset="0"/>
              <a:buChar char="o"/>
            </a:pPr>
            <a:r>
              <a:rPr lang="fr-FR" sz="1600" b="1" dirty="0">
                <a:solidFill>
                  <a:srgbClr val="3F2270"/>
                </a:solidFill>
                <a:effectLst/>
                <a:latin typeface="Calibri" panose="020F0502020204030204" pitchFamily="34" charset="0"/>
                <a:ea typeface="Calibri" panose="020F0502020204030204" pitchFamily="34" charset="0"/>
              </a:rPr>
              <a:t>Pour le fonctionnaire qui remplit déjà les conditions au 1</a:t>
            </a:r>
            <a:r>
              <a:rPr lang="fr-FR" sz="1600" b="1" baseline="30000" dirty="0">
                <a:solidFill>
                  <a:srgbClr val="3F2270"/>
                </a:solidFill>
                <a:effectLst/>
                <a:latin typeface="Calibri" panose="020F0502020204030204" pitchFamily="34" charset="0"/>
                <a:ea typeface="Calibri" panose="020F0502020204030204" pitchFamily="34" charset="0"/>
              </a:rPr>
              <a:t>er</a:t>
            </a:r>
            <a:r>
              <a:rPr lang="fr-FR" sz="1600" b="1" dirty="0">
                <a:solidFill>
                  <a:srgbClr val="3F2270"/>
                </a:solidFill>
                <a:effectLst/>
                <a:latin typeface="Calibri" panose="020F0502020204030204" pitchFamily="34" charset="0"/>
                <a:ea typeface="Calibri" panose="020F0502020204030204" pitchFamily="34" charset="0"/>
              </a:rPr>
              <a:t> septembre 2023</a:t>
            </a:r>
            <a:r>
              <a:rPr lang="fr-FR" sz="1600" dirty="0">
                <a:solidFill>
                  <a:srgbClr val="3F2270"/>
                </a:solidFill>
                <a:effectLst/>
                <a:latin typeface="Calibri" panose="020F0502020204030204" pitchFamily="34" charset="0"/>
                <a:ea typeface="Calibri" panose="020F0502020204030204" pitchFamily="34" charset="0"/>
              </a:rPr>
              <a:t>, la date d’effet peut être fixée entre le 1</a:t>
            </a:r>
            <a:r>
              <a:rPr lang="fr-FR" sz="1600" baseline="30000" dirty="0">
                <a:solidFill>
                  <a:srgbClr val="3F2270"/>
                </a:solidFill>
                <a:effectLst/>
                <a:latin typeface="Calibri" panose="020F0502020204030204" pitchFamily="34" charset="0"/>
                <a:ea typeface="Calibri" panose="020F0502020204030204" pitchFamily="34" charset="0"/>
              </a:rPr>
              <a:t>er</a:t>
            </a:r>
            <a:r>
              <a:rPr lang="fr-FR" sz="1600" dirty="0">
                <a:solidFill>
                  <a:srgbClr val="3F2270"/>
                </a:solidFill>
                <a:effectLst/>
                <a:latin typeface="Calibri" panose="020F0502020204030204" pitchFamily="34" charset="0"/>
                <a:ea typeface="Calibri" panose="020F0502020204030204" pitchFamily="34" charset="0"/>
              </a:rPr>
              <a:t> septembre et le 31 décembre 2023 : </a:t>
            </a:r>
          </a:p>
          <a:p>
            <a:pPr lvl="1" algn="just">
              <a:buFont typeface="Courier New" panose="02070309020205020404" pitchFamily="49" charset="0"/>
              <a:buChar char="o"/>
            </a:pPr>
            <a:r>
              <a:rPr lang="fr-FR" sz="1400" dirty="0">
                <a:solidFill>
                  <a:srgbClr val="3F2270"/>
                </a:solidFill>
                <a:latin typeface="Calibri" panose="020F0502020204030204" pitchFamily="34" charset="0"/>
                <a:ea typeface="Calibri" panose="020F0502020204030204" pitchFamily="34" charset="0"/>
              </a:rPr>
              <a:t>Pour en bénéficier, le fonctionnaire doit en faire la demande par courrier </a:t>
            </a:r>
            <a:r>
              <a:rPr lang="fr-FR" sz="1400" b="1" dirty="0">
                <a:solidFill>
                  <a:srgbClr val="3F2270"/>
                </a:solidFill>
                <a:latin typeface="Calibri" panose="020F0502020204030204" pitchFamily="34" charset="0"/>
                <a:ea typeface="Calibri" panose="020F0502020204030204" pitchFamily="34" charset="0"/>
              </a:rPr>
              <a:t>au plus tard le 31 décembre 2023 ; </a:t>
            </a:r>
          </a:p>
          <a:p>
            <a:pPr lvl="1" algn="just">
              <a:buFont typeface="Courier New" panose="02070309020205020404" pitchFamily="49" charset="0"/>
              <a:buChar char="o"/>
            </a:pPr>
            <a:r>
              <a:rPr lang="fr-FR" sz="1400" dirty="0">
                <a:solidFill>
                  <a:srgbClr val="3F2270"/>
                </a:solidFill>
                <a:effectLst/>
                <a:latin typeface="Calibri" panose="020F0502020204030204" pitchFamily="34" charset="0"/>
                <a:ea typeface="Calibri" panose="020F0502020204030204" pitchFamily="34" charset="0"/>
              </a:rPr>
              <a:t>Le paiement interviendra avec effet rétroactif au co</a:t>
            </a:r>
            <a:r>
              <a:rPr lang="fr-FR" sz="1400" dirty="0">
                <a:solidFill>
                  <a:srgbClr val="3F2270"/>
                </a:solidFill>
                <a:latin typeface="Calibri" panose="020F0502020204030204" pitchFamily="34" charset="0"/>
                <a:ea typeface="Calibri" panose="020F0502020204030204" pitchFamily="34" charset="0"/>
              </a:rPr>
              <a:t>urs du 1</a:t>
            </a:r>
            <a:r>
              <a:rPr lang="fr-FR" sz="1400" baseline="30000" dirty="0">
                <a:solidFill>
                  <a:srgbClr val="3F2270"/>
                </a:solidFill>
                <a:latin typeface="Calibri" panose="020F0502020204030204" pitchFamily="34" charset="0"/>
                <a:ea typeface="Calibri" panose="020F0502020204030204" pitchFamily="34" charset="0"/>
              </a:rPr>
              <a:t>er</a:t>
            </a:r>
            <a:r>
              <a:rPr lang="fr-FR" sz="1400" dirty="0">
                <a:solidFill>
                  <a:srgbClr val="3F2270"/>
                </a:solidFill>
                <a:latin typeface="Calibri" panose="020F0502020204030204" pitchFamily="34" charset="0"/>
                <a:ea typeface="Calibri" panose="020F0502020204030204" pitchFamily="34" charset="0"/>
              </a:rPr>
              <a:t> semestre 2024.</a:t>
            </a:r>
            <a:endParaRPr lang="fr-FR" sz="1400" dirty="0">
              <a:solidFill>
                <a:srgbClr val="3F2270"/>
              </a:solidFill>
              <a:effectLst/>
              <a:latin typeface="Calibri" panose="020F0502020204030204" pitchFamily="34" charset="0"/>
              <a:ea typeface="Calibri" panose="020F0502020204030204" pitchFamily="34" charset="0"/>
            </a:endParaRPr>
          </a:p>
          <a:p>
            <a:pPr marL="0" indent="0" algn="just">
              <a:buNone/>
            </a:pPr>
            <a:endParaRPr lang="fr-FR" sz="1600" dirty="0">
              <a:solidFill>
                <a:srgbClr val="3F2270"/>
              </a:solidFill>
              <a:effectLst/>
              <a:latin typeface="Calibri" panose="020F0502020204030204" pitchFamily="34" charset="0"/>
              <a:ea typeface="Calibri" panose="020F0502020204030204" pitchFamily="34" charset="0"/>
            </a:endParaRPr>
          </a:p>
          <a:p>
            <a:pPr lvl="0" algn="just">
              <a:buFont typeface="Courier New" panose="02070309020205020404" pitchFamily="49" charset="0"/>
              <a:buChar char="o"/>
            </a:pPr>
            <a:r>
              <a:rPr lang="fr-FR" sz="1600" dirty="0">
                <a:solidFill>
                  <a:srgbClr val="3F2270"/>
                </a:solidFill>
                <a:effectLst/>
                <a:latin typeface="Calibri" panose="020F0502020204030204" pitchFamily="34" charset="0"/>
                <a:ea typeface="Calibri" panose="020F0502020204030204" pitchFamily="34" charset="0"/>
              </a:rPr>
              <a:t> </a:t>
            </a:r>
            <a:r>
              <a:rPr lang="fr-FR" sz="1600" b="1" dirty="0">
                <a:solidFill>
                  <a:srgbClr val="3F2270"/>
                </a:solidFill>
                <a:effectLst/>
                <a:latin typeface="Calibri" panose="020F0502020204030204" pitchFamily="34" charset="0"/>
                <a:ea typeface="Calibri" panose="020F0502020204030204" pitchFamily="34" charset="0"/>
              </a:rPr>
              <a:t>A partir du 1</a:t>
            </a:r>
            <a:r>
              <a:rPr lang="fr-FR" sz="1600" b="1" baseline="30000" dirty="0">
                <a:solidFill>
                  <a:srgbClr val="3F2270"/>
                </a:solidFill>
                <a:effectLst/>
                <a:latin typeface="Calibri" panose="020F0502020204030204" pitchFamily="34" charset="0"/>
                <a:ea typeface="Calibri" panose="020F0502020204030204" pitchFamily="34" charset="0"/>
              </a:rPr>
              <a:t>er</a:t>
            </a:r>
            <a:r>
              <a:rPr lang="fr-FR" sz="1600" b="1" dirty="0">
                <a:solidFill>
                  <a:srgbClr val="3F2270"/>
                </a:solidFill>
                <a:effectLst/>
                <a:latin typeface="Calibri" panose="020F0502020204030204" pitchFamily="34" charset="0"/>
                <a:ea typeface="Calibri" panose="020F0502020204030204" pitchFamily="34" charset="0"/>
              </a:rPr>
              <a:t> janvier 2024</a:t>
            </a:r>
            <a:r>
              <a:rPr lang="fr-FR" sz="1600" dirty="0">
                <a:solidFill>
                  <a:srgbClr val="3F2270"/>
                </a:solidFill>
                <a:effectLst/>
                <a:latin typeface="Calibri" panose="020F0502020204030204" pitchFamily="34" charset="0"/>
                <a:ea typeface="Calibri" panose="020F0502020204030204" pitchFamily="34" charset="0"/>
              </a:rPr>
              <a:t>, c’est la date de réception de la demande ou de présentation de la demande qui déterminera la date d’effet de la retraite progressive.</a:t>
            </a:r>
          </a:p>
          <a:p>
            <a:pPr algn="just">
              <a:buFont typeface="Arial" panose="020B0604020202020204" pitchFamily="34" charset="0"/>
              <a:buChar char="•"/>
            </a:pPr>
            <a:endParaRPr lang="fr-FR" sz="1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1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18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1800" dirty="0">
              <a:solidFill>
                <a:srgbClr val="BE0F2E"/>
              </a:solidFill>
              <a:latin typeface="Calibri" panose="020F0502020204030204" pitchFamily="34" charset="0"/>
              <a:cs typeface="Calibri" panose="020F0502020204030204" pitchFamily="34" charset="0"/>
            </a:endParaRPr>
          </a:p>
          <a:p>
            <a:pPr marL="0" indent="0" algn="just">
              <a:buNone/>
            </a:pPr>
            <a:r>
              <a:rPr lang="fr-FR" sz="1800" i="1" dirty="0">
                <a:solidFill>
                  <a:srgbClr val="BE0F2E"/>
                </a:solidFill>
                <a:latin typeface="Calibri" panose="020F0502020204030204" pitchFamily="34" charset="0"/>
                <a:cs typeface="Calibri" panose="020F0502020204030204" pitchFamily="34" charset="0"/>
              </a:rPr>
              <a:t>	</a:t>
            </a: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FF0000"/>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15383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Retraite progressive</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5</a:t>
            </a:fld>
            <a:endParaRPr lang="fr-FR" altLang="fr-FR"/>
          </a:p>
        </p:txBody>
      </p:sp>
      <p:sp>
        <p:nvSpPr>
          <p:cNvPr id="6" name="Espace réservé du contenu 1"/>
          <p:cNvSpPr>
            <a:spLocks noGrp="1"/>
          </p:cNvSpPr>
          <p:nvPr>
            <p:ph idx="1"/>
          </p:nvPr>
        </p:nvSpPr>
        <p:spPr>
          <a:xfrm>
            <a:off x="306140" y="6156895"/>
            <a:ext cx="9624060" cy="254257"/>
          </a:xfrm>
        </p:spPr>
        <p:txBody>
          <a:bodyPr anchor="ctr"/>
          <a:lstStyle/>
          <a:p>
            <a:pPr marL="0" indent="0" algn="just">
              <a:buNone/>
            </a:pPr>
            <a:endParaRPr lang="fr-FR" sz="16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600" b="1" u="sng" dirty="0">
                <a:solidFill>
                  <a:srgbClr val="3F2270"/>
                </a:solidFill>
                <a:latin typeface="Calibri" panose="020F0502020204030204" pitchFamily="34" charset="0"/>
                <a:cs typeface="Calibri" panose="020F0502020204030204" pitchFamily="34" charset="0"/>
              </a:rPr>
              <a:t>Liquidation de la pension partielle</a:t>
            </a:r>
          </a:p>
          <a:p>
            <a:pPr algn="just">
              <a:buFont typeface="Wingdings" panose="05000000000000000000" pitchFamily="2" charset="2"/>
              <a:buChar char="Ø"/>
            </a:pPr>
            <a:endParaRPr lang="fr-FR" sz="1600" dirty="0">
              <a:solidFill>
                <a:srgbClr val="3F2270"/>
              </a:solidFill>
              <a:latin typeface="Calibri" panose="020F0502020204030204" pitchFamily="34" charset="0"/>
              <a:cs typeface="Calibri" panose="020F0502020204030204" pitchFamily="34" charset="0"/>
            </a:endParaRPr>
          </a:p>
          <a:p>
            <a:pPr algn="just">
              <a:buFont typeface="Courier New" panose="02070309020205020404" pitchFamily="49" charset="0"/>
              <a:buChar char="o"/>
            </a:pPr>
            <a:r>
              <a:rPr lang="fr-FR" sz="1600" dirty="0">
                <a:solidFill>
                  <a:srgbClr val="3F2270"/>
                </a:solidFill>
                <a:latin typeface="Calibri" panose="020F0502020204030204" pitchFamily="34" charset="0"/>
                <a:cs typeface="Calibri" panose="020F0502020204030204" pitchFamily="34" charset="0"/>
              </a:rPr>
              <a:t>La pension partielle est liquidée selon les conditions et modalités de calcul applicables à la date d’effet de la pension partielle en fonction de l’indice détenu. Son montant est calculé sur la fraction de temps partiel non travaillée</a:t>
            </a:r>
          </a:p>
          <a:p>
            <a:pPr algn="just">
              <a:buFont typeface="Wingdings" panose="05000000000000000000" pitchFamily="2" charset="2"/>
              <a:buChar char="Ø"/>
            </a:pPr>
            <a:endParaRPr lang="fr-FR" sz="1600" dirty="0">
              <a:solidFill>
                <a:srgbClr val="3F2270"/>
              </a:solidFill>
              <a:latin typeface="Calibri" panose="020F0502020204030204" pitchFamily="34" charset="0"/>
              <a:cs typeface="Calibri" panose="020F0502020204030204" pitchFamily="34" charset="0"/>
            </a:endParaRPr>
          </a:p>
          <a:p>
            <a:pPr algn="just">
              <a:buFont typeface="Courier New" panose="02070309020205020404" pitchFamily="49" charset="0"/>
              <a:buChar char="o"/>
            </a:pPr>
            <a:r>
              <a:rPr lang="fr-FR" sz="1600" dirty="0">
                <a:solidFill>
                  <a:srgbClr val="3F2270"/>
                </a:solidFill>
                <a:latin typeface="Calibri" panose="020F0502020204030204" pitchFamily="34" charset="0"/>
                <a:cs typeface="Calibri" panose="020F0502020204030204" pitchFamily="34" charset="0"/>
              </a:rPr>
              <a:t>La pension partielle est calculée avec tous ses accessoires proratisés (NBI, CTI, …)</a:t>
            </a:r>
          </a:p>
          <a:p>
            <a:pPr algn="just">
              <a:buFont typeface="Wingdings" panose="05000000000000000000" pitchFamily="2" charset="2"/>
              <a:buChar char="Ø"/>
            </a:pPr>
            <a:endParaRPr lang="fr-FR" sz="1600" dirty="0">
              <a:solidFill>
                <a:srgbClr val="3F2270"/>
              </a:solidFill>
              <a:latin typeface="Calibri" panose="020F0502020204030204" pitchFamily="34" charset="0"/>
              <a:cs typeface="Calibri" panose="020F0502020204030204" pitchFamily="34" charset="0"/>
            </a:endParaRPr>
          </a:p>
          <a:p>
            <a:pPr algn="just">
              <a:buFont typeface="Courier New" panose="02070309020205020404" pitchFamily="49" charset="0"/>
              <a:buChar char="o"/>
            </a:pPr>
            <a:r>
              <a:rPr lang="fr-FR" sz="1600" dirty="0">
                <a:solidFill>
                  <a:srgbClr val="3F2270"/>
                </a:solidFill>
                <a:latin typeface="Calibri" panose="020F0502020204030204" pitchFamily="34" charset="0"/>
                <a:cs typeface="Calibri" panose="020F0502020204030204" pitchFamily="34" charset="0"/>
              </a:rPr>
              <a:t>En cas de modification de la quotité de temps de travail, le montant de la pension partielle sera modifié.</a:t>
            </a:r>
          </a:p>
          <a:p>
            <a:pPr algn="just">
              <a:buFont typeface="Courier New" panose="02070309020205020404" pitchFamily="49" charset="0"/>
              <a:buChar char="o"/>
            </a:pPr>
            <a:r>
              <a:rPr lang="fr-FR" sz="1400" dirty="0">
                <a:solidFill>
                  <a:srgbClr val="3F2270"/>
                </a:solidFill>
                <a:latin typeface="Calibri" panose="020F0502020204030204" pitchFamily="34" charset="0"/>
                <a:cs typeface="Calibri" panose="020F0502020204030204" pitchFamily="34" charset="0"/>
              </a:rPr>
              <a:t>Cette modification ne donnera pas lieu à une nouvelle liquidation de pension mais l’évolution du montant de la pension sera indiquée sur les bulletins de pension</a:t>
            </a:r>
          </a:p>
          <a:p>
            <a:pPr marL="0" indent="0" algn="just">
              <a:buNone/>
            </a:pPr>
            <a:endParaRPr lang="fr-FR" sz="1600" dirty="0">
              <a:solidFill>
                <a:srgbClr val="3F2270"/>
              </a:solidFill>
              <a:latin typeface="Calibri" panose="020F0502020204030204" pitchFamily="34" charset="0"/>
              <a:cs typeface="Calibri" panose="020F0502020204030204" pitchFamily="34" charset="0"/>
            </a:endParaRPr>
          </a:p>
          <a:p>
            <a:pPr algn="just">
              <a:buFont typeface="Courier New" panose="02070309020205020404" pitchFamily="49" charset="0"/>
              <a:buChar char="o"/>
            </a:pPr>
            <a:r>
              <a:rPr lang="fr-FR" sz="1600" dirty="0">
                <a:solidFill>
                  <a:srgbClr val="3F2270"/>
                </a:solidFill>
                <a:latin typeface="Calibri" panose="020F0502020204030204" pitchFamily="34" charset="0"/>
                <a:cs typeface="Calibri" panose="020F0502020204030204" pitchFamily="34" charset="0"/>
              </a:rPr>
              <a:t>Le fonctionnaire bénéficiera du minimum garanti et de la majoration pour enfants si les conditions sont remplies au moment de la liquidation partielle, dans le cas contraire, ils feront l’objet d’une révision lors de la liquidation de la pension complète</a:t>
            </a:r>
          </a:p>
          <a:p>
            <a:pPr algn="just">
              <a:buFont typeface="Wingdings" panose="05000000000000000000" pitchFamily="2" charset="2"/>
              <a:buChar char="Ø"/>
            </a:pPr>
            <a:endParaRPr lang="fr-FR" sz="1600" dirty="0">
              <a:solidFill>
                <a:srgbClr val="3F2270"/>
              </a:solidFill>
              <a:latin typeface="Calibri" panose="020F0502020204030204" pitchFamily="34" charset="0"/>
              <a:cs typeface="Calibri" panose="020F0502020204030204" pitchFamily="34" charset="0"/>
            </a:endParaRPr>
          </a:p>
          <a:p>
            <a:pPr algn="just">
              <a:buFont typeface="Courier New" panose="02070309020205020404" pitchFamily="49" charset="0"/>
              <a:buChar char="o"/>
            </a:pPr>
            <a:r>
              <a:rPr lang="fr-FR" sz="1600" dirty="0">
                <a:solidFill>
                  <a:srgbClr val="3F2270"/>
                </a:solidFill>
                <a:latin typeface="Calibri" panose="020F0502020204030204" pitchFamily="34" charset="0"/>
                <a:cs typeface="Calibri" panose="020F0502020204030204" pitchFamily="34" charset="0"/>
              </a:rPr>
              <a:t>Le fonctionnaire peut surcotiser pour décompter sa période de retraite progressive comme une période de temps plein.</a:t>
            </a:r>
          </a:p>
          <a:p>
            <a:pPr algn="just">
              <a:buFont typeface="Wingdings" panose="05000000000000000000" pitchFamily="2" charset="2"/>
              <a:buChar char="Ø"/>
            </a:pPr>
            <a:endParaRPr lang="fr-FR" sz="600" dirty="0">
              <a:solidFill>
                <a:srgbClr val="3F2270"/>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FF0000"/>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76547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Retraite progressive</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6</a:t>
            </a:fld>
            <a:endParaRPr lang="fr-FR" altLang="fr-FR"/>
          </a:p>
        </p:txBody>
      </p:sp>
      <p:sp>
        <p:nvSpPr>
          <p:cNvPr id="6" name="Espace réservé du contenu 1"/>
          <p:cNvSpPr>
            <a:spLocks noGrp="1"/>
          </p:cNvSpPr>
          <p:nvPr>
            <p:ph idx="1"/>
          </p:nvPr>
        </p:nvSpPr>
        <p:spPr>
          <a:xfrm>
            <a:off x="306140" y="6156895"/>
            <a:ext cx="9624060" cy="254257"/>
          </a:xfrm>
        </p:spPr>
        <p:txBody>
          <a:bodyPr anchor="ctr"/>
          <a:lstStyle/>
          <a:p>
            <a:pPr marL="0" indent="0" algn="just">
              <a:buNone/>
            </a:pPr>
            <a:endParaRPr lang="fr-FR" sz="1600" dirty="0">
              <a:solidFill>
                <a:srgbClr val="BE0F2E"/>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fr-FR" sz="1600" b="1" u="sng" dirty="0">
                <a:solidFill>
                  <a:srgbClr val="3F2270"/>
                </a:solidFill>
                <a:latin typeface="Calibri" panose="020F0502020204030204" pitchFamily="34" charset="0"/>
                <a:cs typeface="Calibri" panose="020F0502020204030204" pitchFamily="34" charset="0"/>
              </a:rPr>
              <a:t>Conséquences</a:t>
            </a:r>
            <a:r>
              <a:rPr lang="fr-FR" sz="1600" u="sng" dirty="0">
                <a:solidFill>
                  <a:srgbClr val="3F2270"/>
                </a:solidFill>
                <a:latin typeface="Calibri" panose="020F0502020204030204" pitchFamily="34" charset="0"/>
                <a:cs typeface="Calibri" panose="020F0502020204030204" pitchFamily="34" charset="0"/>
              </a:rPr>
              <a:t> :</a:t>
            </a:r>
          </a:p>
          <a:p>
            <a:pPr algn="just">
              <a:buFont typeface="Wingdings" panose="05000000000000000000" pitchFamily="2" charset="2"/>
              <a:buChar char="Ø"/>
            </a:pPr>
            <a:endParaRPr lang="fr-FR" sz="1600" dirty="0">
              <a:solidFill>
                <a:srgbClr val="3F2270"/>
              </a:solidFill>
              <a:latin typeface="Calibri" panose="020F0502020204030204" pitchFamily="34" charset="0"/>
              <a:cs typeface="Calibri" panose="020F0502020204030204" pitchFamily="34" charset="0"/>
            </a:endParaRPr>
          </a:p>
          <a:p>
            <a:pPr algn="just">
              <a:buFont typeface="Courier New" panose="02070309020205020404" pitchFamily="49" charset="0"/>
              <a:buChar char="o"/>
            </a:pPr>
            <a:r>
              <a:rPr lang="fr-FR" sz="1600" dirty="0">
                <a:solidFill>
                  <a:srgbClr val="3F2270"/>
                </a:solidFill>
                <a:latin typeface="Calibri" panose="020F0502020204030204" pitchFamily="34" charset="0"/>
                <a:cs typeface="Calibri" panose="020F0502020204030204" pitchFamily="34" charset="0"/>
              </a:rPr>
              <a:t>La mise à la retraite progressive entraine la liquidation provisoire </a:t>
            </a:r>
            <a:r>
              <a:rPr lang="fr-FR" sz="1600" b="1" dirty="0">
                <a:solidFill>
                  <a:srgbClr val="3F2270"/>
                </a:solidFill>
                <a:latin typeface="Calibri" panose="020F0502020204030204" pitchFamily="34" charset="0"/>
                <a:cs typeface="Calibri" panose="020F0502020204030204" pitchFamily="34" charset="0"/>
              </a:rPr>
              <a:t>dans tous les régimes de retraite de base </a:t>
            </a:r>
            <a:r>
              <a:rPr lang="fr-FR" sz="1600" dirty="0">
                <a:solidFill>
                  <a:srgbClr val="3F2270"/>
                </a:solidFill>
                <a:latin typeface="Calibri" panose="020F0502020204030204" pitchFamily="34" charset="0"/>
                <a:cs typeface="Calibri" panose="020F0502020204030204" pitchFamily="34" charset="0"/>
              </a:rPr>
              <a:t>sur la même quotité à la même date d’effet.</a:t>
            </a:r>
          </a:p>
          <a:p>
            <a:pPr marL="0" indent="0" algn="just">
              <a:buNone/>
            </a:pPr>
            <a:endParaRPr lang="fr-FR" sz="1600" dirty="0">
              <a:solidFill>
                <a:srgbClr val="3F2270"/>
              </a:solidFill>
              <a:latin typeface="Calibri" panose="020F0502020204030204" pitchFamily="34" charset="0"/>
              <a:cs typeface="Calibri" panose="020F0502020204030204" pitchFamily="34" charset="0"/>
            </a:endParaRPr>
          </a:p>
          <a:p>
            <a:pPr algn="just">
              <a:buFont typeface="Courier New" panose="02070309020205020404" pitchFamily="49" charset="0"/>
              <a:buChar char="o"/>
            </a:pPr>
            <a:r>
              <a:rPr lang="fr-FR" sz="1600" dirty="0">
                <a:solidFill>
                  <a:srgbClr val="3F2270"/>
                </a:solidFill>
                <a:latin typeface="Calibri" panose="020F0502020204030204" pitchFamily="34" charset="0"/>
                <a:cs typeface="Calibri" panose="020F0502020204030204" pitchFamily="34" charset="0"/>
              </a:rPr>
              <a:t>La pension n’est pas soumise aux règles de cumul emploi-retraite.</a:t>
            </a:r>
          </a:p>
          <a:p>
            <a:pPr marL="0" indent="0" algn="just">
              <a:buNone/>
            </a:pPr>
            <a:endParaRPr lang="fr-FR" sz="1600" dirty="0">
              <a:solidFill>
                <a:srgbClr val="3F2270"/>
              </a:solidFill>
              <a:latin typeface="Calibri" panose="020F0502020204030204" pitchFamily="34" charset="0"/>
              <a:cs typeface="Calibri" panose="020F0502020204030204" pitchFamily="34" charset="0"/>
            </a:endParaRPr>
          </a:p>
          <a:p>
            <a:pPr algn="just">
              <a:buFont typeface="Courier New" panose="02070309020205020404" pitchFamily="49" charset="0"/>
              <a:buChar char="o"/>
            </a:pPr>
            <a:r>
              <a:rPr lang="fr-FR" sz="1600" dirty="0">
                <a:solidFill>
                  <a:srgbClr val="3F2270"/>
                </a:solidFill>
                <a:latin typeface="Calibri" panose="020F0502020204030204" pitchFamily="34" charset="0"/>
                <a:cs typeface="Calibri" panose="020F0502020204030204" pitchFamily="34" charset="0"/>
              </a:rPr>
              <a:t>La pension partielle cesse d’être servie lorsque : </a:t>
            </a:r>
          </a:p>
          <a:p>
            <a:pPr lvl="1" algn="just">
              <a:buFont typeface="Courier New" panose="02070309020205020404" pitchFamily="49" charset="0"/>
              <a:buChar char="o"/>
            </a:pPr>
            <a:r>
              <a:rPr lang="fr-FR" sz="1400" dirty="0">
                <a:solidFill>
                  <a:srgbClr val="3F2270"/>
                </a:solidFill>
                <a:latin typeface="Calibri" panose="020F0502020204030204" pitchFamily="34" charset="0"/>
                <a:cs typeface="Calibri" panose="020F0502020204030204" pitchFamily="34" charset="0"/>
              </a:rPr>
              <a:t>La pension complète est servie ; </a:t>
            </a:r>
          </a:p>
          <a:p>
            <a:pPr lvl="1" algn="just">
              <a:buFont typeface="Courier New" panose="02070309020205020404" pitchFamily="49" charset="0"/>
              <a:buChar char="o"/>
            </a:pPr>
            <a:r>
              <a:rPr lang="fr-FR" sz="1400" dirty="0">
                <a:solidFill>
                  <a:srgbClr val="3F2270"/>
                </a:solidFill>
                <a:latin typeface="Calibri" panose="020F0502020204030204" pitchFamily="34" charset="0"/>
                <a:cs typeface="Calibri" panose="020F0502020204030204" pitchFamily="34" charset="0"/>
              </a:rPr>
              <a:t>Le fonctionnaire reprend une activité à temps complet ou son temps de travail est supérieur à 31h30.</a:t>
            </a:r>
          </a:p>
          <a:p>
            <a:pPr algn="just">
              <a:buFont typeface="Wingdings" panose="05000000000000000000" pitchFamily="2" charset="2"/>
              <a:buChar char="Ø"/>
            </a:pPr>
            <a:endParaRPr lang="fr-FR" sz="1600" dirty="0">
              <a:solidFill>
                <a:srgbClr val="3F2270"/>
              </a:solidFill>
              <a:latin typeface="Calibri" panose="020F0502020204030204" pitchFamily="34" charset="0"/>
              <a:cs typeface="Calibri" panose="020F0502020204030204" pitchFamily="34" charset="0"/>
            </a:endParaRPr>
          </a:p>
          <a:p>
            <a:pPr algn="just">
              <a:buFont typeface="Courier New" panose="02070309020205020404" pitchFamily="49" charset="0"/>
              <a:buChar char="o"/>
            </a:pPr>
            <a:r>
              <a:rPr lang="fr-FR" sz="1600" dirty="0">
                <a:solidFill>
                  <a:srgbClr val="3F2270"/>
                </a:solidFill>
                <a:latin typeface="Calibri" panose="020F0502020204030204" pitchFamily="34" charset="0"/>
                <a:cs typeface="Calibri" panose="020F0502020204030204" pitchFamily="34" charset="0"/>
              </a:rPr>
              <a:t>La pension définitive est liquidée en prenant compte :</a:t>
            </a:r>
          </a:p>
          <a:p>
            <a:pPr lvl="1" algn="just">
              <a:buFont typeface="Courier New" panose="02070309020205020404" pitchFamily="49" charset="0"/>
              <a:buChar char="o"/>
            </a:pPr>
            <a:r>
              <a:rPr lang="fr-FR" sz="1400" dirty="0">
                <a:solidFill>
                  <a:srgbClr val="3F2270"/>
                </a:solidFill>
                <a:latin typeface="Calibri" panose="020F0502020204030204" pitchFamily="34" charset="0"/>
                <a:cs typeface="Calibri" panose="020F0502020204030204" pitchFamily="34" charset="0"/>
              </a:rPr>
              <a:t>La période accomplie pendant la durée de perception de la pension partielle ainsi que les bonifications et les majorations éventuelles ;</a:t>
            </a:r>
          </a:p>
          <a:p>
            <a:pPr lvl="1" algn="just">
              <a:buFont typeface="Courier New" panose="02070309020205020404" pitchFamily="49" charset="0"/>
              <a:buChar char="o"/>
            </a:pPr>
            <a:r>
              <a:rPr lang="fr-FR" sz="1400" dirty="0">
                <a:solidFill>
                  <a:srgbClr val="3F2270"/>
                </a:solidFill>
                <a:latin typeface="Calibri" panose="020F0502020204030204" pitchFamily="34" charset="0"/>
                <a:cs typeface="Calibri" panose="020F0502020204030204" pitchFamily="34" charset="0"/>
              </a:rPr>
              <a:t>L’indice détenu depuis au moins 6 mois à la date de la pension définitive.</a:t>
            </a:r>
          </a:p>
          <a:p>
            <a:pPr algn="just">
              <a:buFont typeface="Wingdings" panose="05000000000000000000" pitchFamily="2" charset="2"/>
              <a:buChar char="Ø"/>
            </a:pPr>
            <a:endParaRPr lang="fr-FR" sz="1600" dirty="0">
              <a:solidFill>
                <a:srgbClr val="3F2270"/>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1600" dirty="0">
              <a:solidFill>
                <a:srgbClr val="3F2270"/>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1600" dirty="0">
              <a:solidFill>
                <a:srgbClr val="3F2270"/>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fr-FR" sz="600" dirty="0">
              <a:solidFill>
                <a:srgbClr val="3F2270"/>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FF0000"/>
              </a:solidFill>
              <a:latin typeface="Calibri" panose="020F0502020204030204" pitchFamily="34" charset="0"/>
              <a:cs typeface="Calibri" panose="020F0502020204030204" pitchFamily="34" charset="0"/>
            </a:endParaRPr>
          </a:p>
          <a:p>
            <a:pPr algn="just">
              <a:buFont typeface="Arial" panose="020B0604020202020204" pitchFamily="34" charset="0"/>
              <a:buChar char="•"/>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0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2400" dirty="0">
              <a:solidFill>
                <a:srgbClr val="BE0F2E"/>
              </a:solidFill>
              <a:latin typeface="Calibri" panose="020F0502020204030204" pitchFamily="34" charset="0"/>
              <a:cs typeface="Calibri" panose="020F0502020204030204" pitchFamily="34" charset="0"/>
            </a:endParaRPr>
          </a:p>
          <a:p>
            <a:pPr marL="0" indent="0" algn="just">
              <a:buNone/>
            </a:pPr>
            <a:endParaRPr lang="fr-FR" sz="1800" dirty="0">
              <a:solidFill>
                <a:srgbClr val="3F2270"/>
              </a:solidFill>
              <a:latin typeface="Calibri" panose="020F0502020204030204" pitchFamily="34" charset="0"/>
              <a:cs typeface="Calibri" panose="020F0502020204030204" pitchFamily="34" charset="0"/>
            </a:endParaRPr>
          </a:p>
        </p:txBody>
      </p:sp>
      <p:sp>
        <p:nvSpPr>
          <p:cNvPr id="2" name="Rectangle 1">
            <a:extLst>
              <a:ext uri="{FF2B5EF4-FFF2-40B4-BE49-F238E27FC236}">
                <a16:creationId xmlns:a16="http://schemas.microsoft.com/office/drawing/2014/main" id="{7F02E5DE-E6FB-4F53-D3D0-6C604440106B}"/>
              </a:ext>
            </a:extLst>
          </p:cNvPr>
          <p:cNvSpPr/>
          <p:nvPr/>
        </p:nvSpPr>
        <p:spPr>
          <a:xfrm>
            <a:off x="534670" y="6050822"/>
            <a:ext cx="9348534" cy="720659"/>
          </a:xfrm>
          <a:prstGeom prst="rect">
            <a:avLst/>
          </a:prstGeom>
          <a:solidFill>
            <a:schemeClr val="bg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just">
              <a:buFont typeface="Wingdings" panose="05000000000000000000" pitchFamily="2" charset="2"/>
              <a:buChar char="Ø"/>
            </a:pPr>
            <a:r>
              <a:rPr lang="fr-FR" sz="1600" b="1" dirty="0">
                <a:solidFill>
                  <a:srgbClr val="3F2270"/>
                </a:solidFill>
                <a:latin typeface="Calibri" panose="020F0502020204030204" pitchFamily="34" charset="0"/>
                <a:cs typeface="Calibri" panose="020F0502020204030204" pitchFamily="34" charset="0"/>
              </a:rPr>
              <a:t>La CNRACL devrait adapter son système informatique au cours du 1</a:t>
            </a:r>
            <a:r>
              <a:rPr lang="fr-FR" sz="1600" b="1" baseline="30000" dirty="0">
                <a:solidFill>
                  <a:srgbClr val="3F2270"/>
                </a:solidFill>
                <a:latin typeface="Calibri" panose="020F0502020204030204" pitchFamily="34" charset="0"/>
                <a:cs typeface="Calibri" panose="020F0502020204030204" pitchFamily="34" charset="0"/>
              </a:rPr>
              <a:t>er</a:t>
            </a:r>
            <a:r>
              <a:rPr lang="fr-FR" sz="1600" b="1" dirty="0">
                <a:solidFill>
                  <a:srgbClr val="3F2270"/>
                </a:solidFill>
                <a:latin typeface="Calibri" panose="020F0502020204030204" pitchFamily="34" charset="0"/>
                <a:cs typeface="Calibri" panose="020F0502020204030204" pitchFamily="34" charset="0"/>
              </a:rPr>
              <a:t> trimestre 2024 afin que les employeurs puissent effectuer des simulations de pension</a:t>
            </a:r>
            <a:endParaRPr lang="fr-FR" sz="1600" b="1" dirty="0">
              <a:solidFill>
                <a:srgbClr val="3F2270"/>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73314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as-rd5200\diffusion\Commun Diffusion\Service Communication\Charte graphique\2021\changement de logo\Modèles de documents\powerpoint\page_texte_violet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2"/>
          <p:cNvSpPr txBox="1">
            <a:spLocks/>
          </p:cNvSpPr>
          <p:nvPr/>
        </p:nvSpPr>
        <p:spPr bwMode="auto">
          <a:xfrm>
            <a:off x="534670" y="29707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3F2270"/>
                </a:solidFill>
                <a:latin typeface="Calibri" panose="020F0502020204030204" pitchFamily="34" charset="0"/>
                <a:cs typeface="Calibri" panose="020F0502020204030204" pitchFamily="34" charset="0"/>
              </a:rPr>
              <a:t>Retraite progressive </a:t>
            </a:r>
          </a:p>
          <a:p>
            <a:pPr algn="l"/>
            <a:r>
              <a:rPr lang="fr-FR" sz="4000" b="1" kern="0" dirty="0">
                <a:ln w="1905"/>
                <a:solidFill>
                  <a:srgbClr val="3F2270"/>
                </a:solidFill>
                <a:latin typeface="Calibri" panose="020F0502020204030204" pitchFamily="34" charset="0"/>
                <a:cs typeface="Calibri" panose="020F0502020204030204" pitchFamily="34" charset="0"/>
              </a:rPr>
              <a:t> </a:t>
            </a:r>
          </a:p>
        </p:txBody>
      </p:sp>
      <p:sp>
        <p:nvSpPr>
          <p:cNvPr id="4" name="Espace réservé du numéro de diapositive 3"/>
          <p:cNvSpPr>
            <a:spLocks noGrp="1"/>
          </p:cNvSpPr>
          <p:nvPr>
            <p:ph type="sldNum" sz="quarter" idx="12"/>
          </p:nvPr>
        </p:nvSpPr>
        <p:spPr/>
        <p:txBody>
          <a:bodyPr/>
          <a:lstStyle/>
          <a:p>
            <a:fld id="{4BE674E7-B6E7-471A-B468-627A22F2484B}" type="slidenum">
              <a:rPr lang="fr-FR" altLang="fr-FR" smtClean="0"/>
              <a:pPr/>
              <a:t>7</a:t>
            </a:fld>
            <a:endParaRPr lang="fr-FR" altLang="fr-FR"/>
          </a:p>
        </p:txBody>
      </p:sp>
      <p:pic>
        <p:nvPicPr>
          <p:cNvPr id="7" name="Image 6">
            <a:extLst>
              <a:ext uri="{FF2B5EF4-FFF2-40B4-BE49-F238E27FC236}">
                <a16:creationId xmlns:a16="http://schemas.microsoft.com/office/drawing/2014/main" id="{C5DFF911-CEE9-1FE1-9BF8-B57CC3655FBE}"/>
              </a:ext>
            </a:extLst>
          </p:cNvPr>
          <p:cNvPicPr>
            <a:picLocks noChangeAspect="1"/>
          </p:cNvPicPr>
          <p:nvPr/>
        </p:nvPicPr>
        <p:blipFill>
          <a:blip r:embed="rId3"/>
          <a:stretch>
            <a:fillRect/>
          </a:stretch>
        </p:blipFill>
        <p:spPr>
          <a:xfrm>
            <a:off x="1314252" y="1241974"/>
            <a:ext cx="7560840" cy="6319289"/>
          </a:xfrm>
          <a:prstGeom prst="rect">
            <a:avLst/>
          </a:prstGeom>
        </p:spPr>
      </p:pic>
    </p:spTree>
    <p:extLst>
      <p:ext uri="{BB962C8B-B14F-4D97-AF65-F5344CB8AC3E}">
        <p14:creationId xmlns:p14="http://schemas.microsoft.com/office/powerpoint/2010/main" val="495658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descr="\\Nas-rd5200\diffusion\Commun Diffusion\Service Communication\Charte graphique\kit de charte graphique\powerpoint\page_texte_bleu_Plan de travail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520" y="-1587"/>
            <a:ext cx="10691812" cy="7562850"/>
          </a:xfrm>
          <a:prstGeom prst="rect">
            <a:avLst/>
          </a:prstGeom>
          <a:noFill/>
          <a:extLst>
            <a:ext uri="{909E8E84-426E-40DD-AFC4-6F175D3DCCD1}">
              <a14:hiddenFill xmlns:a14="http://schemas.microsoft.com/office/drawing/2010/main">
                <a:solidFill>
                  <a:srgbClr val="FFFFFF"/>
                </a:solidFill>
              </a14:hiddenFill>
            </a:ext>
          </a:extLst>
        </p:spPr>
      </p:pic>
      <p:sp>
        <p:nvSpPr>
          <p:cNvPr id="6" name="Titre 2"/>
          <p:cNvSpPr txBox="1">
            <a:spLocks/>
          </p:cNvSpPr>
          <p:nvPr/>
        </p:nvSpPr>
        <p:spPr bwMode="auto">
          <a:xfrm>
            <a:off x="534670" y="36215"/>
            <a:ext cx="9624060" cy="11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ctr" anchorCtr="0" compatLnSpc="1">
            <a:prstTxWarp prst="textNoShape">
              <a:avLst/>
            </a:prstTxWarp>
          </a:bodyPr>
          <a:lstStyle>
            <a:lvl1pPr algn="ctr" rtl="0" fontAlgn="base">
              <a:spcBef>
                <a:spcPct val="0"/>
              </a:spcBef>
              <a:spcAft>
                <a:spcPct val="0"/>
              </a:spcAft>
              <a:defRPr sz="5000">
                <a:solidFill>
                  <a:schemeClr val="tx2"/>
                </a:solidFill>
                <a:latin typeface="+mj-lt"/>
                <a:ea typeface="+mj-ea"/>
                <a:cs typeface="+mj-cs"/>
              </a:defRPr>
            </a:lvl1pPr>
            <a:lvl2pPr algn="ctr" rtl="0" fontAlgn="base">
              <a:spcBef>
                <a:spcPct val="0"/>
              </a:spcBef>
              <a:spcAft>
                <a:spcPct val="0"/>
              </a:spcAft>
              <a:defRPr sz="5000">
                <a:solidFill>
                  <a:schemeClr val="tx2"/>
                </a:solidFill>
                <a:latin typeface="Arial" charset="0"/>
              </a:defRPr>
            </a:lvl2pPr>
            <a:lvl3pPr algn="ctr" rtl="0" fontAlgn="base">
              <a:spcBef>
                <a:spcPct val="0"/>
              </a:spcBef>
              <a:spcAft>
                <a:spcPct val="0"/>
              </a:spcAft>
              <a:defRPr sz="5000">
                <a:solidFill>
                  <a:schemeClr val="tx2"/>
                </a:solidFill>
                <a:latin typeface="Arial" charset="0"/>
              </a:defRPr>
            </a:lvl3pPr>
            <a:lvl4pPr algn="ctr" rtl="0" fontAlgn="base">
              <a:spcBef>
                <a:spcPct val="0"/>
              </a:spcBef>
              <a:spcAft>
                <a:spcPct val="0"/>
              </a:spcAft>
              <a:defRPr sz="5000">
                <a:solidFill>
                  <a:schemeClr val="tx2"/>
                </a:solidFill>
                <a:latin typeface="Arial" charset="0"/>
              </a:defRPr>
            </a:lvl4pPr>
            <a:lvl5pPr algn="ctr" rtl="0" fontAlgn="base">
              <a:spcBef>
                <a:spcPct val="0"/>
              </a:spcBef>
              <a:spcAft>
                <a:spcPct val="0"/>
              </a:spcAft>
              <a:defRPr sz="5000">
                <a:solidFill>
                  <a:schemeClr val="tx2"/>
                </a:solidFill>
                <a:latin typeface="Arial" charset="0"/>
              </a:defRPr>
            </a:lvl5pPr>
            <a:lvl6pPr marL="521528" algn="ctr" rtl="0" fontAlgn="base">
              <a:spcBef>
                <a:spcPct val="0"/>
              </a:spcBef>
              <a:spcAft>
                <a:spcPct val="0"/>
              </a:spcAft>
              <a:defRPr sz="5000">
                <a:solidFill>
                  <a:schemeClr val="tx2"/>
                </a:solidFill>
                <a:latin typeface="Arial" charset="0"/>
              </a:defRPr>
            </a:lvl6pPr>
            <a:lvl7pPr marL="1043056" algn="ctr" rtl="0" fontAlgn="base">
              <a:spcBef>
                <a:spcPct val="0"/>
              </a:spcBef>
              <a:spcAft>
                <a:spcPct val="0"/>
              </a:spcAft>
              <a:defRPr sz="5000">
                <a:solidFill>
                  <a:schemeClr val="tx2"/>
                </a:solidFill>
                <a:latin typeface="Arial" charset="0"/>
              </a:defRPr>
            </a:lvl7pPr>
            <a:lvl8pPr marL="1564584" algn="ctr" rtl="0" fontAlgn="base">
              <a:spcBef>
                <a:spcPct val="0"/>
              </a:spcBef>
              <a:spcAft>
                <a:spcPct val="0"/>
              </a:spcAft>
              <a:defRPr sz="5000">
                <a:solidFill>
                  <a:schemeClr val="tx2"/>
                </a:solidFill>
                <a:latin typeface="Arial" charset="0"/>
              </a:defRPr>
            </a:lvl8pPr>
            <a:lvl9pPr marL="2086112" algn="ctr" rtl="0" fontAlgn="base">
              <a:spcBef>
                <a:spcPct val="0"/>
              </a:spcBef>
              <a:spcAft>
                <a:spcPct val="0"/>
              </a:spcAft>
              <a:defRPr sz="5000">
                <a:solidFill>
                  <a:schemeClr val="tx2"/>
                </a:solidFill>
                <a:latin typeface="Arial" charset="0"/>
              </a:defRPr>
            </a:lvl9pPr>
          </a:lstStyle>
          <a:p>
            <a:pPr algn="l"/>
            <a:r>
              <a:rPr lang="fr-FR" sz="4000" b="1" kern="0" dirty="0">
                <a:ln w="1905"/>
                <a:solidFill>
                  <a:srgbClr val="1F92B7"/>
                </a:solidFill>
                <a:latin typeface="Calibri" panose="020F0502020204030204" pitchFamily="34" charset="0"/>
                <a:cs typeface="Calibri" panose="020F0502020204030204" pitchFamily="34" charset="0"/>
              </a:rPr>
              <a:t>Contact </a:t>
            </a:r>
          </a:p>
        </p:txBody>
      </p:sp>
      <p:sp>
        <p:nvSpPr>
          <p:cNvPr id="9" name="Espace réservé du contenu 2"/>
          <p:cNvSpPr>
            <a:spLocks noGrp="1"/>
          </p:cNvSpPr>
          <p:nvPr>
            <p:ph idx="1"/>
          </p:nvPr>
        </p:nvSpPr>
        <p:spPr>
          <a:xfrm>
            <a:off x="666180" y="4104879"/>
            <a:ext cx="9624060" cy="3456384"/>
          </a:xfrm>
        </p:spPr>
        <p:txBody>
          <a:bodyPr/>
          <a:lstStyle/>
          <a:p>
            <a:pPr marL="0" lvl="3" indent="0" algn="ctr">
              <a:spcBef>
                <a:spcPts val="0"/>
              </a:spcBef>
              <a:spcAft>
                <a:spcPts val="2738"/>
              </a:spcAft>
              <a:buNone/>
            </a:pPr>
            <a:r>
              <a:rPr lang="fr-FR" sz="2000" b="1" dirty="0">
                <a:solidFill>
                  <a:srgbClr val="3F2270"/>
                </a:solidFill>
                <a:latin typeface="Calibri" panose="020F0502020204030204" pitchFamily="34" charset="0"/>
                <a:cs typeface="Calibri" panose="020F0502020204030204" pitchFamily="34" charset="0"/>
              </a:rPr>
              <a:t>Centre de Gestion de la Fonction Publique Territoriale de la Haute-Garonne</a:t>
            </a:r>
          </a:p>
          <a:p>
            <a:pPr marL="0" lvl="3" indent="0" algn="ctr">
              <a:spcBef>
                <a:spcPts val="0"/>
              </a:spcBef>
              <a:spcAft>
                <a:spcPts val="2738"/>
              </a:spcAft>
              <a:buNone/>
            </a:pPr>
            <a:r>
              <a:rPr lang="fr-FR" sz="2000" dirty="0">
                <a:solidFill>
                  <a:srgbClr val="3F2270"/>
                </a:solidFill>
                <a:latin typeface="Calibri" panose="020F0502020204030204" pitchFamily="34" charset="0"/>
                <a:cs typeface="Calibri" panose="020F0502020204030204" pitchFamily="34" charset="0"/>
              </a:rPr>
              <a:t>590, rue Buissonnière – CS 37666 – 31676 LABEGE CEDEX</a:t>
            </a:r>
          </a:p>
          <a:p>
            <a:pPr marL="0" lvl="3" indent="0" algn="ctr">
              <a:spcBef>
                <a:spcPts val="0"/>
              </a:spcBef>
              <a:spcAft>
                <a:spcPts val="2738"/>
              </a:spcAft>
              <a:buNone/>
            </a:pPr>
            <a:r>
              <a:rPr lang="fr-FR" sz="2000" dirty="0">
                <a:solidFill>
                  <a:srgbClr val="3F2270"/>
                </a:solidFill>
                <a:latin typeface="Calibri" panose="020F0502020204030204" pitchFamily="34" charset="0"/>
                <a:cs typeface="Calibri" panose="020F0502020204030204" pitchFamily="34" charset="0"/>
              </a:rPr>
              <a:t>Tel : 05 81 91 93 00 – Fax : 05 62 26 09 39</a:t>
            </a:r>
          </a:p>
          <a:p>
            <a:pPr marL="0" lvl="3" indent="0" algn="ctr">
              <a:spcBef>
                <a:spcPts val="0"/>
              </a:spcBef>
              <a:spcAft>
                <a:spcPts val="2738"/>
              </a:spcAft>
              <a:buNone/>
            </a:pPr>
            <a:r>
              <a:rPr lang="fr-FR" sz="2000" dirty="0">
                <a:solidFill>
                  <a:srgbClr val="3F2270"/>
                </a:solidFill>
                <a:latin typeface="Calibri" panose="020F0502020204030204" pitchFamily="34" charset="0"/>
                <a:cs typeface="Calibri" panose="020F0502020204030204" pitchFamily="34" charset="0"/>
              </a:rPr>
              <a:t>Site internet : </a:t>
            </a:r>
            <a:r>
              <a:rPr lang="fr-FR" sz="2000" dirty="0">
                <a:solidFill>
                  <a:srgbClr val="3F227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www.cdg31.fr</a:t>
            </a:r>
            <a:endParaRPr lang="fr-FR" sz="2000" dirty="0">
              <a:solidFill>
                <a:srgbClr val="3F2270"/>
              </a:solidFill>
              <a:latin typeface="Calibri" panose="020F0502020204030204" pitchFamily="34" charset="0"/>
              <a:cs typeface="Calibri" panose="020F0502020204030204" pitchFamily="34" charset="0"/>
            </a:endParaRPr>
          </a:p>
          <a:p>
            <a:pPr marL="0" lvl="3" indent="0" algn="ctr">
              <a:spcBef>
                <a:spcPts val="0"/>
              </a:spcBef>
              <a:spcAft>
                <a:spcPts val="2738"/>
              </a:spcAft>
              <a:buNone/>
            </a:pPr>
            <a:r>
              <a:rPr lang="fr-FR" sz="2000" dirty="0">
                <a:solidFill>
                  <a:srgbClr val="3F2270"/>
                </a:solidFill>
                <a:latin typeface="Calibri" panose="020F0502020204030204" pitchFamily="34" charset="0"/>
                <a:cs typeface="Calibri" panose="020F0502020204030204" pitchFamily="34" charset="0"/>
              </a:rPr>
              <a:t>Mél : </a:t>
            </a:r>
            <a:r>
              <a:rPr lang="fr-FR" sz="2000" dirty="0">
                <a:solidFill>
                  <a:srgbClr val="3F2270"/>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contact@cdg31.fr</a:t>
            </a:r>
            <a:r>
              <a:rPr lang="fr-FR" sz="2000" dirty="0">
                <a:solidFill>
                  <a:srgbClr val="3F2270"/>
                </a:solidFill>
                <a:latin typeface="Calibri" panose="020F0502020204030204" pitchFamily="34" charset="0"/>
                <a:cs typeface="Calibri" panose="020F0502020204030204" pitchFamily="34" charset="0"/>
              </a:rPr>
              <a:t> </a:t>
            </a:r>
          </a:p>
          <a:p>
            <a:pPr marL="0" lvl="3" indent="0" algn="ctr">
              <a:spcBef>
                <a:spcPts val="0"/>
              </a:spcBef>
              <a:spcAft>
                <a:spcPts val="1369"/>
              </a:spcAft>
              <a:buNone/>
            </a:pPr>
            <a:r>
              <a:rPr lang="fr-FR" sz="2000" dirty="0">
                <a:latin typeface="Bodoni MT" panose="02070603080606020203" pitchFamily="18" charset="0"/>
              </a:rPr>
              <a:t>	</a:t>
            </a:r>
          </a:p>
        </p:txBody>
      </p:sp>
      <p:sp>
        <p:nvSpPr>
          <p:cNvPr id="5" name="Espace réservé du contenu 2"/>
          <p:cNvSpPr txBox="1">
            <a:spLocks/>
          </p:cNvSpPr>
          <p:nvPr/>
        </p:nvSpPr>
        <p:spPr bwMode="auto">
          <a:xfrm>
            <a:off x="378148" y="1175583"/>
            <a:ext cx="9624060" cy="1944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306" tIns="52153" rIns="104306" bIns="52153" numCol="1" anchor="t" anchorCtr="0" compatLnSpc="1">
            <a:prstTxWarp prst="textNoShape">
              <a:avLst/>
            </a:prstTxWarp>
          </a:bodyPr>
          <a:lstStyle>
            <a:lvl1pPr marL="391146" indent="-391146" algn="l" rtl="0" fontAlgn="base">
              <a:spcBef>
                <a:spcPct val="20000"/>
              </a:spcBef>
              <a:spcAft>
                <a:spcPct val="0"/>
              </a:spcAft>
              <a:buChar char="•"/>
              <a:defRPr sz="3700">
                <a:solidFill>
                  <a:schemeClr val="tx1"/>
                </a:solidFill>
                <a:latin typeface="+mn-lt"/>
                <a:ea typeface="+mn-ea"/>
                <a:cs typeface="+mn-cs"/>
              </a:defRPr>
            </a:lvl1pPr>
            <a:lvl2pPr marL="847483" indent="-325955" algn="l" rtl="0" fontAlgn="base">
              <a:spcBef>
                <a:spcPct val="20000"/>
              </a:spcBef>
              <a:spcAft>
                <a:spcPct val="0"/>
              </a:spcAft>
              <a:buChar char="–"/>
              <a:defRPr sz="3200">
                <a:solidFill>
                  <a:schemeClr val="tx1"/>
                </a:solidFill>
                <a:latin typeface="+mn-lt"/>
              </a:defRPr>
            </a:lvl2pPr>
            <a:lvl3pPr marL="1303820" indent="-260764" algn="l" rtl="0" fontAlgn="base">
              <a:spcBef>
                <a:spcPct val="20000"/>
              </a:spcBef>
              <a:spcAft>
                <a:spcPct val="0"/>
              </a:spcAft>
              <a:buChar char="•"/>
              <a:defRPr sz="2700">
                <a:solidFill>
                  <a:schemeClr val="tx1"/>
                </a:solidFill>
                <a:latin typeface="+mn-lt"/>
              </a:defRPr>
            </a:lvl3pPr>
            <a:lvl4pPr marL="1825348" indent="-260764" algn="l" rtl="0" fontAlgn="base">
              <a:spcBef>
                <a:spcPct val="20000"/>
              </a:spcBef>
              <a:spcAft>
                <a:spcPct val="0"/>
              </a:spcAft>
              <a:buChar char="–"/>
              <a:defRPr sz="2300">
                <a:solidFill>
                  <a:schemeClr val="tx1"/>
                </a:solidFill>
                <a:latin typeface="+mn-lt"/>
              </a:defRPr>
            </a:lvl4pPr>
            <a:lvl5pPr marL="2346876" indent="-260764" algn="l" rtl="0" fontAlgn="base">
              <a:spcBef>
                <a:spcPct val="20000"/>
              </a:spcBef>
              <a:spcAft>
                <a:spcPct val="0"/>
              </a:spcAft>
              <a:buChar char="»"/>
              <a:defRPr sz="2300">
                <a:solidFill>
                  <a:schemeClr val="tx1"/>
                </a:solidFill>
                <a:latin typeface="+mn-lt"/>
              </a:defRPr>
            </a:lvl5pPr>
            <a:lvl6pPr marL="2868404" indent="-260764" algn="l" rtl="0" fontAlgn="base">
              <a:spcBef>
                <a:spcPct val="20000"/>
              </a:spcBef>
              <a:spcAft>
                <a:spcPct val="0"/>
              </a:spcAft>
              <a:buChar char="»"/>
              <a:defRPr sz="2300">
                <a:solidFill>
                  <a:schemeClr val="tx1"/>
                </a:solidFill>
                <a:latin typeface="+mn-lt"/>
              </a:defRPr>
            </a:lvl6pPr>
            <a:lvl7pPr marL="3389932" indent="-260764" algn="l" rtl="0" fontAlgn="base">
              <a:spcBef>
                <a:spcPct val="20000"/>
              </a:spcBef>
              <a:spcAft>
                <a:spcPct val="0"/>
              </a:spcAft>
              <a:buChar char="»"/>
              <a:defRPr sz="2300">
                <a:solidFill>
                  <a:schemeClr val="tx1"/>
                </a:solidFill>
                <a:latin typeface="+mn-lt"/>
              </a:defRPr>
            </a:lvl7pPr>
            <a:lvl8pPr marL="3911460" indent="-260764" algn="l" rtl="0" fontAlgn="base">
              <a:spcBef>
                <a:spcPct val="20000"/>
              </a:spcBef>
              <a:spcAft>
                <a:spcPct val="0"/>
              </a:spcAft>
              <a:buChar char="»"/>
              <a:defRPr sz="2300">
                <a:solidFill>
                  <a:schemeClr val="tx1"/>
                </a:solidFill>
                <a:latin typeface="+mn-lt"/>
              </a:defRPr>
            </a:lvl8pPr>
            <a:lvl9pPr marL="4432988" indent="-260764" algn="l" rtl="0" fontAlgn="base">
              <a:spcBef>
                <a:spcPct val="20000"/>
              </a:spcBef>
              <a:spcAft>
                <a:spcPct val="0"/>
              </a:spcAft>
              <a:buChar char="»"/>
              <a:defRPr sz="2300">
                <a:solidFill>
                  <a:schemeClr val="tx1"/>
                </a:solidFill>
                <a:latin typeface="+mn-lt"/>
              </a:defRPr>
            </a:lvl9pPr>
          </a:lstStyle>
          <a:p>
            <a:pPr marL="0" lvl="3" indent="0" algn="ctr">
              <a:spcBef>
                <a:spcPts val="0"/>
              </a:spcBef>
              <a:spcAft>
                <a:spcPts val="2738"/>
              </a:spcAft>
              <a:buFontTx/>
              <a:buNone/>
            </a:pPr>
            <a:r>
              <a:rPr lang="fr-FR" sz="2000" b="1" kern="0" dirty="0">
                <a:solidFill>
                  <a:srgbClr val="3F2270"/>
                </a:solidFill>
                <a:latin typeface="Calibri" panose="020F0502020204030204" pitchFamily="34" charset="0"/>
                <a:cs typeface="Calibri" panose="020F0502020204030204" pitchFamily="34" charset="0"/>
              </a:rPr>
              <a:t>Service Retraite</a:t>
            </a:r>
          </a:p>
          <a:p>
            <a:pPr marL="0" lvl="3" indent="0" algn="ctr">
              <a:spcBef>
                <a:spcPts val="0"/>
              </a:spcBef>
              <a:spcAft>
                <a:spcPts val="2738"/>
              </a:spcAft>
              <a:buNone/>
            </a:pPr>
            <a:r>
              <a:rPr lang="fr-FR" sz="1800" kern="0" dirty="0">
                <a:solidFill>
                  <a:srgbClr val="3F2270"/>
                </a:solidFill>
                <a:latin typeface="Calibri" panose="020F0502020204030204" pitchFamily="34" charset="0"/>
                <a:cs typeface="Calibri" panose="020F0502020204030204" pitchFamily="34" charset="0"/>
              </a:rPr>
              <a:t>Laetitia DABAN et Isabelle GENDREU</a:t>
            </a:r>
          </a:p>
          <a:p>
            <a:pPr marL="0" lvl="3" indent="0" algn="ctr">
              <a:spcBef>
                <a:spcPts val="0"/>
              </a:spcBef>
              <a:spcAft>
                <a:spcPts val="2738"/>
              </a:spcAft>
              <a:buFontTx/>
              <a:buNone/>
            </a:pPr>
            <a:r>
              <a:rPr lang="fr-FR" sz="1800" kern="0" dirty="0">
                <a:solidFill>
                  <a:srgbClr val="3F2270"/>
                </a:solidFill>
                <a:latin typeface="Calibri" panose="020F0502020204030204" pitchFamily="34" charset="0"/>
                <a:cs typeface="Calibri" panose="020F0502020204030204" pitchFamily="34" charset="0"/>
              </a:rPr>
              <a:t>Tel :</a:t>
            </a:r>
            <a:r>
              <a:rPr lang="fr-FR" sz="1800" b="1" kern="0" dirty="0">
                <a:solidFill>
                  <a:srgbClr val="3F2270"/>
                </a:solidFill>
                <a:latin typeface="Calibri" panose="020F0502020204030204" pitchFamily="34" charset="0"/>
                <a:cs typeface="Calibri" panose="020F0502020204030204" pitchFamily="34" charset="0"/>
              </a:rPr>
              <a:t> </a:t>
            </a:r>
            <a:r>
              <a:rPr lang="fr-FR" sz="1800" kern="0" dirty="0">
                <a:solidFill>
                  <a:srgbClr val="3F2270"/>
                </a:solidFill>
                <a:latin typeface="Calibri" panose="020F0502020204030204" pitchFamily="34" charset="0"/>
                <a:cs typeface="Calibri" panose="020F0502020204030204" pitchFamily="34" charset="0"/>
              </a:rPr>
              <a:t>05 81 91 93 00 – Mél : </a:t>
            </a:r>
            <a:r>
              <a:rPr lang="fr-FR" sz="1800" kern="0" dirty="0">
                <a:solidFill>
                  <a:srgbClr val="3F2270"/>
                </a:solidFill>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retraite@cdg31.fr</a:t>
            </a:r>
            <a:endParaRPr lang="fr-FR" sz="1800" kern="0" dirty="0">
              <a:solidFill>
                <a:srgbClr val="3F2270"/>
              </a:solidFill>
              <a:latin typeface="Calibri" panose="020F0502020204030204" pitchFamily="34" charset="0"/>
              <a:cs typeface="Calibri" panose="020F0502020204030204" pitchFamily="34" charset="0"/>
            </a:endParaRPr>
          </a:p>
          <a:p>
            <a:pPr marL="0" indent="0" algn="ctr">
              <a:buNone/>
            </a:pPr>
            <a:r>
              <a:rPr lang="fr-FR" altLang="fr-FR" sz="1600" dirty="0">
                <a:solidFill>
                  <a:srgbClr val="3F2270"/>
                </a:solidFill>
              </a:rPr>
              <a:t>RDV au CDG tous les jours (sauf les mercredis après-midi) </a:t>
            </a:r>
          </a:p>
          <a:p>
            <a:pPr marL="0" indent="0" algn="ctr">
              <a:buNone/>
            </a:pPr>
            <a:r>
              <a:rPr lang="fr-FR" altLang="fr-FR" sz="1600" dirty="0">
                <a:solidFill>
                  <a:srgbClr val="3F2270"/>
                </a:solidFill>
              </a:rPr>
              <a:t>RDV à Saint-Gaudens une fois par mois</a:t>
            </a:r>
            <a:endParaRPr lang="fr-FR" sz="2000" b="1" kern="0" dirty="0">
              <a:solidFill>
                <a:srgbClr val="3F2270"/>
              </a:solidFill>
              <a:latin typeface="Calibri" panose="020F0502020204030204" pitchFamily="34" charset="0"/>
              <a:cs typeface="Calibri" panose="020F0502020204030204" pitchFamily="34" charset="0"/>
            </a:endParaRPr>
          </a:p>
        </p:txBody>
      </p:sp>
      <p:cxnSp>
        <p:nvCxnSpPr>
          <p:cNvPr id="3" name="Connecteur droit 2"/>
          <p:cNvCxnSpPr/>
          <p:nvPr/>
        </p:nvCxnSpPr>
        <p:spPr>
          <a:xfrm>
            <a:off x="0" y="3919150"/>
            <a:ext cx="10675292" cy="0"/>
          </a:xfrm>
          <a:prstGeom prst="line">
            <a:avLst/>
          </a:prstGeom>
          <a:ln w="19050">
            <a:solidFill>
              <a:srgbClr val="1F92B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884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1000"/>
                                        <p:tgtEl>
                                          <p:spTgt spid="9">
                                            <p:txEl>
                                              <p:pRg st="1" end="1"/>
                                            </p:txEl>
                                          </p:spTgt>
                                        </p:tgtEl>
                                      </p:cBhvr>
                                    </p:animEffect>
                                    <p:anim calcmode="lin" valueType="num">
                                      <p:cBhvr>
                                        <p:cTn id="13"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9">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1000"/>
                                        <p:tgtEl>
                                          <p:spTgt spid="9">
                                            <p:txEl>
                                              <p:pRg st="2" end="2"/>
                                            </p:txEl>
                                          </p:spTgt>
                                        </p:tgtEl>
                                      </p:cBhvr>
                                    </p:animEffect>
                                    <p:anim calcmode="lin" valueType="num">
                                      <p:cBhvr>
                                        <p:cTn id="18"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9">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1000"/>
                                        <p:tgtEl>
                                          <p:spTgt spid="9">
                                            <p:txEl>
                                              <p:pRg st="3" end="3"/>
                                            </p:txEl>
                                          </p:spTgt>
                                        </p:tgtEl>
                                      </p:cBhvr>
                                    </p:animEffect>
                                    <p:anim calcmode="lin" valueType="num">
                                      <p:cBhvr>
                                        <p:cTn id="23"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9">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fade">
                                      <p:cBhvr>
                                        <p:cTn id="27" dur="1000"/>
                                        <p:tgtEl>
                                          <p:spTgt spid="9">
                                            <p:txEl>
                                              <p:pRg st="4" end="4"/>
                                            </p:txEl>
                                          </p:spTgt>
                                        </p:tgtEl>
                                      </p:cBhvr>
                                    </p:animEffect>
                                    <p:anim calcmode="lin" valueType="num">
                                      <p:cBhvr>
                                        <p:cTn id="28"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9">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9">
                                            <p:txEl>
                                              <p:pRg st="5" end="5"/>
                                            </p:txEl>
                                          </p:spTgt>
                                        </p:tgtEl>
                                        <p:attrNameLst>
                                          <p:attrName>style.visibility</p:attrName>
                                        </p:attrNameLst>
                                      </p:cBhvr>
                                      <p:to>
                                        <p:strVal val="visible"/>
                                      </p:to>
                                    </p:set>
                                    <p:animEffect transition="in" filter="fade">
                                      <p:cBhvr>
                                        <p:cTn id="32" dur="1000"/>
                                        <p:tgtEl>
                                          <p:spTgt spid="9">
                                            <p:txEl>
                                              <p:pRg st="5" end="5"/>
                                            </p:txEl>
                                          </p:spTgt>
                                        </p:tgtEl>
                                      </p:cBhvr>
                                    </p:animEffect>
                                    <p:anim calcmode="lin" valueType="num">
                                      <p:cBhvr>
                                        <p:cTn id="33" dur="1000" fill="hold"/>
                                        <p:tgtEl>
                                          <p:spTgt spid="9">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9">
                                            <p:txEl>
                                              <p:pRg st="5" end="5"/>
                                            </p:txEl>
                                          </p:spTgt>
                                        </p:tgtEl>
                                        <p:attrNameLst>
                                          <p:attrName>ppt_y</p:attrName>
                                        </p:attrNameLst>
                                      </p:cBhvr>
                                      <p:tavLst>
                                        <p:tav tm="0">
                                          <p:val>
                                            <p:strVal val="#ppt_y+.1"/>
                                          </p:val>
                                        </p:tav>
                                        <p:tav tm="100000">
                                          <p:val>
                                            <p:strVal val="#ppt_y"/>
                                          </p:val>
                                        </p:tav>
                                      </p:tavLst>
                                    </p:anim>
                                  </p:childTnLst>
                                </p:cTn>
                              </p:par>
                            </p:childTnLst>
                          </p:cTn>
                        </p:par>
                        <p:par>
                          <p:cTn id="35" fill="hold">
                            <p:stCondLst>
                              <p:cond delay="1000"/>
                            </p:stCondLst>
                            <p:childTnLst>
                              <p:par>
                                <p:cTn id="36" presetID="42" presetClass="entr" presetSubtype="0" fill="hold" grpId="0" nodeType="afterEffect">
                                  <p:stCondLst>
                                    <p:cond delay="0"/>
                                  </p:stCondLst>
                                  <p:childTnLst>
                                    <p:set>
                                      <p:cBhvr>
                                        <p:cTn id="37" dur="1" fill="hold">
                                          <p:stCondLst>
                                            <p:cond delay="0"/>
                                          </p:stCondLst>
                                        </p:cTn>
                                        <p:tgtEl>
                                          <p:spTgt spid="5">
                                            <p:txEl>
                                              <p:pRg st="0" end="0"/>
                                            </p:txEl>
                                          </p:spTgt>
                                        </p:tgtEl>
                                        <p:attrNameLst>
                                          <p:attrName>style.visibility</p:attrName>
                                        </p:attrNameLst>
                                      </p:cBhvr>
                                      <p:to>
                                        <p:strVal val="visible"/>
                                      </p:to>
                                    </p:set>
                                    <p:animEffect transition="in" filter="fade">
                                      <p:cBhvr>
                                        <p:cTn id="38" dur="1000"/>
                                        <p:tgtEl>
                                          <p:spTgt spid="5">
                                            <p:txEl>
                                              <p:pRg st="0" end="0"/>
                                            </p:txEl>
                                          </p:spTgt>
                                        </p:tgtEl>
                                      </p:cBhvr>
                                    </p:animEffect>
                                    <p:anim calcmode="lin" valueType="num">
                                      <p:cBhvr>
                                        <p:cTn id="39"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40" dur="1000" fill="hold"/>
                                        <p:tgtEl>
                                          <p:spTgt spid="5">
                                            <p:txEl>
                                              <p:pRg st="0" end="0"/>
                                            </p:tx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5">
                                            <p:txEl>
                                              <p:pRg st="1" end="1"/>
                                            </p:txEl>
                                          </p:spTgt>
                                        </p:tgtEl>
                                        <p:attrNameLst>
                                          <p:attrName>style.visibility</p:attrName>
                                        </p:attrNameLst>
                                      </p:cBhvr>
                                      <p:to>
                                        <p:strVal val="visible"/>
                                      </p:to>
                                    </p:set>
                                    <p:animEffect transition="in" filter="fade">
                                      <p:cBhvr>
                                        <p:cTn id="43" dur="1000"/>
                                        <p:tgtEl>
                                          <p:spTgt spid="5">
                                            <p:txEl>
                                              <p:pRg st="1" end="1"/>
                                            </p:txEl>
                                          </p:spTgt>
                                        </p:tgtEl>
                                      </p:cBhvr>
                                    </p:animEffect>
                                    <p:anim calcmode="lin" valueType="num">
                                      <p:cBhvr>
                                        <p:cTn id="44"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45" dur="1000" fill="hold"/>
                                        <p:tgtEl>
                                          <p:spTgt spid="5">
                                            <p:txEl>
                                              <p:pRg st="1" end="1"/>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5">
                                            <p:txEl>
                                              <p:pRg st="2" end="2"/>
                                            </p:txEl>
                                          </p:spTgt>
                                        </p:tgtEl>
                                        <p:attrNameLst>
                                          <p:attrName>style.visibility</p:attrName>
                                        </p:attrNameLst>
                                      </p:cBhvr>
                                      <p:to>
                                        <p:strVal val="visible"/>
                                      </p:to>
                                    </p:set>
                                    <p:animEffect transition="in" filter="fade">
                                      <p:cBhvr>
                                        <p:cTn id="48" dur="1000"/>
                                        <p:tgtEl>
                                          <p:spTgt spid="5">
                                            <p:txEl>
                                              <p:pRg st="2" end="2"/>
                                            </p:txEl>
                                          </p:spTgt>
                                        </p:tgtEl>
                                      </p:cBhvr>
                                    </p:animEffect>
                                    <p:anim calcmode="lin" valueType="num">
                                      <p:cBhvr>
                                        <p:cTn id="49"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50"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5">
                                            <p:txEl>
                                              <p:pRg st="3" end="3"/>
                                            </p:txEl>
                                          </p:spTgt>
                                        </p:tgtEl>
                                        <p:attrNameLst>
                                          <p:attrName>style.visibility</p:attrName>
                                        </p:attrNameLst>
                                      </p:cBhvr>
                                      <p:to>
                                        <p:strVal val="visible"/>
                                      </p:to>
                                    </p:set>
                                    <p:animEffect transition="in" filter="fade">
                                      <p:cBhvr>
                                        <p:cTn id="55" dur="1000"/>
                                        <p:tgtEl>
                                          <p:spTgt spid="5">
                                            <p:txEl>
                                              <p:pRg st="3" end="3"/>
                                            </p:txEl>
                                          </p:spTgt>
                                        </p:tgtEl>
                                      </p:cBhvr>
                                    </p:animEffect>
                                    <p:anim calcmode="lin" valueType="num">
                                      <p:cBhvr>
                                        <p:cTn id="56"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57"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5">
                                            <p:txEl>
                                              <p:pRg st="4" end="4"/>
                                            </p:txEl>
                                          </p:spTgt>
                                        </p:tgtEl>
                                        <p:attrNameLst>
                                          <p:attrName>style.visibility</p:attrName>
                                        </p:attrNameLst>
                                      </p:cBhvr>
                                      <p:to>
                                        <p:strVal val="visible"/>
                                      </p:to>
                                    </p:set>
                                    <p:animEffect transition="in" filter="fade">
                                      <p:cBhvr>
                                        <p:cTn id="62" dur="1000"/>
                                        <p:tgtEl>
                                          <p:spTgt spid="5">
                                            <p:txEl>
                                              <p:pRg st="4" end="4"/>
                                            </p:txEl>
                                          </p:spTgt>
                                        </p:tgtEl>
                                      </p:cBhvr>
                                    </p:animEffect>
                                    <p:anim calcmode="lin" valueType="num">
                                      <p:cBhvr>
                                        <p:cTn id="63"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64"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5" grpId="0" build="p"/>
    </p:bldLst>
  </p:timing>
</p:sld>
</file>

<file path=ppt/theme/theme1.xml><?xml version="1.0" encoding="utf-8"?>
<a:theme xmlns:a="http://schemas.openxmlformats.org/drawingml/2006/main" name="Modèle powerpoin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10- Modèle powerpoint</Template>
  <TotalTime>2084</TotalTime>
  <Words>898</Words>
  <Application>Microsoft Office PowerPoint</Application>
  <PresentationFormat>Personnalisé</PresentationFormat>
  <Paragraphs>177</Paragraphs>
  <Slides>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8</vt:i4>
      </vt:variant>
    </vt:vector>
  </HeadingPairs>
  <TitlesOfParts>
    <vt:vector size="14" baseType="lpstr">
      <vt:lpstr>Arial</vt:lpstr>
      <vt:lpstr>Bodoni MT</vt:lpstr>
      <vt:lpstr>Calibri</vt:lpstr>
      <vt:lpstr>Courier New</vt:lpstr>
      <vt:lpstr>Wingdings</vt:lpstr>
      <vt:lpstr>Modèle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document</dc:title>
  <dc:creator>GENDREU Isabelle</dc:creator>
  <cp:lastModifiedBy>DABAN Laëtitia</cp:lastModifiedBy>
  <cp:revision>118</cp:revision>
  <cp:lastPrinted>2020-06-16T14:22:14Z</cp:lastPrinted>
  <dcterms:created xsi:type="dcterms:W3CDTF">2023-01-23T13:38:21Z</dcterms:created>
  <dcterms:modified xsi:type="dcterms:W3CDTF">2023-12-14T10:32:49Z</dcterms:modified>
</cp:coreProperties>
</file>