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669" r:id="rId4"/>
  </p:sldMasterIdLst>
  <p:notesMasterIdLst>
    <p:notesMasterId r:id="rId19"/>
  </p:notesMasterIdLst>
  <p:sldIdLst>
    <p:sldId id="353" r:id="rId5"/>
    <p:sldId id="367" r:id="rId6"/>
    <p:sldId id="348" r:id="rId7"/>
    <p:sldId id="369" r:id="rId8"/>
    <p:sldId id="370" r:id="rId9"/>
    <p:sldId id="371" r:id="rId10"/>
    <p:sldId id="372" r:id="rId11"/>
    <p:sldId id="373" r:id="rId12"/>
    <p:sldId id="374" r:id="rId13"/>
    <p:sldId id="375" r:id="rId14"/>
    <p:sldId id="376" r:id="rId15"/>
    <p:sldId id="377" r:id="rId16"/>
    <p:sldId id="378" r:id="rId17"/>
    <p:sldId id="361" r:id="rId18"/>
  </p:sldIdLst>
  <p:sldSz cx="6858000" cy="9906000" type="A4"/>
  <p:notesSz cx="6669088" cy="9872663"/>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3120">
          <p15:clr>
            <a:srgbClr val="A4A3A4"/>
          </p15:clr>
        </p15:guide>
        <p15:guide id="3" pos="346" userDrawn="1">
          <p15:clr>
            <a:srgbClr val="A4A3A4"/>
          </p15:clr>
        </p15:guide>
        <p15:guide id="4" pos="4020" userDrawn="1">
          <p15:clr>
            <a:srgbClr val="A4A3A4"/>
          </p15:clr>
        </p15:guide>
        <p15:guide id="5" pos="1706" userDrawn="1">
          <p15:clr>
            <a:srgbClr val="A4A3A4"/>
          </p15:clr>
        </p15:guide>
        <p15:guide id="6" orient="horz" pos="2304" userDrawn="1">
          <p15:clr>
            <a:srgbClr val="A4A3A4"/>
          </p15:clr>
        </p15:guide>
        <p15:guide id="7" pos="3054" userDrawn="1">
          <p15:clr>
            <a:srgbClr val="A4A3A4"/>
          </p15:clr>
        </p15:guide>
        <p15:guide id="8" pos="176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8E8E2"/>
    <a:srgbClr val="327FEF"/>
    <a:srgbClr val="808080"/>
    <a:srgbClr val="A8E89A"/>
    <a:srgbClr val="E377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063" autoAdjust="0"/>
  </p:normalViewPr>
  <p:slideViewPr>
    <p:cSldViewPr>
      <p:cViewPr varScale="1">
        <p:scale>
          <a:sx n="61" d="100"/>
          <a:sy n="61" d="100"/>
        </p:scale>
        <p:origin x="2040" y="43"/>
      </p:cViewPr>
      <p:guideLst>
        <p:guide orient="horz" pos="3120"/>
        <p:guide pos="346"/>
        <p:guide pos="4020"/>
        <p:guide pos="1706"/>
        <p:guide orient="horz" pos="2304"/>
        <p:guide pos="3054"/>
        <p:guide pos="1761"/>
      </p:guideLst>
    </p:cSldViewPr>
  </p:slideViewPr>
  <p:notesTextViewPr>
    <p:cViewPr>
      <p:scale>
        <a:sx n="1" d="1"/>
        <a:sy n="1" d="1"/>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250" cy="49371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778250" y="0"/>
            <a:ext cx="2889250" cy="493713"/>
          </a:xfrm>
          <a:prstGeom prst="rect">
            <a:avLst/>
          </a:prstGeom>
        </p:spPr>
        <p:txBody>
          <a:bodyPr vert="horz" lIns="91440" tIns="45720" rIns="91440" bIns="45720" rtlCol="0"/>
          <a:lstStyle>
            <a:lvl1pPr algn="r">
              <a:defRPr sz="1200"/>
            </a:lvl1pPr>
          </a:lstStyle>
          <a:p>
            <a:fld id="{2FECE057-7142-4B9A-96B0-F113982C2D9F}" type="datetimeFigureOut">
              <a:rPr lang="fr-FR" smtClean="0"/>
              <a:t>24/06/2024</a:t>
            </a:fld>
            <a:endParaRPr lang="fr-FR"/>
          </a:p>
        </p:txBody>
      </p:sp>
      <p:sp>
        <p:nvSpPr>
          <p:cNvPr id="4" name="Espace réservé de l'image des diapositives 3"/>
          <p:cNvSpPr>
            <a:spLocks noGrp="1" noRot="1" noChangeAspect="1"/>
          </p:cNvSpPr>
          <p:nvPr>
            <p:ph type="sldImg" idx="2"/>
          </p:nvPr>
        </p:nvSpPr>
        <p:spPr>
          <a:xfrm>
            <a:off x="2052638" y="739775"/>
            <a:ext cx="2563812"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66750" y="4689475"/>
            <a:ext cx="5335588" cy="4443413"/>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63"/>
            <a:ext cx="2889250" cy="49371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778250" y="9377363"/>
            <a:ext cx="2889250" cy="493712"/>
          </a:xfrm>
          <a:prstGeom prst="rect">
            <a:avLst/>
          </a:prstGeom>
        </p:spPr>
        <p:txBody>
          <a:bodyPr vert="horz" lIns="91440" tIns="45720" rIns="91440" bIns="45720" rtlCol="0" anchor="b"/>
          <a:lstStyle>
            <a:lvl1pPr algn="r">
              <a:defRPr sz="1200"/>
            </a:lvl1pPr>
          </a:lstStyle>
          <a:p>
            <a:fld id="{CF0DEEFB-FAE6-47B7-BF7C-A114C61635DD}" type="slidenum">
              <a:rPr lang="fr-FR" smtClean="0"/>
              <a:t>‹N°›</a:t>
            </a:fld>
            <a:endParaRPr lang="fr-FR"/>
          </a:p>
        </p:txBody>
      </p:sp>
    </p:spTree>
    <p:extLst>
      <p:ext uri="{BB962C8B-B14F-4D97-AF65-F5344CB8AC3E}">
        <p14:creationId xmlns:p14="http://schemas.microsoft.com/office/powerpoint/2010/main" val="3433693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F0DEEFB-FAE6-47B7-BF7C-A114C61635DD}" type="slidenum">
              <a:rPr lang="fr-FR" smtClean="0"/>
              <a:t>4</a:t>
            </a:fld>
            <a:endParaRPr lang="fr-FR"/>
          </a:p>
        </p:txBody>
      </p:sp>
    </p:spTree>
    <p:extLst>
      <p:ext uri="{BB962C8B-B14F-4D97-AF65-F5344CB8AC3E}">
        <p14:creationId xmlns:p14="http://schemas.microsoft.com/office/powerpoint/2010/main" val="1464536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F0DEEFB-FAE6-47B7-BF7C-A114C61635DD}" type="slidenum">
              <a:rPr lang="fr-FR" smtClean="0"/>
              <a:t>5</a:t>
            </a:fld>
            <a:endParaRPr lang="fr-FR"/>
          </a:p>
        </p:txBody>
      </p:sp>
    </p:spTree>
    <p:extLst>
      <p:ext uri="{BB962C8B-B14F-4D97-AF65-F5344CB8AC3E}">
        <p14:creationId xmlns:p14="http://schemas.microsoft.com/office/powerpoint/2010/main" val="38550513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F0DEEFB-FAE6-47B7-BF7C-A114C61635DD}" type="slidenum">
              <a:rPr lang="fr-FR" smtClean="0"/>
              <a:t>7</a:t>
            </a:fld>
            <a:endParaRPr lang="fr-FR"/>
          </a:p>
        </p:txBody>
      </p:sp>
    </p:spTree>
    <p:extLst>
      <p:ext uri="{BB962C8B-B14F-4D97-AF65-F5344CB8AC3E}">
        <p14:creationId xmlns:p14="http://schemas.microsoft.com/office/powerpoint/2010/main" val="16829487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pour une image  7">
            <a:extLst>
              <a:ext uri="{FF2B5EF4-FFF2-40B4-BE49-F238E27FC236}">
                <a16:creationId xmlns:a16="http://schemas.microsoft.com/office/drawing/2014/main" id="{D3AF6CF8-7B91-41E5-9422-956819F029EC}"/>
              </a:ext>
            </a:extLst>
          </p:cNvPr>
          <p:cNvSpPr>
            <a:spLocks noGrp="1"/>
          </p:cNvSpPr>
          <p:nvPr>
            <p:ph type="pic" sz="quarter" idx="13" hasCustomPrompt="1"/>
          </p:nvPr>
        </p:nvSpPr>
        <p:spPr>
          <a:xfrm>
            <a:off x="857250" y="631825"/>
            <a:ext cx="1276350" cy="720725"/>
          </a:xfrm>
        </p:spPr>
        <p:txBody>
          <a:bodyPr>
            <a:normAutofit/>
          </a:bodyPr>
          <a:lstStyle>
            <a:lvl1pPr marL="0" indent="0">
              <a:buNone/>
              <a:defRPr sz="1050"/>
            </a:lvl1pPr>
          </a:lstStyle>
          <a:p>
            <a:r>
              <a:rPr lang="fr-FR" dirty="0"/>
              <a:t>Logo client</a:t>
            </a:r>
          </a:p>
        </p:txBody>
      </p:sp>
    </p:spTree>
    <p:extLst>
      <p:ext uri="{BB962C8B-B14F-4D97-AF65-F5344CB8AC3E}">
        <p14:creationId xmlns:p14="http://schemas.microsoft.com/office/powerpoint/2010/main" val="40596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seul">
    <p:bg>
      <p:bgRef idx="1001">
        <a:schemeClr val="bg2"/>
      </p:bgRef>
    </p:bg>
    <p:spTree>
      <p:nvGrpSpPr>
        <p:cNvPr id="1" name=""/>
        <p:cNvGrpSpPr/>
        <p:nvPr/>
      </p:nvGrpSpPr>
      <p:grpSpPr>
        <a:xfrm>
          <a:off x="0" y="0"/>
          <a:ext cx="0" cy="0"/>
          <a:chOff x="0" y="0"/>
          <a:chExt cx="0" cy="0"/>
        </a:xfrm>
      </p:grpSpPr>
      <p:pic>
        <p:nvPicPr>
          <p:cNvPr id="6" name="Image 5" descr="Une image contenant texte, clipart&#10;&#10;Description générée automatiquement">
            <a:extLst>
              <a:ext uri="{FF2B5EF4-FFF2-40B4-BE49-F238E27FC236}">
                <a16:creationId xmlns:a16="http://schemas.microsoft.com/office/drawing/2014/main" id="{EE7BAF7D-F9AB-41A9-97C2-1735B88C949E}"/>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085184" y="8931674"/>
            <a:ext cx="1349452" cy="434373"/>
          </a:xfrm>
          <a:prstGeom prst="rect">
            <a:avLst/>
          </a:prstGeom>
        </p:spPr>
      </p:pic>
    </p:spTree>
    <p:extLst>
      <p:ext uri="{BB962C8B-B14F-4D97-AF65-F5344CB8AC3E}">
        <p14:creationId xmlns:p14="http://schemas.microsoft.com/office/powerpoint/2010/main" val="1800094574"/>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cSld name="Page blanche">
    <p:bg>
      <p:bgPr>
        <a:solidFill>
          <a:schemeClr val="bg1">
            <a:alpha val="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2323397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464D574D-43EB-448F-A18C-60A9F4493325}"/>
              </a:ext>
            </a:extLst>
          </p:cNvPr>
          <p:cNvSpPr>
            <a:spLocks noGrp="1"/>
          </p:cNvSpPr>
          <p:nvPr>
            <p:ph type="title"/>
          </p:nvPr>
        </p:nvSpPr>
        <p:spPr>
          <a:xfrm>
            <a:off x="471488" y="527050"/>
            <a:ext cx="5915025" cy="191452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CB6421F0-4CEE-46E3-A883-4304497F3DF3}"/>
              </a:ext>
            </a:extLst>
          </p:cNvPr>
          <p:cNvSpPr>
            <a:spLocks noGrp="1"/>
          </p:cNvSpPr>
          <p:nvPr>
            <p:ph type="body" idx="1"/>
          </p:nvPr>
        </p:nvSpPr>
        <p:spPr>
          <a:xfrm>
            <a:off x="471488" y="2636838"/>
            <a:ext cx="5915025" cy="6284912"/>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3AC15FA8-A277-42AE-BC49-B15E8D45B959}"/>
              </a:ext>
            </a:extLst>
          </p:cNvPr>
          <p:cNvSpPr>
            <a:spLocks noGrp="1"/>
          </p:cNvSpPr>
          <p:nvPr>
            <p:ph type="dt" sz="half" idx="2"/>
          </p:nvPr>
        </p:nvSpPr>
        <p:spPr>
          <a:xfrm>
            <a:off x="471488" y="9182100"/>
            <a:ext cx="1543050" cy="527050"/>
          </a:xfrm>
          <a:prstGeom prst="rect">
            <a:avLst/>
          </a:prstGeom>
        </p:spPr>
        <p:txBody>
          <a:bodyPr vert="horz" lIns="91440" tIns="45720" rIns="91440" bIns="45720" rtlCol="0" anchor="ctr"/>
          <a:lstStyle>
            <a:lvl1pPr algn="l">
              <a:defRPr sz="1200">
                <a:solidFill>
                  <a:schemeClr val="tx1">
                    <a:tint val="75000"/>
                  </a:schemeClr>
                </a:solidFill>
              </a:defRPr>
            </a:lvl1pPr>
          </a:lstStyle>
          <a:p>
            <a:fld id="{109E1213-4D25-4477-BEAD-9C04E615A27D}" type="datetimeFigureOut">
              <a:rPr lang="fr-FR" smtClean="0"/>
              <a:t>24/06/2024</a:t>
            </a:fld>
            <a:endParaRPr lang="fr-FR"/>
          </a:p>
        </p:txBody>
      </p:sp>
      <p:sp>
        <p:nvSpPr>
          <p:cNvPr id="5" name="Espace réservé du pied de page 4">
            <a:extLst>
              <a:ext uri="{FF2B5EF4-FFF2-40B4-BE49-F238E27FC236}">
                <a16:creationId xmlns:a16="http://schemas.microsoft.com/office/drawing/2014/main" id="{8D730EF2-037E-4719-83A6-208708BAC581}"/>
              </a:ext>
            </a:extLst>
          </p:cNvPr>
          <p:cNvSpPr>
            <a:spLocks noGrp="1"/>
          </p:cNvSpPr>
          <p:nvPr>
            <p:ph type="ftr" sz="quarter" idx="3"/>
          </p:nvPr>
        </p:nvSpPr>
        <p:spPr>
          <a:xfrm>
            <a:off x="2271713" y="9182100"/>
            <a:ext cx="2314575" cy="52705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365BE26D-817E-43EF-8AEF-5AB64B6830C6}"/>
              </a:ext>
            </a:extLst>
          </p:cNvPr>
          <p:cNvSpPr>
            <a:spLocks noGrp="1"/>
          </p:cNvSpPr>
          <p:nvPr>
            <p:ph type="sldNum" sz="quarter" idx="4"/>
          </p:nvPr>
        </p:nvSpPr>
        <p:spPr>
          <a:xfrm>
            <a:off x="4843463" y="9182100"/>
            <a:ext cx="1543050" cy="527050"/>
          </a:xfrm>
          <a:prstGeom prst="rect">
            <a:avLst/>
          </a:prstGeom>
        </p:spPr>
        <p:txBody>
          <a:bodyPr vert="horz" lIns="91440" tIns="45720" rIns="91440" bIns="45720" rtlCol="0" anchor="ctr"/>
          <a:lstStyle>
            <a:lvl1pPr algn="r">
              <a:defRPr sz="1200">
                <a:solidFill>
                  <a:schemeClr val="tx1">
                    <a:tint val="75000"/>
                  </a:schemeClr>
                </a:solidFill>
              </a:defRPr>
            </a:lvl1pPr>
          </a:lstStyle>
          <a:p>
            <a:fld id="{0A1BAB95-9D05-445B-B644-D698342D6331}" type="slidenum">
              <a:rPr lang="fr-FR" smtClean="0"/>
              <a:t>‹N°›</a:t>
            </a:fld>
            <a:endParaRPr lang="fr-FR"/>
          </a:p>
        </p:txBody>
      </p:sp>
    </p:spTree>
    <p:extLst>
      <p:ext uri="{BB962C8B-B14F-4D97-AF65-F5344CB8AC3E}">
        <p14:creationId xmlns:p14="http://schemas.microsoft.com/office/powerpoint/2010/main" val="3322189388"/>
      </p:ext>
    </p:extLst>
  </p:cSld>
  <p:clrMap bg1="lt1" tx1="dk1" bg2="lt2" tx2="dk2" accent1="accent1" accent2="accent2" accent3="accent3" accent4="accent4" accent5="accent5" accent6="accent6" hlink="hlink" folHlink="folHlink"/>
  <p:sldLayoutIdLst>
    <p:sldLayoutId id="2147484670" r:id="rId1"/>
    <p:sldLayoutId id="2147484675" r:id="rId2"/>
    <p:sldLayoutId id="214748468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png"/><Relationship Id="rId1" Type="http://schemas.openxmlformats.org/officeDocument/2006/relationships/slideLayout" Target="../slideLayouts/slideLayout3.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image" Target="../media/image6.png"/><Relationship Id="rId7" Type="http://schemas.openxmlformats.org/officeDocument/2006/relationships/slide" Target="slide7.xml"/><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4.xml"/><Relationship Id="rId10" Type="http://schemas.openxmlformats.org/officeDocument/2006/relationships/slide" Target="slide10.xml"/><Relationship Id="rId4" Type="http://schemas.openxmlformats.org/officeDocument/2006/relationships/slide" Target="slide3.xml"/><Relationship Id="rId9" Type="http://schemas.openxmlformats.org/officeDocument/2006/relationships/slide" Target="slide9.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descr="Une image contenant texte&#10;&#10;Description générée automatiquement">
            <a:extLst>
              <a:ext uri="{FF2B5EF4-FFF2-40B4-BE49-F238E27FC236}">
                <a16:creationId xmlns:a16="http://schemas.microsoft.com/office/drawing/2014/main" id="{31426BA3-BA93-4212-AE22-B4BAFF68FDD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5101" y="0"/>
            <a:ext cx="7003101" cy="9906000"/>
          </a:xfrm>
          <a:prstGeom prst="rect">
            <a:avLst/>
          </a:prstGeom>
        </p:spPr>
      </p:pic>
      <p:sp>
        <p:nvSpPr>
          <p:cNvPr id="6" name="ZoneTexte 5">
            <a:extLst>
              <a:ext uri="{FF2B5EF4-FFF2-40B4-BE49-F238E27FC236}">
                <a16:creationId xmlns:a16="http://schemas.microsoft.com/office/drawing/2014/main" id="{456BD80C-20DC-49CD-9204-6CD0ED0B19A0}"/>
              </a:ext>
            </a:extLst>
          </p:cNvPr>
          <p:cNvSpPr txBox="1"/>
          <p:nvPr/>
        </p:nvSpPr>
        <p:spPr>
          <a:xfrm>
            <a:off x="188640" y="5054778"/>
            <a:ext cx="3910149" cy="2169825"/>
          </a:xfrm>
          <a:prstGeom prst="rect">
            <a:avLst/>
          </a:prstGeom>
          <a:noFill/>
        </p:spPr>
        <p:txBody>
          <a:bodyPr wrap="square" rtlCol="0">
            <a:spAutoFit/>
          </a:bodyPr>
          <a:lstStyle/>
          <a:p>
            <a:pPr>
              <a:spcAft>
                <a:spcPts val="300"/>
              </a:spcAft>
            </a:pPr>
            <a:r>
              <a:rPr lang="fr-FR" sz="3200" b="1" dirty="0">
                <a:latin typeface="Times New Roman" panose="02020603050405020304" pitchFamily="18" charset="0"/>
                <a:cs typeface="Times New Roman" panose="02020603050405020304" pitchFamily="18" charset="0"/>
              </a:rPr>
              <a:t>Manuel de Gestion</a:t>
            </a:r>
          </a:p>
          <a:p>
            <a:pPr>
              <a:spcAft>
                <a:spcPts val="300"/>
              </a:spcAft>
            </a:pPr>
            <a:endParaRPr lang="fr-FR" sz="1000" dirty="0">
              <a:latin typeface="Times New Roman" panose="02020603050405020304" pitchFamily="18" charset="0"/>
              <a:cs typeface="Times New Roman" panose="02020603050405020304" pitchFamily="18" charset="0"/>
            </a:endParaRPr>
          </a:p>
          <a:p>
            <a:pPr>
              <a:spcAft>
                <a:spcPts val="600"/>
              </a:spcAft>
            </a:pPr>
            <a:r>
              <a:rPr lang="fr-FR" sz="2000" dirty="0">
                <a:latin typeface="+mj-lt"/>
                <a:cs typeface="Times New Roman" panose="02020603050405020304" pitchFamily="18" charset="0"/>
              </a:rPr>
              <a:t>Agents affiliés à la CNRACL</a:t>
            </a:r>
          </a:p>
          <a:p>
            <a:pPr>
              <a:spcAft>
                <a:spcPts val="600"/>
              </a:spcAft>
            </a:pPr>
            <a:r>
              <a:rPr lang="fr-FR" sz="1400" spc="-10" dirty="0">
                <a:latin typeface="+mj-lt"/>
                <a:cs typeface="Times New Roman" panose="02020603050405020304" pitchFamily="18" charset="0"/>
              </a:rPr>
              <a:t>Gestion de votre contrat                                         d’assurance statutaire</a:t>
            </a:r>
          </a:p>
          <a:p>
            <a:pPr>
              <a:spcAft>
                <a:spcPts val="600"/>
              </a:spcAft>
            </a:pPr>
            <a:r>
              <a:rPr lang="fr-FR" sz="1400" spc="-10" dirty="0">
                <a:latin typeface="+mj-lt"/>
                <a:cs typeface="Times New Roman" panose="02020603050405020304" pitchFamily="18" charset="0"/>
              </a:rPr>
              <a:t>2022 - 2025</a:t>
            </a:r>
          </a:p>
          <a:p>
            <a:pPr>
              <a:spcAft>
                <a:spcPts val="600"/>
              </a:spcAft>
            </a:pPr>
            <a:r>
              <a:rPr lang="fr-FR" sz="1100" spc="-10" dirty="0">
                <a:solidFill>
                  <a:schemeClr val="tx2"/>
                </a:solidFill>
                <a:latin typeface="+mj-lt"/>
                <a:cs typeface="Times New Roman" panose="02020603050405020304" pitchFamily="18" charset="0"/>
              </a:rPr>
              <a:t>			2023</a:t>
            </a:r>
          </a:p>
        </p:txBody>
      </p:sp>
      <p:pic>
        <p:nvPicPr>
          <p:cNvPr id="11" name="Picture 21">
            <a:extLst>
              <a:ext uri="{FF2B5EF4-FFF2-40B4-BE49-F238E27FC236}">
                <a16:creationId xmlns:a16="http://schemas.microsoft.com/office/drawing/2014/main" id="{A0C14084-9B6F-CC1F-CF20-356F7F5CE051}"/>
              </a:ext>
            </a:extLst>
          </p:cNvPr>
          <p:cNvPicPr/>
          <p:nvPr/>
        </p:nvPicPr>
        <p:blipFill>
          <a:blip r:embed="rId3">
            <a:extLst>
              <a:ext uri="{28A0092B-C50C-407E-A947-70E740481C1C}">
                <a14:useLocalDpi xmlns:a14="http://schemas.microsoft.com/office/drawing/2010/main" val="0"/>
              </a:ext>
            </a:extLst>
          </a:blip>
          <a:srcRect l="4416" r="4416"/>
          <a:stretch>
            <a:fillRect/>
          </a:stretch>
        </p:blipFill>
        <p:spPr bwMode="auto">
          <a:xfrm>
            <a:off x="2144585" y="6465168"/>
            <a:ext cx="902335" cy="446534"/>
          </a:xfrm>
          <a:prstGeom prst="rect">
            <a:avLst/>
          </a:prstGeom>
          <a:noFill/>
          <a:ln>
            <a:noFill/>
          </a:ln>
        </p:spPr>
      </p:pic>
      <p:pic>
        <p:nvPicPr>
          <p:cNvPr id="12" name="Image 11">
            <a:extLst>
              <a:ext uri="{FF2B5EF4-FFF2-40B4-BE49-F238E27FC236}">
                <a16:creationId xmlns:a16="http://schemas.microsoft.com/office/drawing/2014/main" id="{2BD349D9-BAF1-25F2-796D-B79DD1A399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56450" y="6378735"/>
            <a:ext cx="742340" cy="605992"/>
          </a:xfrm>
          <a:prstGeom prst="rect">
            <a:avLst/>
          </a:prstGeom>
        </p:spPr>
      </p:pic>
    </p:spTree>
    <p:extLst>
      <p:ext uri="{BB962C8B-B14F-4D97-AF65-F5344CB8AC3E}">
        <p14:creationId xmlns:p14="http://schemas.microsoft.com/office/powerpoint/2010/main" val="14977373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Image 30">
            <a:extLst>
              <a:ext uri="{FF2B5EF4-FFF2-40B4-BE49-F238E27FC236}">
                <a16:creationId xmlns:a16="http://schemas.microsoft.com/office/drawing/2014/main" id="{CAD3A837-0215-48BF-0E87-6DEC7D916D3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a:off x="-11608" y="7617518"/>
            <a:ext cx="2300091" cy="2276872"/>
          </a:xfrm>
          <a:prstGeom prst="rect">
            <a:avLst/>
          </a:prstGeom>
        </p:spPr>
      </p:pic>
      <p:sp>
        <p:nvSpPr>
          <p:cNvPr id="2" name="ZoneTexte 1">
            <a:extLst>
              <a:ext uri="{FF2B5EF4-FFF2-40B4-BE49-F238E27FC236}">
                <a16:creationId xmlns:a16="http://schemas.microsoft.com/office/drawing/2014/main" id="{BAB6862E-BF7A-64AE-817C-BD5F8F769047}"/>
              </a:ext>
            </a:extLst>
          </p:cNvPr>
          <p:cNvSpPr txBox="1"/>
          <p:nvPr/>
        </p:nvSpPr>
        <p:spPr>
          <a:xfrm>
            <a:off x="428412" y="0"/>
            <a:ext cx="5952916"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Maintien du demi-traitement</a:t>
            </a:r>
          </a:p>
          <a:p>
            <a:r>
              <a:rPr lang="fr-FR" sz="1400" dirty="0">
                <a:latin typeface="+mj-lt"/>
                <a:cs typeface="Times New Roman" panose="02020603050405020304" pitchFamily="18" charset="0"/>
              </a:rPr>
              <a:t>Suite à une maladie ordinaire, longue maladie ou longue durée</a:t>
            </a:r>
          </a:p>
        </p:txBody>
      </p:sp>
      <p:sp>
        <p:nvSpPr>
          <p:cNvPr id="10" name="ZoneTexte 9">
            <a:extLst>
              <a:ext uri="{FF2B5EF4-FFF2-40B4-BE49-F238E27FC236}">
                <a16:creationId xmlns:a16="http://schemas.microsoft.com/office/drawing/2014/main" id="{4E44DF61-93D6-018E-BE4E-BACD9A2D76E5}"/>
              </a:ext>
            </a:extLst>
          </p:cNvPr>
          <p:cNvSpPr txBox="1"/>
          <p:nvPr/>
        </p:nvSpPr>
        <p:spPr>
          <a:xfrm>
            <a:off x="404996" y="1080000"/>
            <a:ext cx="2519948" cy="2239074"/>
          </a:xfrm>
          <a:prstGeom prst="rect">
            <a:avLst/>
          </a:prstGeom>
          <a:noFill/>
        </p:spPr>
        <p:txBody>
          <a:bodyPr wrap="square">
            <a:spAutoFit/>
          </a:bodyPr>
          <a:lstStyle/>
          <a:p>
            <a:r>
              <a:rPr lang="fr-FR" sz="1200" b="1" dirty="0">
                <a:solidFill>
                  <a:schemeClr val="tx2"/>
                </a:solidFill>
              </a:rPr>
              <a:t>Définition</a:t>
            </a:r>
          </a:p>
          <a:p>
            <a:endParaRPr lang="fr-FR" sz="1200" dirty="0"/>
          </a:p>
          <a:p>
            <a:pPr algn="just"/>
            <a:r>
              <a:rPr lang="fr-FR" sz="1050" dirty="0"/>
              <a:t>Conformément au décret n° 2008-1191 du 17 novembre 2008, complété par le décret n° 2011-1245 du 05 octobre 2011, les prestations sont maintenues à demi-traitement pour les agents ayant épuisé leurs droits à prestations en attente de décision administrative en matière de mise à la retraite pour invalidité, de réintégration, de reclassement ou de mise en disponibilité.</a:t>
            </a:r>
          </a:p>
        </p:txBody>
      </p:sp>
      <p:pic>
        <p:nvPicPr>
          <p:cNvPr id="29" name="Image 28" descr="Une image contenant texte, clipart&#10;&#10;Description générée automatiquement">
            <a:extLst>
              <a:ext uri="{FF2B5EF4-FFF2-40B4-BE49-F238E27FC236}">
                <a16:creationId xmlns:a16="http://schemas.microsoft.com/office/drawing/2014/main" id="{38130A63-9293-A383-9326-C67881E836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05264" y="9392343"/>
            <a:ext cx="749256" cy="241177"/>
          </a:xfrm>
          <a:prstGeom prst="rect">
            <a:avLst/>
          </a:prstGeom>
        </p:spPr>
      </p:pic>
      <p:sp>
        <p:nvSpPr>
          <p:cNvPr id="17" name="Rectangle 16">
            <a:extLst>
              <a:ext uri="{FF2B5EF4-FFF2-40B4-BE49-F238E27FC236}">
                <a16:creationId xmlns:a16="http://schemas.microsoft.com/office/drawing/2014/main" id="{CAA2B785-7559-CA4B-CE15-E7587E8DC099}"/>
              </a:ext>
            </a:extLst>
          </p:cNvPr>
          <p:cNvSpPr/>
          <p:nvPr/>
        </p:nvSpPr>
        <p:spPr>
          <a:xfrm>
            <a:off x="3068960" y="1068824"/>
            <a:ext cx="3312368" cy="237200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 précisant la date d’origine du congé précédent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Avis du Conseil Médical constatant l’inaptitude définitive de l’agent et stipulant la date de réintégration, de reclassement ou de mise en disponibilité</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Décision de la CNRACL stipulant la date d’admission de l’agent à la retraite</a:t>
            </a:r>
          </a:p>
        </p:txBody>
      </p:sp>
      <p:sp>
        <p:nvSpPr>
          <p:cNvPr id="18" name="ZoneTexte 17">
            <a:extLst>
              <a:ext uri="{FF2B5EF4-FFF2-40B4-BE49-F238E27FC236}">
                <a16:creationId xmlns:a16="http://schemas.microsoft.com/office/drawing/2014/main" id="{5A860485-5763-B3DD-2C45-0A9E3EE01524}"/>
              </a:ext>
            </a:extLst>
          </p:cNvPr>
          <p:cNvSpPr txBox="1"/>
          <p:nvPr/>
        </p:nvSpPr>
        <p:spPr>
          <a:xfrm>
            <a:off x="428412" y="3512960"/>
            <a:ext cx="5952916"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Invalidité Temporaire</a:t>
            </a:r>
          </a:p>
          <a:p>
            <a:r>
              <a:rPr lang="fr-FR" sz="1400" dirty="0">
                <a:latin typeface="+mj-lt"/>
                <a:cs typeface="Times New Roman" panose="02020603050405020304" pitchFamily="18" charset="0"/>
              </a:rPr>
              <a:t>Suite à épuisement des droits à congé de longue maladie/longue durée</a:t>
            </a:r>
          </a:p>
        </p:txBody>
      </p:sp>
      <p:sp>
        <p:nvSpPr>
          <p:cNvPr id="19" name="ZoneTexte 18">
            <a:extLst>
              <a:ext uri="{FF2B5EF4-FFF2-40B4-BE49-F238E27FC236}">
                <a16:creationId xmlns:a16="http://schemas.microsoft.com/office/drawing/2014/main" id="{0AAA93FD-0105-FA23-050A-8405086EE01F}"/>
              </a:ext>
            </a:extLst>
          </p:cNvPr>
          <p:cNvSpPr txBox="1"/>
          <p:nvPr/>
        </p:nvSpPr>
        <p:spPr>
          <a:xfrm>
            <a:off x="428412" y="4539014"/>
            <a:ext cx="2520280" cy="1754326"/>
          </a:xfrm>
          <a:prstGeom prst="rect">
            <a:avLst/>
          </a:prstGeom>
          <a:solidFill>
            <a:schemeClr val="bg1"/>
          </a:solidFill>
        </p:spPr>
        <p:txBody>
          <a:bodyPr wrap="square">
            <a:spAutoFit/>
          </a:bodyPr>
          <a:lstStyle/>
          <a:p>
            <a:r>
              <a:rPr lang="fr-FR" sz="1200" b="1" dirty="0">
                <a:solidFill>
                  <a:schemeClr val="tx2"/>
                </a:solidFill>
              </a:rPr>
              <a:t>Définition</a:t>
            </a:r>
          </a:p>
          <a:p>
            <a:endParaRPr lang="fr-FR" sz="1200" dirty="0"/>
          </a:p>
          <a:p>
            <a:pPr algn="just"/>
            <a:r>
              <a:rPr lang="fr-FR" sz="1050" dirty="0"/>
              <a:t>Conformément au décret n° 60-58 du 11 janvier 1960, l’agent atteint d’une invalidité réduisant au moins des deux tiers sa capacité de travail et qui ne peut reprendre immédiatement ses fonctions ni être mis ou admis à la retraite, peut être reconnu en état d’invalidité temporaire. </a:t>
            </a:r>
          </a:p>
        </p:txBody>
      </p:sp>
      <p:sp>
        <p:nvSpPr>
          <p:cNvPr id="20" name="Rectangle 19">
            <a:extLst>
              <a:ext uri="{FF2B5EF4-FFF2-40B4-BE49-F238E27FC236}">
                <a16:creationId xmlns:a16="http://schemas.microsoft.com/office/drawing/2014/main" id="{DD161BE1-82C0-2234-5C15-9F9550778258}"/>
              </a:ext>
            </a:extLst>
          </p:cNvPr>
          <p:cNvSpPr/>
          <p:nvPr/>
        </p:nvSpPr>
        <p:spPr>
          <a:xfrm>
            <a:off x="3068960" y="4539014"/>
            <a:ext cx="3312368" cy="1998162"/>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Certificats médicaux justifiant l’arrêt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Avis du Conseil Médical, en formation plénière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Décision de la Caisse Primaire d’Assurance Maladie</a:t>
            </a:r>
          </a:p>
        </p:txBody>
      </p:sp>
      <p:sp>
        <p:nvSpPr>
          <p:cNvPr id="22" name="ZoneTexte 21">
            <a:extLst>
              <a:ext uri="{FF2B5EF4-FFF2-40B4-BE49-F238E27FC236}">
                <a16:creationId xmlns:a16="http://schemas.microsoft.com/office/drawing/2014/main" id="{29542859-345C-1210-FD41-9B10711EF322}"/>
              </a:ext>
            </a:extLst>
          </p:cNvPr>
          <p:cNvSpPr txBox="1"/>
          <p:nvPr/>
        </p:nvSpPr>
        <p:spPr>
          <a:xfrm>
            <a:off x="428412" y="6587976"/>
            <a:ext cx="5952916"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Contre-visite médicale</a:t>
            </a:r>
            <a:endParaRPr lang="fr-FR" sz="1400" dirty="0">
              <a:latin typeface="+mj-lt"/>
              <a:cs typeface="Times New Roman" panose="02020603050405020304" pitchFamily="18" charset="0"/>
            </a:endParaRPr>
          </a:p>
        </p:txBody>
      </p:sp>
      <p:sp>
        <p:nvSpPr>
          <p:cNvPr id="24" name="ZoneTexte 23">
            <a:extLst>
              <a:ext uri="{FF2B5EF4-FFF2-40B4-BE49-F238E27FC236}">
                <a16:creationId xmlns:a16="http://schemas.microsoft.com/office/drawing/2014/main" id="{CBA8C622-1240-A814-7180-9C8DB7589FD9}"/>
              </a:ext>
            </a:extLst>
          </p:cNvPr>
          <p:cNvSpPr txBox="1"/>
          <p:nvPr/>
        </p:nvSpPr>
        <p:spPr>
          <a:xfrm>
            <a:off x="3284984" y="7614030"/>
            <a:ext cx="3096344" cy="1754326"/>
          </a:xfrm>
          <a:prstGeom prst="rect">
            <a:avLst/>
          </a:prstGeom>
          <a:solidFill>
            <a:schemeClr val="bg1"/>
          </a:solidFill>
        </p:spPr>
        <p:txBody>
          <a:bodyPr wrap="square">
            <a:spAutoFit/>
          </a:bodyPr>
          <a:lstStyle/>
          <a:p>
            <a:r>
              <a:rPr lang="fr-FR" sz="1200" b="1" dirty="0">
                <a:solidFill>
                  <a:schemeClr val="tx2"/>
                </a:solidFill>
              </a:rPr>
              <a:t>Principe</a:t>
            </a:r>
          </a:p>
          <a:p>
            <a:endParaRPr lang="fr-FR" sz="1200" dirty="0"/>
          </a:p>
          <a:p>
            <a:pPr algn="just"/>
            <a:r>
              <a:rPr lang="fr-FR" sz="1050" dirty="0"/>
              <a:t>Si l’absentéisme est une réalité avec laquelle la Collectivité doit compter, il est loin d’être une fatalité, pour peu que la différence soit établie entre l’absence justifiée pour raisons médicales, et d’autres qui le sont moins ou qui ne le sont plus. Pour ce faire, WTW met à votre disposition un service de contre-visite médicale pour les risques assurés.</a:t>
            </a:r>
          </a:p>
        </p:txBody>
      </p:sp>
      <p:pic>
        <p:nvPicPr>
          <p:cNvPr id="30" name="Image 29">
            <a:extLst>
              <a:ext uri="{FF2B5EF4-FFF2-40B4-BE49-F238E27FC236}">
                <a16:creationId xmlns:a16="http://schemas.microsoft.com/office/drawing/2014/main" id="{91B29133-0F55-63DF-12A0-D893410C2ED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0673" r="24401" b="10673"/>
          <a:stretch/>
        </p:blipFill>
        <p:spPr>
          <a:xfrm>
            <a:off x="508695" y="7605908"/>
            <a:ext cx="2592288" cy="1800000"/>
          </a:xfrm>
          <a:prstGeom prst="rect">
            <a:avLst/>
          </a:prstGeom>
        </p:spPr>
      </p:pic>
    </p:spTree>
    <p:extLst>
      <p:ext uri="{BB962C8B-B14F-4D97-AF65-F5344CB8AC3E}">
        <p14:creationId xmlns:p14="http://schemas.microsoft.com/office/powerpoint/2010/main" val="1685545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a:extLst>
              <a:ext uri="{FF2B5EF4-FFF2-40B4-BE49-F238E27FC236}">
                <a16:creationId xmlns:a16="http://schemas.microsoft.com/office/drawing/2014/main" id="{138A45C0-77A1-0D2B-91C2-00B56BFC754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4307873" y="7363030"/>
            <a:ext cx="2568903" cy="2542970"/>
          </a:xfrm>
          <a:prstGeom prst="rect">
            <a:avLst/>
          </a:prstGeom>
        </p:spPr>
      </p:pic>
      <p:pic>
        <p:nvPicPr>
          <p:cNvPr id="3" name="Image 2" descr="Une image contenant texte, clipart&#10;&#10;Description générée automatiquement">
            <a:extLst>
              <a:ext uri="{FF2B5EF4-FFF2-40B4-BE49-F238E27FC236}">
                <a16:creationId xmlns:a16="http://schemas.microsoft.com/office/drawing/2014/main" id="{13209DAD-3536-75C5-BF1A-8A9153BD3F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648" y="9417496"/>
            <a:ext cx="749256" cy="241177"/>
          </a:xfrm>
          <a:prstGeom prst="rect">
            <a:avLst/>
          </a:prstGeom>
        </p:spPr>
      </p:pic>
      <p:sp>
        <p:nvSpPr>
          <p:cNvPr id="10" name="ZoneTexte 9">
            <a:extLst>
              <a:ext uri="{FF2B5EF4-FFF2-40B4-BE49-F238E27FC236}">
                <a16:creationId xmlns:a16="http://schemas.microsoft.com/office/drawing/2014/main" id="{4E44DF61-93D6-018E-BE4E-BACD9A2D76E5}"/>
              </a:ext>
            </a:extLst>
          </p:cNvPr>
          <p:cNvSpPr txBox="1"/>
          <p:nvPr/>
        </p:nvSpPr>
        <p:spPr>
          <a:xfrm>
            <a:off x="428412" y="321836"/>
            <a:ext cx="6024924" cy="1915909"/>
          </a:xfrm>
          <a:prstGeom prst="rect">
            <a:avLst/>
          </a:prstGeom>
          <a:solidFill>
            <a:schemeClr val="bg2"/>
          </a:solidFill>
        </p:spPr>
        <p:txBody>
          <a:bodyPr wrap="square">
            <a:spAutoFit/>
          </a:bodyPr>
          <a:lstStyle/>
          <a:p>
            <a:r>
              <a:rPr lang="fr-FR" sz="1200" b="1" dirty="0">
                <a:solidFill>
                  <a:schemeClr val="tx2"/>
                </a:solidFill>
              </a:rPr>
              <a:t>Un outil pratique</a:t>
            </a:r>
          </a:p>
          <a:p>
            <a:endParaRPr lang="fr-FR" sz="1200" dirty="0"/>
          </a:p>
          <a:p>
            <a:r>
              <a:rPr lang="fr-FR" sz="1050" dirty="0"/>
              <a:t>Le service de contre-visite médicale vous permet :</a:t>
            </a:r>
          </a:p>
          <a:p>
            <a:endParaRPr lang="fr-FR" sz="1050" dirty="0"/>
          </a:p>
          <a:p>
            <a:pPr marL="171450" indent="-171450">
              <a:buFont typeface="Arial" panose="020B0604020202020204" pitchFamily="34" charset="0"/>
              <a:buChar char="•"/>
            </a:pPr>
            <a:r>
              <a:rPr lang="fr-FR" sz="1050" dirty="0"/>
              <a:t>D’éclaircir de façon ponctuelle une situation pressentie comme douteuse : ce type de contre-visite sélective voire ciblée permet de clarifier une situation a priori douteuse et / ou de dépister les abus</a:t>
            </a:r>
          </a:p>
          <a:p>
            <a:pPr marL="171450" indent="-171450">
              <a:buFont typeface="Arial" panose="020B0604020202020204" pitchFamily="34" charset="0"/>
              <a:buChar char="•"/>
            </a:pPr>
            <a:r>
              <a:rPr lang="fr-FR" sz="1050" dirty="0"/>
              <a:t>D’initier une véritable politique de prévention de l’absentéisme : à long terme dans une optique tant dissuasive que préventive, pour une meilleure gestion de vos arrêts de travail</a:t>
            </a:r>
          </a:p>
          <a:p>
            <a:endParaRPr lang="fr-FR" sz="1050" dirty="0"/>
          </a:p>
          <a:p>
            <a:r>
              <a:rPr lang="fr-FR" sz="1050" dirty="0"/>
              <a:t>La contre-visite médicale est effectuée sous 1 à 3 jours par un médecin agréé.</a:t>
            </a:r>
          </a:p>
        </p:txBody>
      </p:sp>
      <p:sp>
        <p:nvSpPr>
          <p:cNvPr id="5" name="ZoneTexte 4">
            <a:extLst>
              <a:ext uri="{FF2B5EF4-FFF2-40B4-BE49-F238E27FC236}">
                <a16:creationId xmlns:a16="http://schemas.microsoft.com/office/drawing/2014/main" id="{434F9566-A26C-0E64-9195-574D85AB3F11}"/>
              </a:ext>
            </a:extLst>
          </p:cNvPr>
          <p:cNvSpPr txBox="1"/>
          <p:nvPr/>
        </p:nvSpPr>
        <p:spPr>
          <a:xfrm>
            <a:off x="428412" y="2480522"/>
            <a:ext cx="3432636" cy="1546577"/>
          </a:xfrm>
          <a:prstGeom prst="rect">
            <a:avLst/>
          </a:prstGeom>
          <a:noFill/>
        </p:spPr>
        <p:txBody>
          <a:bodyPr wrap="square">
            <a:spAutoFit/>
          </a:bodyPr>
          <a:lstStyle/>
          <a:p>
            <a:pPr marR="91440" algn="just"/>
            <a:r>
              <a:rPr lang="fr-FR" sz="105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La mission du médecin agréé</a:t>
            </a:r>
            <a:r>
              <a:rPr lang="fr-FR" sz="1050"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 </a:t>
            </a:r>
            <a:r>
              <a:rPr lang="fr-FR" sz="1050" dirty="0">
                <a:effectLst/>
                <a:latin typeface="Arial" panose="020B0604020202020204" pitchFamily="34" charset="0"/>
                <a:ea typeface="Times New Roman" panose="02020603050405020304" pitchFamily="18" charset="0"/>
                <a:cs typeface="Times New Roman" panose="02020603050405020304" pitchFamily="18" charset="0"/>
              </a:rPr>
              <a:t>est de réaliser un constat portant sur la validation de l’arrêt de travail au jour de sa visite auprès de l’agent. Il a exclusivement pour objectif d’indiquer si l’arrêt est justifié ou non, si l’agent est absent de son domicile ou bien encore s’il a refusé la contre-visite.</a:t>
            </a:r>
          </a:p>
          <a:p>
            <a:pPr marR="91440" algn="just"/>
            <a:r>
              <a:rPr lang="fr-FR" sz="1050" dirty="0">
                <a:effectLst/>
                <a:latin typeface="Arial" panose="020B0604020202020204" pitchFamily="34" charset="0"/>
                <a:ea typeface="Times New Roman" panose="02020603050405020304" pitchFamily="18" charset="0"/>
                <a:cs typeface="Times New Roman" panose="02020603050405020304" pitchFamily="18" charset="0"/>
              </a:rPr>
              <a:t>Ainsi les résultats de la contre-visite médicale ne contiennent que des informations d’ordre administratif.</a:t>
            </a:r>
          </a:p>
        </p:txBody>
      </p:sp>
      <p:sp>
        <p:nvSpPr>
          <p:cNvPr id="9" name="ZoneTexte 8">
            <a:extLst>
              <a:ext uri="{FF2B5EF4-FFF2-40B4-BE49-F238E27FC236}">
                <a16:creationId xmlns:a16="http://schemas.microsoft.com/office/drawing/2014/main" id="{437DCA76-0A6F-38BE-07F7-8102B8CB1D25}"/>
              </a:ext>
            </a:extLst>
          </p:cNvPr>
          <p:cNvSpPr txBox="1"/>
          <p:nvPr/>
        </p:nvSpPr>
        <p:spPr>
          <a:xfrm>
            <a:off x="4005064" y="2480522"/>
            <a:ext cx="2448272" cy="1061829"/>
          </a:xfrm>
          <a:prstGeom prst="rect">
            <a:avLst/>
          </a:prstGeom>
          <a:noFill/>
        </p:spPr>
        <p:txBody>
          <a:bodyPr wrap="square">
            <a:spAutoFit/>
          </a:bodyPr>
          <a:lstStyle/>
          <a:p>
            <a:pPr algn="just"/>
            <a:r>
              <a:rPr lang="fr-FR" sz="105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Vous serez informé du résultat</a:t>
            </a:r>
            <a:r>
              <a:rPr lang="fr-FR" sz="1050"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 </a:t>
            </a:r>
            <a:r>
              <a:rPr lang="fr-FR" sz="1050" dirty="0">
                <a:effectLst/>
                <a:latin typeface="Arial" panose="020B0604020202020204" pitchFamily="34" charset="0"/>
                <a:ea typeface="Times New Roman" panose="02020603050405020304" pitchFamily="18" charset="0"/>
                <a:cs typeface="Times New Roman" panose="02020603050405020304" pitchFamily="18" charset="0"/>
              </a:rPr>
              <a:t>de la contre-visite médicale effectuée par un rapport téléphonique dans les 48 heures puis, dans les plus brefs délais, par un écrit et ce, en toute confidentialité.</a:t>
            </a:r>
            <a:endParaRPr lang="fr-FR" sz="2000" dirty="0"/>
          </a:p>
        </p:txBody>
      </p:sp>
      <p:sp>
        <p:nvSpPr>
          <p:cNvPr id="13" name="ZoneTexte 12">
            <a:extLst>
              <a:ext uri="{FF2B5EF4-FFF2-40B4-BE49-F238E27FC236}">
                <a16:creationId xmlns:a16="http://schemas.microsoft.com/office/drawing/2014/main" id="{E0E5B356-5BB6-7B54-1104-1C8FD1B1E806}"/>
              </a:ext>
            </a:extLst>
          </p:cNvPr>
          <p:cNvSpPr txBox="1"/>
          <p:nvPr/>
        </p:nvSpPr>
        <p:spPr>
          <a:xfrm>
            <a:off x="425698" y="4210020"/>
            <a:ext cx="6024924" cy="600164"/>
          </a:xfrm>
          <a:prstGeom prst="rect">
            <a:avLst/>
          </a:prstGeom>
          <a:noFill/>
        </p:spPr>
        <p:txBody>
          <a:bodyPr wrap="square">
            <a:spAutoFit/>
          </a:bodyPr>
          <a:lstStyle/>
          <a:p>
            <a:r>
              <a:rPr lang="fr-FR" sz="1100" b="1" dirty="0"/>
              <a:t>Un dispositif de contrôle médical aléatoire est disponible via notre. outil de gestion EXTRANET ADP Public. Pour la mise en œuvre veuillez contacter votre </a:t>
            </a:r>
            <a:r>
              <a:rPr lang="fr-FR" sz="1100" b="1" dirty="0">
                <a:effectLst/>
                <a:latin typeface="Arial" panose="020B0604020202020204" pitchFamily="34" charset="0"/>
                <a:ea typeface="Times New Roman" panose="02020603050405020304" pitchFamily="18" charset="0"/>
                <a:cs typeface="Times New Roman" panose="02020603050405020304" pitchFamily="18" charset="0"/>
              </a:rPr>
              <a:t>conseillère en assurance au CDG 31.</a:t>
            </a:r>
            <a:endParaRPr lang="fr-FR" sz="1100" b="1" dirty="0"/>
          </a:p>
        </p:txBody>
      </p:sp>
      <p:sp>
        <p:nvSpPr>
          <p:cNvPr id="14" name="ZoneTexte 13">
            <a:extLst>
              <a:ext uri="{FF2B5EF4-FFF2-40B4-BE49-F238E27FC236}">
                <a16:creationId xmlns:a16="http://schemas.microsoft.com/office/drawing/2014/main" id="{D080B43F-47B2-96B4-30B8-93654A735CBC}"/>
              </a:ext>
            </a:extLst>
          </p:cNvPr>
          <p:cNvSpPr txBox="1"/>
          <p:nvPr/>
        </p:nvSpPr>
        <p:spPr>
          <a:xfrm>
            <a:off x="428412" y="4664968"/>
            <a:ext cx="5952916"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Expertise médicale</a:t>
            </a:r>
            <a:endParaRPr lang="fr-FR" sz="1400" dirty="0">
              <a:latin typeface="+mj-lt"/>
              <a:cs typeface="Times New Roman" panose="02020603050405020304" pitchFamily="18" charset="0"/>
            </a:endParaRPr>
          </a:p>
        </p:txBody>
      </p:sp>
      <p:sp>
        <p:nvSpPr>
          <p:cNvPr id="16" name="ZoneTexte 15">
            <a:extLst>
              <a:ext uri="{FF2B5EF4-FFF2-40B4-BE49-F238E27FC236}">
                <a16:creationId xmlns:a16="http://schemas.microsoft.com/office/drawing/2014/main" id="{59E493D3-7EC9-8C9B-549D-F27B8F0FFB15}"/>
              </a:ext>
            </a:extLst>
          </p:cNvPr>
          <p:cNvSpPr txBox="1"/>
          <p:nvPr/>
        </p:nvSpPr>
        <p:spPr>
          <a:xfrm>
            <a:off x="427054" y="5647593"/>
            <a:ext cx="5090177" cy="2354491"/>
          </a:xfrm>
          <a:prstGeom prst="rect">
            <a:avLst/>
          </a:prstGeom>
          <a:noFill/>
        </p:spPr>
        <p:txBody>
          <a:bodyPr wrap="square">
            <a:spAutoFit/>
          </a:bodyPr>
          <a:lstStyle/>
          <a:p>
            <a:pPr algn="just"/>
            <a:r>
              <a:rPr lang="fr-FR" sz="1050" dirty="0"/>
              <a:t>Un service d’expertise médicale est à votre disposition dans le cadre de votre contrat d’assurance du personnel.</a:t>
            </a:r>
          </a:p>
          <a:p>
            <a:pPr algn="just"/>
            <a:endParaRPr lang="fr-FR" sz="1050" dirty="0"/>
          </a:p>
          <a:p>
            <a:pPr algn="just"/>
            <a:r>
              <a:rPr lang="fr-FR" sz="1050" dirty="0"/>
              <a:t>Pour assurer cette mission, WTW mandate des médecins experts agréés</a:t>
            </a:r>
          </a:p>
          <a:p>
            <a:pPr marL="171450" indent="-171450" algn="just">
              <a:buFont typeface="Arial" panose="020B0604020202020204" pitchFamily="34" charset="0"/>
              <a:buChar char="•"/>
            </a:pPr>
            <a:endParaRPr lang="fr-FR" sz="1050" dirty="0"/>
          </a:p>
          <a:p>
            <a:pPr algn="just"/>
            <a:r>
              <a:rPr lang="fr-FR" sz="1050" dirty="0"/>
              <a:t>L’expertise a lieu au cabinet du médecin expert où l’agent est convoqué, par WTW,</a:t>
            </a:r>
          </a:p>
          <a:p>
            <a:pPr marL="171450" indent="-171450" algn="just">
              <a:buFont typeface="Arial" panose="020B0604020202020204" pitchFamily="34" charset="0"/>
              <a:buChar char="•"/>
            </a:pPr>
            <a:endParaRPr lang="fr-FR" sz="1050" dirty="0"/>
          </a:p>
          <a:p>
            <a:pPr algn="just"/>
            <a:r>
              <a:rPr lang="fr-FR" sz="1050" dirty="0"/>
              <a:t>Après examen, le médecin expert nous transmettra un rapport comprenant ses conclusions administratives qui vous sera adressé dans les plus brefs délais et en toute confidentialité</a:t>
            </a:r>
          </a:p>
          <a:p>
            <a:pPr marL="171450" indent="-171450" algn="just">
              <a:buFont typeface="Arial" panose="020B0604020202020204" pitchFamily="34" charset="0"/>
              <a:buChar char="•"/>
            </a:pPr>
            <a:endParaRPr lang="fr-FR" sz="1050" dirty="0"/>
          </a:p>
          <a:p>
            <a:pPr algn="just"/>
            <a:r>
              <a:rPr lang="fr-FR" sz="1050" dirty="0"/>
              <a:t>Le médecin expert rédigera également un rapport médical envoyé sous pli confidentiel destiné aux instances compétentes de la collectivité</a:t>
            </a:r>
          </a:p>
        </p:txBody>
      </p:sp>
    </p:spTree>
    <p:extLst>
      <p:ext uri="{BB962C8B-B14F-4D97-AF65-F5344CB8AC3E}">
        <p14:creationId xmlns:p14="http://schemas.microsoft.com/office/powerpoint/2010/main" val="41292762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BAB6862E-BF7A-64AE-817C-BD5F8F769047}"/>
              </a:ext>
            </a:extLst>
          </p:cNvPr>
          <p:cNvSpPr txBox="1"/>
          <p:nvPr/>
        </p:nvSpPr>
        <p:spPr>
          <a:xfrm>
            <a:off x="428412" y="0"/>
            <a:ext cx="5952916"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Notes</a:t>
            </a:r>
          </a:p>
        </p:txBody>
      </p:sp>
      <p:pic>
        <p:nvPicPr>
          <p:cNvPr id="29" name="Image 28" descr="Une image contenant texte, clipart&#10;&#10;Description générée automatiquement">
            <a:extLst>
              <a:ext uri="{FF2B5EF4-FFF2-40B4-BE49-F238E27FC236}">
                <a16:creationId xmlns:a16="http://schemas.microsoft.com/office/drawing/2014/main" id="{38130A63-9293-A383-9326-C67881E8361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05264" y="9392343"/>
            <a:ext cx="749256" cy="241177"/>
          </a:xfrm>
          <a:prstGeom prst="rect">
            <a:avLst/>
          </a:prstGeom>
        </p:spPr>
      </p:pic>
      <p:sp>
        <p:nvSpPr>
          <p:cNvPr id="3" name="ZoneTexte 2">
            <a:extLst>
              <a:ext uri="{FF2B5EF4-FFF2-40B4-BE49-F238E27FC236}">
                <a16:creationId xmlns:a16="http://schemas.microsoft.com/office/drawing/2014/main" id="{AC841AE4-486E-70BB-9541-7C168AB9FD3C}"/>
              </a:ext>
            </a:extLst>
          </p:cNvPr>
          <p:cNvSpPr txBox="1"/>
          <p:nvPr/>
        </p:nvSpPr>
        <p:spPr>
          <a:xfrm>
            <a:off x="428412" y="1084986"/>
            <a:ext cx="6024924" cy="8586966"/>
          </a:xfrm>
          <a:prstGeom prst="rect">
            <a:avLst/>
          </a:prstGeom>
          <a:noFill/>
        </p:spPr>
        <p:txBody>
          <a:bodyPr wrap="square">
            <a:spAutoFit/>
          </a:bodyPr>
          <a:lstStyle/>
          <a:p>
            <a:r>
              <a:rPr lang="fr-FR" sz="800" b="1" dirty="0"/>
              <a:t>…………………………………………………………………………………………………………………………………………………….....</a:t>
            </a:r>
          </a:p>
          <a:p>
            <a:endParaRPr lang="fr-FR" sz="800" b="1" dirty="0"/>
          </a:p>
          <a:p>
            <a:endParaRPr lang="fr-FR" sz="800" b="1" dirty="0"/>
          </a:p>
          <a:p>
            <a:r>
              <a:rPr lang="fr-FR" sz="800" b="1" dirty="0"/>
              <a:t>…………………………………………………………………………………………………………………………………………………….....</a:t>
            </a:r>
            <a:endParaRPr lang="fr-FR" sz="800" dirty="0"/>
          </a:p>
          <a:p>
            <a:endParaRPr lang="fr-FR" sz="800" b="1" dirty="0"/>
          </a:p>
          <a:p>
            <a:endParaRPr lang="fr-FR" sz="800" b="1"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p>
          <a:p>
            <a:endParaRPr lang="fr-FR" sz="800" b="1"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p:txBody>
      </p:sp>
    </p:spTree>
    <p:extLst>
      <p:ext uri="{BB962C8B-B14F-4D97-AF65-F5344CB8AC3E}">
        <p14:creationId xmlns:p14="http://schemas.microsoft.com/office/powerpoint/2010/main" val="18940938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BAB6862E-BF7A-64AE-817C-BD5F8F769047}"/>
              </a:ext>
            </a:extLst>
          </p:cNvPr>
          <p:cNvSpPr txBox="1"/>
          <p:nvPr/>
        </p:nvSpPr>
        <p:spPr>
          <a:xfrm>
            <a:off x="428412" y="0"/>
            <a:ext cx="5952916"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Notes</a:t>
            </a:r>
          </a:p>
        </p:txBody>
      </p:sp>
      <p:sp>
        <p:nvSpPr>
          <p:cNvPr id="3" name="ZoneTexte 2">
            <a:extLst>
              <a:ext uri="{FF2B5EF4-FFF2-40B4-BE49-F238E27FC236}">
                <a16:creationId xmlns:a16="http://schemas.microsoft.com/office/drawing/2014/main" id="{AC841AE4-486E-70BB-9541-7C168AB9FD3C}"/>
              </a:ext>
            </a:extLst>
          </p:cNvPr>
          <p:cNvSpPr txBox="1"/>
          <p:nvPr/>
        </p:nvSpPr>
        <p:spPr>
          <a:xfrm>
            <a:off x="428412" y="1084986"/>
            <a:ext cx="6024924" cy="8586966"/>
          </a:xfrm>
          <a:prstGeom prst="rect">
            <a:avLst/>
          </a:prstGeom>
          <a:noFill/>
        </p:spPr>
        <p:txBody>
          <a:bodyPr wrap="square">
            <a:spAutoFit/>
          </a:bodyPr>
          <a:lstStyle/>
          <a:p>
            <a:r>
              <a:rPr lang="fr-FR" sz="800" b="1" dirty="0"/>
              <a:t>…………………………………………………………………………………………………………………………………………………….....</a:t>
            </a:r>
          </a:p>
          <a:p>
            <a:endParaRPr lang="fr-FR" sz="800" b="1" dirty="0"/>
          </a:p>
          <a:p>
            <a:endParaRPr lang="fr-FR" sz="800" b="1" dirty="0"/>
          </a:p>
          <a:p>
            <a:r>
              <a:rPr lang="fr-FR" sz="800" b="1" dirty="0"/>
              <a:t>…………………………………………………………………………………………………………………………………………………….....</a:t>
            </a:r>
            <a:endParaRPr lang="fr-FR" sz="800" dirty="0"/>
          </a:p>
          <a:p>
            <a:endParaRPr lang="fr-FR" sz="800" b="1" dirty="0"/>
          </a:p>
          <a:p>
            <a:endParaRPr lang="fr-FR" sz="800" b="1"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p>
          <a:p>
            <a:endParaRPr lang="fr-FR" sz="800" b="1"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a:p>
            <a:r>
              <a:rPr lang="fr-FR" sz="800" b="1" dirty="0"/>
              <a:t>…………………………………………………………………………………………………………………………………………………….....</a:t>
            </a:r>
            <a:endParaRPr lang="fr-FR" sz="800" dirty="0"/>
          </a:p>
          <a:p>
            <a:endParaRPr lang="fr-FR" sz="800" dirty="0"/>
          </a:p>
          <a:p>
            <a:endParaRPr lang="fr-FR" sz="800" dirty="0"/>
          </a:p>
        </p:txBody>
      </p:sp>
      <p:pic>
        <p:nvPicPr>
          <p:cNvPr id="4" name="Image 3" descr="Une image contenant texte, clipart&#10;&#10;Description générée automatiquement">
            <a:extLst>
              <a:ext uri="{FF2B5EF4-FFF2-40B4-BE49-F238E27FC236}">
                <a16:creationId xmlns:a16="http://schemas.microsoft.com/office/drawing/2014/main" id="{573E6BAD-638C-AD8B-0CBF-FE682BA4E34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648" y="9417496"/>
            <a:ext cx="749256" cy="241177"/>
          </a:xfrm>
          <a:prstGeom prst="rect">
            <a:avLst/>
          </a:prstGeom>
        </p:spPr>
      </p:pic>
    </p:spTree>
    <p:extLst>
      <p:ext uri="{BB962C8B-B14F-4D97-AF65-F5344CB8AC3E}">
        <p14:creationId xmlns:p14="http://schemas.microsoft.com/office/powerpoint/2010/main" val="36175180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Une image contenant carré&#10;&#10;Description générée automatiquement">
            <a:extLst>
              <a:ext uri="{FF2B5EF4-FFF2-40B4-BE49-F238E27FC236}">
                <a16:creationId xmlns:a16="http://schemas.microsoft.com/office/drawing/2014/main" id="{E5CD4AC2-DDF4-4CD6-AA55-4EB3258A3B1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653" y="0"/>
            <a:ext cx="7046653" cy="9906000"/>
          </a:xfrm>
          <a:prstGeom prst="rect">
            <a:avLst/>
          </a:prstGeom>
        </p:spPr>
      </p:pic>
    </p:spTree>
    <p:extLst>
      <p:ext uri="{BB962C8B-B14F-4D97-AF65-F5344CB8AC3E}">
        <p14:creationId xmlns:p14="http://schemas.microsoft.com/office/powerpoint/2010/main" val="18337893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0A16094F-3BBF-C5C9-E90C-70715CBD30E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3330437" cy="3296816"/>
          </a:xfrm>
          <a:prstGeom prst="rect">
            <a:avLst/>
          </a:prstGeom>
        </p:spPr>
      </p:pic>
      <p:sp>
        <p:nvSpPr>
          <p:cNvPr id="4" name="ZoneTexte 3">
            <a:extLst>
              <a:ext uri="{FF2B5EF4-FFF2-40B4-BE49-F238E27FC236}">
                <a16:creationId xmlns:a16="http://schemas.microsoft.com/office/drawing/2014/main" id="{3FB28189-EFDA-33EB-6F8B-9DA2019F96BE}"/>
              </a:ext>
            </a:extLst>
          </p:cNvPr>
          <p:cNvSpPr txBox="1"/>
          <p:nvPr/>
        </p:nvSpPr>
        <p:spPr>
          <a:xfrm>
            <a:off x="1009904" y="1108408"/>
            <a:ext cx="4556354" cy="1080000"/>
          </a:xfrm>
          <a:prstGeom prst="rect">
            <a:avLst/>
          </a:prstGeom>
          <a:solidFill>
            <a:schemeClr val="bg1"/>
          </a:solid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Sommaire</a:t>
            </a:r>
            <a:endParaRPr lang="fr-FR" b="1" dirty="0">
              <a:solidFill>
                <a:schemeClr val="tx2"/>
              </a:solidFill>
              <a:latin typeface="+mj-lt"/>
              <a:cs typeface="Times New Roman" panose="02020603050405020304" pitchFamily="18" charset="0"/>
            </a:endParaRPr>
          </a:p>
        </p:txBody>
      </p:sp>
      <p:pic>
        <p:nvPicPr>
          <p:cNvPr id="6" name="Image 5" descr="Une image contenant texte, clipart&#10;&#10;Description générée automatiquement">
            <a:extLst>
              <a:ext uri="{FF2B5EF4-FFF2-40B4-BE49-F238E27FC236}">
                <a16:creationId xmlns:a16="http://schemas.microsoft.com/office/drawing/2014/main" id="{DBB2C011-4369-1B1A-072E-6E2710685A0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0648" y="9417496"/>
            <a:ext cx="749256" cy="241177"/>
          </a:xfrm>
          <a:prstGeom prst="rect">
            <a:avLst/>
          </a:prstGeom>
        </p:spPr>
      </p:pic>
      <p:grpSp>
        <p:nvGrpSpPr>
          <p:cNvPr id="7" name="Groupe 6">
            <a:extLst>
              <a:ext uri="{FF2B5EF4-FFF2-40B4-BE49-F238E27FC236}">
                <a16:creationId xmlns:a16="http://schemas.microsoft.com/office/drawing/2014/main" id="{42D1D5E2-ED8F-275D-8BAF-79207EDDA2AB}"/>
              </a:ext>
            </a:extLst>
          </p:cNvPr>
          <p:cNvGrpSpPr/>
          <p:nvPr/>
        </p:nvGrpSpPr>
        <p:grpSpPr>
          <a:xfrm>
            <a:off x="476672" y="4723903"/>
            <a:ext cx="5904656" cy="4693593"/>
            <a:chOff x="476672" y="4075831"/>
            <a:chExt cx="5904656" cy="4693593"/>
          </a:xfrm>
        </p:grpSpPr>
        <p:sp>
          <p:nvSpPr>
            <p:cNvPr id="15" name="ZoneTexte 14">
              <a:extLst>
                <a:ext uri="{FF2B5EF4-FFF2-40B4-BE49-F238E27FC236}">
                  <a16:creationId xmlns:a16="http://schemas.microsoft.com/office/drawing/2014/main" id="{6F91F443-6A28-75A6-4782-74743011EDC0}"/>
                </a:ext>
              </a:extLst>
            </p:cNvPr>
            <p:cNvSpPr txBox="1"/>
            <p:nvPr/>
          </p:nvSpPr>
          <p:spPr>
            <a:xfrm>
              <a:off x="476672" y="4075831"/>
              <a:ext cx="5089586" cy="4401205"/>
            </a:xfrm>
            <a:prstGeom prst="rect">
              <a:avLst/>
            </a:prstGeom>
            <a:noFill/>
          </p:spPr>
          <p:txBody>
            <a:bodyPr wrap="square">
              <a:spAutoFit/>
            </a:bodyPr>
            <a:lstStyle/>
            <a:p>
              <a:r>
                <a:rPr lang="fr-FR" sz="1200" dirty="0">
                  <a:hlinkClick r:id="rId4" action="ppaction://hlinksldjump"/>
                </a:rPr>
                <a:t>Maladie ordinaire</a:t>
              </a:r>
              <a:endParaRPr lang="fr-FR" sz="1200" dirty="0"/>
            </a:p>
            <a:p>
              <a:r>
                <a:rPr lang="fr-FR" sz="1000" dirty="0"/>
                <a:t>	</a:t>
              </a:r>
              <a:endParaRPr lang="fr-FR" sz="1200" dirty="0"/>
            </a:p>
            <a:p>
              <a:r>
                <a:rPr lang="fr-FR" sz="1200" dirty="0">
                  <a:hlinkClick r:id="rId4" action="ppaction://hlinksldjump"/>
                </a:rPr>
                <a:t>Longue maladie, congé de longue durée</a:t>
              </a:r>
              <a:endParaRPr lang="fr-FR" sz="1200" dirty="0"/>
            </a:p>
            <a:p>
              <a:r>
                <a:rPr lang="fr-FR" sz="1000" dirty="0"/>
                <a:t>	</a:t>
              </a:r>
            </a:p>
            <a:p>
              <a:r>
                <a:rPr lang="fr-FR" sz="1200" dirty="0">
                  <a:hlinkClick r:id="rId5" action="ppaction://hlinksldjump"/>
                </a:rPr>
                <a:t>Mise en disponibilité d’office</a:t>
              </a:r>
              <a:endParaRPr lang="fr-FR" sz="1200" dirty="0"/>
            </a:p>
            <a:p>
              <a:r>
                <a:rPr lang="fr-FR" sz="1000" dirty="0"/>
                <a:t>	</a:t>
              </a:r>
              <a:endParaRPr lang="fr-FR" sz="1200" dirty="0"/>
            </a:p>
            <a:p>
              <a:r>
                <a:rPr lang="fr-FR" sz="1200" dirty="0">
                  <a:hlinkClick r:id="rId5" action="ppaction://hlinksldjump"/>
                </a:rPr>
                <a:t>Temps partiel thérapeutique</a:t>
              </a:r>
              <a:endParaRPr lang="fr-FR" sz="1200" dirty="0"/>
            </a:p>
            <a:p>
              <a:r>
                <a:rPr lang="fr-FR" sz="1000" dirty="0"/>
                <a:t>	</a:t>
              </a:r>
              <a:endParaRPr lang="fr-FR" sz="1200" dirty="0"/>
            </a:p>
            <a:p>
              <a:r>
                <a:rPr lang="fr-FR" sz="1200" dirty="0">
                  <a:hlinkClick r:id="rId6" action="ppaction://hlinksldjump"/>
                </a:rPr>
                <a:t>Congé maternité, de naissance, congé pour l’arrivée d’un enfant en vue de son adoption, congé d’adoption et paternité / accueil de l’enfant </a:t>
              </a:r>
              <a:endParaRPr lang="fr-FR" sz="1000" dirty="0"/>
            </a:p>
            <a:p>
              <a:endParaRPr lang="fr-FR" sz="1200" dirty="0">
                <a:hlinkClick r:id="rId7" action="ppaction://hlinksldjump"/>
              </a:endParaRPr>
            </a:p>
            <a:p>
              <a:r>
                <a:rPr lang="fr-FR" sz="1200" dirty="0">
                  <a:hlinkClick r:id="rId7" action="ppaction://hlinksldjump"/>
                </a:rPr>
                <a:t>CITIS - Congé pour invalidité temporaire imputable au service</a:t>
              </a:r>
              <a:endParaRPr lang="fr-FR" sz="1200" dirty="0"/>
            </a:p>
            <a:p>
              <a:r>
                <a:rPr lang="fr-FR" sz="1000" dirty="0"/>
                <a:t>	</a:t>
              </a:r>
              <a:endParaRPr lang="fr-FR" sz="1200" dirty="0"/>
            </a:p>
            <a:p>
              <a:r>
                <a:rPr lang="fr-FR" sz="1200" dirty="0">
                  <a:hlinkClick r:id="rId8" action="ppaction://hlinksldjump"/>
                </a:rPr>
                <a:t>Frais médicaux suite à accident de service, trajet et maladie imputable au service</a:t>
              </a:r>
              <a:r>
                <a:rPr lang="fr-FR" sz="1200" dirty="0"/>
                <a:t>	</a:t>
              </a:r>
            </a:p>
            <a:p>
              <a:endParaRPr lang="fr-FR" sz="1000" dirty="0"/>
            </a:p>
            <a:p>
              <a:r>
                <a:rPr lang="fr-FR" sz="1200" dirty="0">
                  <a:hlinkClick r:id="rId9" action="ppaction://hlinksldjump"/>
                </a:rPr>
                <a:t>Décès</a:t>
              </a:r>
              <a:r>
                <a:rPr lang="fr-FR" sz="1200" dirty="0"/>
                <a:t>	</a:t>
              </a:r>
            </a:p>
            <a:p>
              <a:endParaRPr lang="fr-FR" sz="1000" dirty="0"/>
            </a:p>
            <a:p>
              <a:r>
                <a:rPr lang="fr-FR" sz="1200" dirty="0">
                  <a:hlinkClick r:id="rId10" action="ppaction://hlinksldjump"/>
                </a:rPr>
                <a:t>Maintien du demi-traitement</a:t>
              </a:r>
              <a:endParaRPr lang="fr-FR" sz="1200" dirty="0"/>
            </a:p>
            <a:p>
              <a:r>
                <a:rPr lang="fr-FR" sz="1000" dirty="0"/>
                <a:t>	</a:t>
              </a:r>
              <a:endParaRPr lang="fr-FR" sz="1200" dirty="0"/>
            </a:p>
            <a:p>
              <a:r>
                <a:rPr lang="fr-FR" sz="1200" dirty="0">
                  <a:hlinkClick r:id="rId10" action="ppaction://hlinksldjump"/>
                </a:rPr>
                <a:t>Invalidité Temporaire</a:t>
              </a:r>
              <a:r>
                <a:rPr lang="fr-FR" sz="1200" dirty="0"/>
                <a:t>	</a:t>
              </a:r>
            </a:p>
            <a:p>
              <a:endParaRPr lang="fr-FR" sz="1000" dirty="0"/>
            </a:p>
            <a:p>
              <a:r>
                <a:rPr lang="fr-FR" sz="1200" dirty="0">
                  <a:hlinkClick r:id="rId10" action="ppaction://hlinksldjump"/>
                </a:rPr>
                <a:t>Contre-visite médicale</a:t>
              </a:r>
              <a:r>
                <a:rPr lang="fr-FR" sz="1200" dirty="0"/>
                <a:t>	</a:t>
              </a:r>
            </a:p>
            <a:p>
              <a:endParaRPr lang="fr-FR" sz="1000" dirty="0"/>
            </a:p>
            <a:p>
              <a:r>
                <a:rPr lang="fr-FR" sz="1200" dirty="0">
                  <a:hlinkClick r:id="rId11" action="ppaction://hlinksldjump"/>
                </a:rPr>
                <a:t>Expertise médicale</a:t>
              </a:r>
              <a:r>
                <a:rPr lang="fr-FR" sz="1200" dirty="0"/>
                <a:t>	</a:t>
              </a:r>
            </a:p>
          </p:txBody>
        </p:sp>
        <p:sp>
          <p:nvSpPr>
            <p:cNvPr id="16" name="Rectangle 15">
              <a:extLst>
                <a:ext uri="{FF2B5EF4-FFF2-40B4-BE49-F238E27FC236}">
                  <a16:creationId xmlns:a16="http://schemas.microsoft.com/office/drawing/2014/main" id="{A79442A0-36FD-55B2-81D8-49A95F4FE443}"/>
                </a:ext>
              </a:extLst>
            </p:cNvPr>
            <p:cNvSpPr/>
            <p:nvPr/>
          </p:nvSpPr>
          <p:spPr>
            <a:xfrm>
              <a:off x="5805264" y="4075831"/>
              <a:ext cx="576064" cy="46935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sz="1200" dirty="0">
                  <a:solidFill>
                    <a:schemeClr val="tx1"/>
                  </a:solidFill>
                </a:rPr>
                <a:t>3</a:t>
              </a:r>
            </a:p>
            <a:p>
              <a:pPr algn="ctr"/>
              <a:endParaRPr lang="fr-FR" sz="1000" dirty="0">
                <a:solidFill>
                  <a:schemeClr val="tx1"/>
                </a:solidFill>
              </a:endParaRPr>
            </a:p>
            <a:p>
              <a:pPr algn="ctr"/>
              <a:r>
                <a:rPr lang="fr-FR" sz="1200" dirty="0">
                  <a:solidFill>
                    <a:schemeClr val="tx1"/>
                  </a:solidFill>
                </a:rPr>
                <a:t>3</a:t>
              </a:r>
            </a:p>
            <a:p>
              <a:pPr algn="ctr"/>
              <a:endParaRPr lang="fr-FR" sz="1000" dirty="0">
                <a:solidFill>
                  <a:schemeClr val="tx1"/>
                </a:solidFill>
              </a:endParaRPr>
            </a:p>
            <a:p>
              <a:pPr algn="ctr"/>
              <a:r>
                <a:rPr lang="fr-FR" sz="1200" dirty="0">
                  <a:solidFill>
                    <a:schemeClr val="tx1"/>
                  </a:solidFill>
                </a:rPr>
                <a:t>4</a:t>
              </a:r>
              <a:br>
                <a:rPr lang="fr-FR" sz="1200" dirty="0">
                  <a:solidFill>
                    <a:schemeClr val="tx1"/>
                  </a:solidFill>
                </a:rPr>
              </a:br>
              <a:br>
                <a:rPr lang="fr-FR" sz="1000" dirty="0">
                  <a:solidFill>
                    <a:schemeClr val="tx1"/>
                  </a:solidFill>
                </a:rPr>
              </a:br>
              <a:r>
                <a:rPr lang="fr-FR" sz="1200" dirty="0">
                  <a:solidFill>
                    <a:schemeClr val="tx1"/>
                  </a:solidFill>
                </a:rPr>
                <a:t>5</a:t>
              </a:r>
            </a:p>
            <a:p>
              <a:pPr algn="ctr"/>
              <a:endParaRPr lang="fr-FR" sz="1000" dirty="0">
                <a:solidFill>
                  <a:schemeClr val="tx1"/>
                </a:solidFill>
              </a:endParaRPr>
            </a:p>
            <a:p>
              <a:pPr algn="ctr"/>
              <a:r>
                <a:rPr lang="fr-FR" sz="1200" dirty="0">
                  <a:solidFill>
                    <a:schemeClr val="tx1"/>
                  </a:solidFill>
                </a:rPr>
                <a:t>5</a:t>
              </a:r>
            </a:p>
            <a:p>
              <a:pPr algn="ctr"/>
              <a:endParaRPr lang="fr-FR" sz="1000" dirty="0">
                <a:solidFill>
                  <a:schemeClr val="tx1"/>
                </a:solidFill>
              </a:endParaRPr>
            </a:p>
            <a:p>
              <a:pPr algn="ctr"/>
              <a:r>
                <a:rPr lang="fr-FR" sz="1200" dirty="0">
                  <a:solidFill>
                    <a:schemeClr val="tx1"/>
                  </a:solidFill>
                </a:rPr>
                <a:t>6</a:t>
              </a:r>
            </a:p>
            <a:p>
              <a:pPr algn="ctr"/>
              <a:endParaRPr lang="fr-FR" sz="1000" dirty="0">
                <a:solidFill>
                  <a:schemeClr val="tx1"/>
                </a:solidFill>
              </a:endParaRPr>
            </a:p>
            <a:p>
              <a:pPr algn="ctr"/>
              <a:r>
                <a:rPr lang="fr-FR" sz="1200" dirty="0">
                  <a:solidFill>
                    <a:schemeClr val="tx1"/>
                  </a:solidFill>
                </a:rPr>
                <a:t>8</a:t>
              </a:r>
            </a:p>
            <a:p>
              <a:pPr algn="ctr"/>
              <a:endParaRPr lang="fr-FR" sz="1000" dirty="0">
                <a:solidFill>
                  <a:schemeClr val="tx1"/>
                </a:solidFill>
              </a:endParaRPr>
            </a:p>
            <a:p>
              <a:pPr algn="ctr"/>
              <a:r>
                <a:rPr lang="fr-FR" sz="1200" dirty="0">
                  <a:solidFill>
                    <a:schemeClr val="tx1"/>
                  </a:solidFill>
                </a:rPr>
                <a:t>9</a:t>
              </a:r>
            </a:p>
            <a:p>
              <a:pPr algn="ctr"/>
              <a:endParaRPr lang="fr-FR" sz="1000" dirty="0">
                <a:solidFill>
                  <a:schemeClr val="tx1"/>
                </a:solidFill>
              </a:endParaRPr>
            </a:p>
            <a:p>
              <a:pPr algn="ctr"/>
              <a:endParaRPr lang="fr-FR" sz="1000" dirty="0">
                <a:solidFill>
                  <a:schemeClr val="tx1"/>
                </a:solidFill>
              </a:endParaRPr>
            </a:p>
            <a:p>
              <a:pPr algn="ctr"/>
              <a:r>
                <a:rPr lang="fr-FR" sz="1200" dirty="0">
                  <a:solidFill>
                    <a:schemeClr val="tx1"/>
                  </a:solidFill>
                </a:rPr>
                <a:t>10</a:t>
              </a:r>
            </a:p>
            <a:p>
              <a:pPr algn="ctr"/>
              <a:endParaRPr lang="fr-FR" sz="1000" dirty="0">
                <a:solidFill>
                  <a:schemeClr val="tx1"/>
                </a:solidFill>
              </a:endParaRPr>
            </a:p>
            <a:p>
              <a:pPr algn="ctr"/>
              <a:r>
                <a:rPr lang="fr-FR" sz="1200" dirty="0">
                  <a:solidFill>
                    <a:schemeClr val="tx1"/>
                  </a:solidFill>
                </a:rPr>
                <a:t>11</a:t>
              </a:r>
            </a:p>
            <a:p>
              <a:pPr algn="ctr"/>
              <a:endParaRPr lang="fr-FR" sz="1000" dirty="0">
                <a:solidFill>
                  <a:schemeClr val="tx1"/>
                </a:solidFill>
              </a:endParaRPr>
            </a:p>
            <a:p>
              <a:pPr algn="ctr"/>
              <a:r>
                <a:rPr lang="fr-FR" sz="1200" dirty="0">
                  <a:solidFill>
                    <a:schemeClr val="tx1"/>
                  </a:solidFill>
                </a:rPr>
                <a:t>11</a:t>
              </a:r>
            </a:p>
            <a:p>
              <a:pPr algn="ctr"/>
              <a:endParaRPr lang="fr-FR" sz="1000" dirty="0">
                <a:solidFill>
                  <a:schemeClr val="tx1"/>
                </a:solidFill>
              </a:endParaRPr>
            </a:p>
            <a:p>
              <a:pPr algn="ctr"/>
              <a:r>
                <a:rPr lang="fr-FR" sz="1200" dirty="0">
                  <a:solidFill>
                    <a:schemeClr val="tx1"/>
                  </a:solidFill>
                </a:rPr>
                <a:t>11</a:t>
              </a:r>
            </a:p>
            <a:p>
              <a:pPr algn="ctr"/>
              <a:endParaRPr lang="fr-FR" sz="1000" dirty="0">
                <a:solidFill>
                  <a:schemeClr val="tx1"/>
                </a:solidFill>
              </a:endParaRPr>
            </a:p>
            <a:p>
              <a:pPr algn="ctr"/>
              <a:r>
                <a:rPr lang="fr-FR" sz="1200" dirty="0">
                  <a:solidFill>
                    <a:schemeClr val="tx1"/>
                  </a:solidFill>
                </a:rPr>
                <a:t>12</a:t>
              </a:r>
              <a:endParaRPr lang="fr-FR" sz="1400" dirty="0">
                <a:solidFill>
                  <a:schemeClr val="tx1"/>
                </a:solidFill>
              </a:endParaRPr>
            </a:p>
          </p:txBody>
        </p:sp>
      </p:grpSp>
      <p:sp>
        <p:nvSpPr>
          <p:cNvPr id="5" name="ZoneTexte 4">
            <a:extLst>
              <a:ext uri="{FF2B5EF4-FFF2-40B4-BE49-F238E27FC236}">
                <a16:creationId xmlns:a16="http://schemas.microsoft.com/office/drawing/2014/main" id="{2E780BC2-24ED-C4BF-9977-4E12F9E01A84}"/>
              </a:ext>
            </a:extLst>
          </p:cNvPr>
          <p:cNvSpPr txBox="1"/>
          <p:nvPr/>
        </p:nvSpPr>
        <p:spPr>
          <a:xfrm>
            <a:off x="476672" y="3540461"/>
            <a:ext cx="5904656" cy="861774"/>
          </a:xfrm>
          <a:prstGeom prst="rect">
            <a:avLst/>
          </a:prstGeom>
          <a:solidFill>
            <a:schemeClr val="bg2"/>
          </a:solidFill>
        </p:spPr>
        <p:txBody>
          <a:bodyPr wrap="square">
            <a:spAutoFit/>
          </a:bodyPr>
          <a:lstStyle/>
          <a:p>
            <a:pPr algn="just"/>
            <a:r>
              <a:rPr lang="fr-FR" sz="1000" dirty="0"/>
              <a:t>Ce document reprend l’ensemble des garanties proposées par les assureurs.</a:t>
            </a:r>
          </a:p>
          <a:p>
            <a:pPr algn="just"/>
            <a:r>
              <a:rPr lang="fr-FR" sz="1000" dirty="0"/>
              <a:t>Il ne résume, ni se substitue à votre contrat qui définit les garanties souscrites par votre Collectivité et qui reste le seul document de référence.</a:t>
            </a:r>
          </a:p>
          <a:p>
            <a:pPr algn="just"/>
            <a:r>
              <a:rPr lang="fr-FR" sz="1000" dirty="0"/>
              <a:t>Ce manuel est générique et ne reprend pas les dérogations accordées sur certains contrats, pour plus de précisions merci de vous reporter aux conditions générales et particulières de votre contrat.</a:t>
            </a:r>
          </a:p>
        </p:txBody>
      </p:sp>
    </p:spTree>
    <p:extLst>
      <p:ext uri="{BB962C8B-B14F-4D97-AF65-F5344CB8AC3E}">
        <p14:creationId xmlns:p14="http://schemas.microsoft.com/office/powerpoint/2010/main" val="1181955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Image 21">
            <a:extLst>
              <a:ext uri="{FF2B5EF4-FFF2-40B4-BE49-F238E27FC236}">
                <a16:creationId xmlns:a16="http://schemas.microsoft.com/office/drawing/2014/main" id="{3BE8854C-4632-30B9-0EDD-9E2EFA7E278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a:off x="4289097" y="7363030"/>
            <a:ext cx="2568903" cy="2542970"/>
          </a:xfrm>
          <a:prstGeom prst="rect">
            <a:avLst/>
          </a:prstGeom>
        </p:spPr>
      </p:pic>
      <p:sp>
        <p:nvSpPr>
          <p:cNvPr id="2" name="ZoneTexte 1">
            <a:extLst>
              <a:ext uri="{FF2B5EF4-FFF2-40B4-BE49-F238E27FC236}">
                <a16:creationId xmlns:a16="http://schemas.microsoft.com/office/drawing/2014/main" id="{BAB6862E-BF7A-64AE-817C-BD5F8F769047}"/>
              </a:ext>
            </a:extLst>
          </p:cNvPr>
          <p:cNvSpPr txBox="1"/>
          <p:nvPr/>
        </p:nvSpPr>
        <p:spPr>
          <a:xfrm>
            <a:off x="428412" y="0"/>
            <a:ext cx="4921822"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Maladie ordinaire</a:t>
            </a:r>
            <a:endParaRPr lang="fr-FR" b="1" dirty="0">
              <a:solidFill>
                <a:schemeClr val="tx2"/>
              </a:solidFill>
              <a:latin typeface="+mj-lt"/>
              <a:cs typeface="Times New Roman" panose="02020603050405020304" pitchFamily="18" charset="0"/>
            </a:endParaRPr>
          </a:p>
        </p:txBody>
      </p:sp>
      <p:pic>
        <p:nvPicPr>
          <p:cNvPr id="25" name="Image 24">
            <a:extLst>
              <a:ext uri="{FF2B5EF4-FFF2-40B4-BE49-F238E27FC236}">
                <a16:creationId xmlns:a16="http://schemas.microsoft.com/office/drawing/2014/main" id="{D8A59CCC-8023-F88B-50AA-1172785F2E8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5146" b="31665"/>
          <a:stretch/>
        </p:blipFill>
        <p:spPr>
          <a:xfrm flipH="1">
            <a:off x="-1" y="2936775"/>
            <a:ext cx="6862881" cy="2892547"/>
          </a:xfrm>
          <a:prstGeom prst="rect">
            <a:avLst/>
          </a:prstGeom>
        </p:spPr>
      </p:pic>
      <p:sp>
        <p:nvSpPr>
          <p:cNvPr id="10" name="ZoneTexte 9">
            <a:extLst>
              <a:ext uri="{FF2B5EF4-FFF2-40B4-BE49-F238E27FC236}">
                <a16:creationId xmlns:a16="http://schemas.microsoft.com/office/drawing/2014/main" id="{4E44DF61-93D6-018E-BE4E-BACD9A2D76E5}"/>
              </a:ext>
            </a:extLst>
          </p:cNvPr>
          <p:cNvSpPr txBox="1"/>
          <p:nvPr/>
        </p:nvSpPr>
        <p:spPr>
          <a:xfrm>
            <a:off x="428412" y="962390"/>
            <a:ext cx="2520280" cy="1477328"/>
          </a:xfrm>
          <a:prstGeom prst="rect">
            <a:avLst/>
          </a:prstGeom>
          <a:noFill/>
        </p:spPr>
        <p:txBody>
          <a:bodyPr wrap="square">
            <a:spAutoFit/>
          </a:bodyPr>
          <a:lstStyle/>
          <a:p>
            <a:r>
              <a:rPr lang="fr-FR" sz="1200" b="1" dirty="0">
                <a:solidFill>
                  <a:schemeClr val="tx2"/>
                </a:solidFill>
              </a:rPr>
              <a:t>Définition</a:t>
            </a:r>
          </a:p>
          <a:p>
            <a:endParaRPr lang="fr-FR" sz="1200" dirty="0"/>
          </a:p>
          <a:p>
            <a:pPr algn="just"/>
            <a:r>
              <a:rPr lang="fr-FR" sz="1050" dirty="0"/>
              <a:t>En cas de maladie (dûment constatée par un médecin, un dentiste ou une sage-femme) mettant le fonctionnaire dans l’incapacité d’exercer ses fonctions, celui-ci bénéficie d’un congé de maladie.</a:t>
            </a:r>
          </a:p>
        </p:txBody>
      </p:sp>
      <p:sp>
        <p:nvSpPr>
          <p:cNvPr id="13" name="Rectangle 12">
            <a:extLst>
              <a:ext uri="{FF2B5EF4-FFF2-40B4-BE49-F238E27FC236}">
                <a16:creationId xmlns:a16="http://schemas.microsoft.com/office/drawing/2014/main" id="{3D40C094-7867-1856-B17D-5D1A26FDEC0A}"/>
              </a:ext>
            </a:extLst>
          </p:cNvPr>
          <p:cNvSpPr/>
          <p:nvPr/>
        </p:nvSpPr>
        <p:spPr>
          <a:xfrm>
            <a:off x="3068960" y="962390"/>
            <a:ext cx="3312368" cy="311428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 précisant les périodes d’arrêt des 365 jours précédant l’arrêt actuel (plein et demi traitement)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médical (volets 2 et 3) ou le bulletin d’hospitalisation justifiant de l’arrêt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Arrêté de la collectivité</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Conclusions de l’examen médical par le médecin agréé obligatoire selon le décret 2022-350 FPT au-delà des 6 mois d’arrêts consécutifs</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Avis du Conseil Médical après épuisement des droits</a:t>
            </a:r>
          </a:p>
        </p:txBody>
      </p:sp>
      <p:sp>
        <p:nvSpPr>
          <p:cNvPr id="17" name="ZoneTexte 16">
            <a:extLst>
              <a:ext uri="{FF2B5EF4-FFF2-40B4-BE49-F238E27FC236}">
                <a16:creationId xmlns:a16="http://schemas.microsoft.com/office/drawing/2014/main" id="{85A4F55C-9C6F-5061-325A-DBB78BB376BA}"/>
              </a:ext>
            </a:extLst>
          </p:cNvPr>
          <p:cNvSpPr txBox="1"/>
          <p:nvPr/>
        </p:nvSpPr>
        <p:spPr>
          <a:xfrm>
            <a:off x="428412" y="5784866"/>
            <a:ext cx="5952916"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Longue maladie, congé de longue durée</a:t>
            </a:r>
            <a:endParaRPr lang="fr-FR" b="1" dirty="0">
              <a:solidFill>
                <a:schemeClr val="tx2"/>
              </a:solidFill>
              <a:latin typeface="+mj-lt"/>
              <a:cs typeface="Times New Roman" panose="02020603050405020304" pitchFamily="18" charset="0"/>
            </a:endParaRPr>
          </a:p>
        </p:txBody>
      </p:sp>
      <p:sp>
        <p:nvSpPr>
          <p:cNvPr id="18" name="ZoneTexte 17">
            <a:extLst>
              <a:ext uri="{FF2B5EF4-FFF2-40B4-BE49-F238E27FC236}">
                <a16:creationId xmlns:a16="http://schemas.microsoft.com/office/drawing/2014/main" id="{9260A4F5-C390-7814-1280-1DC21A582426}"/>
              </a:ext>
            </a:extLst>
          </p:cNvPr>
          <p:cNvSpPr txBox="1"/>
          <p:nvPr/>
        </p:nvSpPr>
        <p:spPr>
          <a:xfrm>
            <a:off x="428412" y="6810920"/>
            <a:ext cx="2520280" cy="1269578"/>
          </a:xfrm>
          <a:prstGeom prst="rect">
            <a:avLst/>
          </a:prstGeom>
          <a:solidFill>
            <a:schemeClr val="bg1"/>
          </a:solidFill>
        </p:spPr>
        <p:txBody>
          <a:bodyPr wrap="square">
            <a:spAutoFit/>
          </a:bodyPr>
          <a:lstStyle/>
          <a:p>
            <a:r>
              <a:rPr lang="fr-FR" sz="1200" b="1" dirty="0">
                <a:solidFill>
                  <a:schemeClr val="tx2"/>
                </a:solidFill>
              </a:rPr>
              <a:t>Définition</a:t>
            </a:r>
          </a:p>
          <a:p>
            <a:endParaRPr lang="fr-FR" sz="1200" dirty="0"/>
          </a:p>
          <a:p>
            <a:pPr algn="just"/>
            <a:r>
              <a:rPr lang="fr-FR" sz="1050" dirty="0"/>
              <a:t>Congé accordé en cas de maladie rendant nécessaire un traitement et des soins prolongés et présentant un caractère invalidant et de gravité confirmée.</a:t>
            </a:r>
          </a:p>
        </p:txBody>
      </p:sp>
      <p:sp>
        <p:nvSpPr>
          <p:cNvPr id="19" name="Rectangle 18">
            <a:extLst>
              <a:ext uri="{FF2B5EF4-FFF2-40B4-BE49-F238E27FC236}">
                <a16:creationId xmlns:a16="http://schemas.microsoft.com/office/drawing/2014/main" id="{00D53F84-9914-FFEC-A5AF-B6BEE5832B0D}"/>
              </a:ext>
            </a:extLst>
          </p:cNvPr>
          <p:cNvSpPr/>
          <p:nvPr/>
        </p:nvSpPr>
        <p:spPr>
          <a:xfrm>
            <a:off x="3068960" y="6681193"/>
            <a:ext cx="3312368" cy="3031764"/>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 précisant la date d’origine du congé de longue maladie ou de longue durée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médical (volets 2 et 3) ou le bulletin d’hospitalisation justifiant de l’arrêt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Arrêté de la collectivité</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Conclusions de l’examen médical par le médecin agréé obligatoire selon le décret 2022-350 FPT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Avis du Conseil Médical</a:t>
            </a:r>
            <a:r>
              <a:rPr lang="fr-FR" sz="105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 en formation restreinte,</a:t>
            </a: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pour l’octroi d’un CLM/CLD, lors du passage à Demi traitemen</a:t>
            </a:r>
            <a:r>
              <a:rPr lang="fr-FR" sz="105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t et demande d’inaptitude</a:t>
            </a:r>
            <a:endPar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p:txBody>
      </p:sp>
      <p:pic>
        <p:nvPicPr>
          <p:cNvPr id="23" name="Image 22" descr="Une image contenant texte, clipart&#10;&#10;Description générée automatiquement">
            <a:extLst>
              <a:ext uri="{FF2B5EF4-FFF2-40B4-BE49-F238E27FC236}">
                <a16:creationId xmlns:a16="http://schemas.microsoft.com/office/drawing/2014/main" id="{5EB87270-2A3A-EB2B-ABD0-2C11B9898B3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648" y="9417496"/>
            <a:ext cx="749256" cy="241177"/>
          </a:xfrm>
          <a:prstGeom prst="rect">
            <a:avLst/>
          </a:prstGeom>
        </p:spPr>
      </p:pic>
    </p:spTree>
    <p:extLst>
      <p:ext uri="{BB962C8B-B14F-4D97-AF65-F5344CB8AC3E}">
        <p14:creationId xmlns:p14="http://schemas.microsoft.com/office/powerpoint/2010/main" val="42265142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BAB6862E-BF7A-64AE-817C-BD5F8F769047}"/>
              </a:ext>
            </a:extLst>
          </p:cNvPr>
          <p:cNvSpPr txBox="1"/>
          <p:nvPr/>
        </p:nvSpPr>
        <p:spPr>
          <a:xfrm>
            <a:off x="428412" y="0"/>
            <a:ext cx="4921822" cy="844805"/>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Mise en disponibilité d’office</a:t>
            </a:r>
            <a:endParaRPr lang="fr-FR" b="1" dirty="0">
              <a:solidFill>
                <a:schemeClr val="tx2"/>
              </a:solidFill>
              <a:latin typeface="+mj-lt"/>
              <a:cs typeface="Times New Roman" panose="02020603050405020304" pitchFamily="18" charset="0"/>
            </a:endParaRPr>
          </a:p>
        </p:txBody>
      </p:sp>
      <p:sp>
        <p:nvSpPr>
          <p:cNvPr id="10" name="ZoneTexte 9">
            <a:extLst>
              <a:ext uri="{FF2B5EF4-FFF2-40B4-BE49-F238E27FC236}">
                <a16:creationId xmlns:a16="http://schemas.microsoft.com/office/drawing/2014/main" id="{4E44DF61-93D6-018E-BE4E-BACD9A2D76E5}"/>
              </a:ext>
            </a:extLst>
          </p:cNvPr>
          <p:cNvSpPr txBox="1"/>
          <p:nvPr/>
        </p:nvSpPr>
        <p:spPr>
          <a:xfrm>
            <a:off x="454983" y="828176"/>
            <a:ext cx="2520280" cy="3370153"/>
          </a:xfrm>
          <a:prstGeom prst="rect">
            <a:avLst/>
          </a:prstGeom>
          <a:noFill/>
        </p:spPr>
        <p:txBody>
          <a:bodyPr wrap="square">
            <a:spAutoFit/>
          </a:bodyPr>
          <a:lstStyle/>
          <a:p>
            <a:r>
              <a:rPr lang="fr-FR" sz="1200" b="1" dirty="0">
                <a:solidFill>
                  <a:schemeClr val="tx2"/>
                </a:solidFill>
              </a:rPr>
              <a:t>Définition</a:t>
            </a:r>
          </a:p>
          <a:p>
            <a:endParaRPr lang="fr-FR" sz="1200" dirty="0"/>
          </a:p>
          <a:p>
            <a:pPr algn="just"/>
            <a:r>
              <a:rPr lang="fr-FR" sz="1050" dirty="0"/>
              <a:t>Le fonctionnaire ayant épuisé ses droits à congé de maladie ordinaire, congé de longue maladie, congé de longue durée, peut être placé en disponibilité d'office :</a:t>
            </a:r>
          </a:p>
          <a:p>
            <a:pPr algn="just"/>
            <a:endParaRPr lang="fr-FR" sz="1050" dirty="0"/>
          </a:p>
          <a:p>
            <a:pPr marL="171450" indent="-171450" algn="just">
              <a:buFont typeface="Arial" panose="020B0604020202020204" pitchFamily="34" charset="0"/>
              <a:buChar char="•"/>
            </a:pPr>
            <a:r>
              <a:rPr lang="fr-FR" sz="1050" dirty="0"/>
              <a:t>quand son état de santé ne lui permet pas encore de reprendre son travail,</a:t>
            </a:r>
          </a:p>
          <a:p>
            <a:pPr algn="just"/>
            <a:endParaRPr lang="fr-FR" sz="1050" dirty="0"/>
          </a:p>
          <a:p>
            <a:pPr marL="171450" indent="-171450" algn="just">
              <a:buFont typeface="Arial" panose="020B0604020202020204" pitchFamily="34" charset="0"/>
              <a:buChar char="•"/>
            </a:pPr>
            <a:r>
              <a:rPr lang="fr-FR" sz="1050" dirty="0"/>
              <a:t>ou quand il a été reconnu inapte aux fonctions correspondant à son grade et, qu'après avoir été invité à présenter une demande de reclassement, son reclassement immédiat est impossible.</a:t>
            </a:r>
          </a:p>
          <a:p>
            <a:pPr marL="171450" indent="-171450" algn="just">
              <a:buFont typeface="Arial" panose="020B0604020202020204" pitchFamily="34" charset="0"/>
              <a:buChar char="•"/>
            </a:pPr>
            <a:endParaRPr lang="fr-FR" sz="1050" dirty="0"/>
          </a:p>
          <a:p>
            <a:pPr marL="171450" indent="-171450" algn="just">
              <a:buFont typeface="Arial" panose="020B0604020202020204" pitchFamily="34" charset="0"/>
              <a:buChar char="•"/>
            </a:pPr>
            <a:endParaRPr lang="fr-FR" sz="1050" dirty="0"/>
          </a:p>
        </p:txBody>
      </p:sp>
      <p:sp>
        <p:nvSpPr>
          <p:cNvPr id="13" name="Rectangle 12">
            <a:extLst>
              <a:ext uri="{FF2B5EF4-FFF2-40B4-BE49-F238E27FC236}">
                <a16:creationId xmlns:a16="http://schemas.microsoft.com/office/drawing/2014/main" id="{3D40C094-7867-1856-B17D-5D1A26FDEC0A}"/>
              </a:ext>
            </a:extLst>
          </p:cNvPr>
          <p:cNvSpPr/>
          <p:nvPr/>
        </p:nvSpPr>
        <p:spPr>
          <a:xfrm>
            <a:off x="3075857" y="871118"/>
            <a:ext cx="3312368" cy="3016983"/>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sinistres complétée et signée </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Arrêté de la collectivité</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Conclusions de l’examen médical par le médecin agréé obligatoire selon le décret </a:t>
            </a:r>
            <a:r>
              <a:rPr lang="fr-FR" sz="105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2022-350 FPT</a:t>
            </a: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Attestation de la Caisse Primaire d’Assurance Maladie reconnaissant, en application du Code de la Sécurité Sociale, un droit aux prestations en espèces au titre de l’assurance maladie.</a:t>
            </a:r>
          </a:p>
          <a:p>
            <a:pPr marL="185738" lvl="0" indent="-185738">
              <a:buClr>
                <a:schemeClr val="tx1"/>
              </a:buClr>
              <a:buSzPct val="100000"/>
              <a:buFont typeface="Arial" panose="020B0604020202020204" pitchFamily="34" charset="0"/>
              <a:buChar char="•"/>
            </a:pPr>
            <a:endParaRPr lang="fr-FR" sz="1050" dirty="0">
              <a:solidFill>
                <a:schemeClr val="tx1"/>
              </a:solidFill>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Avis du Conseil Médical, en formation restreinte, à chaque nouvelle décision</a:t>
            </a:r>
          </a:p>
        </p:txBody>
      </p:sp>
      <p:sp>
        <p:nvSpPr>
          <p:cNvPr id="17" name="ZoneTexte 16">
            <a:extLst>
              <a:ext uri="{FF2B5EF4-FFF2-40B4-BE49-F238E27FC236}">
                <a16:creationId xmlns:a16="http://schemas.microsoft.com/office/drawing/2014/main" id="{85A4F55C-9C6F-5061-325A-DBB78BB376BA}"/>
              </a:ext>
            </a:extLst>
          </p:cNvPr>
          <p:cNvSpPr txBox="1"/>
          <p:nvPr/>
        </p:nvSpPr>
        <p:spPr>
          <a:xfrm>
            <a:off x="428412" y="4413000"/>
            <a:ext cx="5952916" cy="741629"/>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Temps partiel thérapeutique</a:t>
            </a:r>
            <a:endParaRPr lang="fr-FR" b="1" dirty="0">
              <a:solidFill>
                <a:schemeClr val="tx2"/>
              </a:solidFill>
              <a:latin typeface="+mj-lt"/>
              <a:cs typeface="Times New Roman" panose="02020603050405020304" pitchFamily="18" charset="0"/>
            </a:endParaRPr>
          </a:p>
        </p:txBody>
      </p:sp>
      <p:sp>
        <p:nvSpPr>
          <p:cNvPr id="18" name="ZoneTexte 17">
            <a:extLst>
              <a:ext uri="{FF2B5EF4-FFF2-40B4-BE49-F238E27FC236}">
                <a16:creationId xmlns:a16="http://schemas.microsoft.com/office/drawing/2014/main" id="{9260A4F5-C390-7814-1280-1DC21A582426}"/>
              </a:ext>
            </a:extLst>
          </p:cNvPr>
          <p:cNvSpPr txBox="1"/>
          <p:nvPr/>
        </p:nvSpPr>
        <p:spPr>
          <a:xfrm>
            <a:off x="451615" y="5032830"/>
            <a:ext cx="5989197" cy="2215991"/>
          </a:xfrm>
          <a:prstGeom prst="rect">
            <a:avLst/>
          </a:prstGeom>
          <a:solidFill>
            <a:schemeClr val="bg1"/>
          </a:solidFill>
        </p:spPr>
        <p:txBody>
          <a:bodyPr wrap="square">
            <a:spAutoFit/>
          </a:bodyPr>
          <a:lstStyle/>
          <a:p>
            <a:r>
              <a:rPr lang="fr-FR" sz="1200" b="1" dirty="0">
                <a:solidFill>
                  <a:schemeClr val="tx2"/>
                </a:solidFill>
              </a:rPr>
              <a:t>Définition</a:t>
            </a:r>
          </a:p>
          <a:p>
            <a:pPr marL="90170" algn="just"/>
            <a:r>
              <a:rPr lang="fr-FR" sz="1050" dirty="0">
                <a:effectLst/>
                <a:latin typeface="Arial" panose="020B0604020202020204" pitchFamily="34" charset="0"/>
                <a:ea typeface="Times New Roman" panose="02020603050405020304" pitchFamily="18" charset="0"/>
                <a:cs typeface="Times New Roman" panose="02020603050405020304" pitchFamily="18" charset="0"/>
              </a:rPr>
              <a:t>Le temps partiel pour raison thérapeutique est une modalité du temps de travail prévue par l’article 57°4 bis de la loi n°84-53 du 26 janvier 1984 permettant à un fonctionnaire de continuer à exercer une activité professionnelle malgré une incapacité temporaire et partielle du fait de son état de santé.</a:t>
            </a:r>
          </a:p>
          <a:p>
            <a:pPr marL="90170" algn="just"/>
            <a:r>
              <a:rPr lang="fr-FR" sz="1050" dirty="0">
                <a:effectLst/>
                <a:latin typeface="Arial" panose="020B0604020202020204" pitchFamily="34" charset="0"/>
                <a:ea typeface="Times New Roman" panose="02020603050405020304" pitchFamily="18" charset="0"/>
                <a:cs typeface="Times New Roman" panose="02020603050405020304" pitchFamily="18" charset="0"/>
              </a:rPr>
              <a:t>Le décret n°2021-1461 du 8 novembre 2021 relatif au TPT pour raison de santé dans la FPT vient de préciser la procédure à suivre pour l’octroi et le renouvellement du TPT.</a:t>
            </a:r>
          </a:p>
          <a:p>
            <a:pPr marL="90170" algn="just"/>
            <a:r>
              <a:rPr lang="fr-FR" sz="1050" dirty="0">
                <a:effectLst/>
                <a:latin typeface="Arial" panose="020B0604020202020204" pitchFamily="34" charset="0"/>
                <a:ea typeface="Times New Roman" panose="02020603050405020304" pitchFamily="18" charset="0"/>
                <a:cs typeface="Times New Roman" panose="02020603050405020304" pitchFamily="18" charset="0"/>
              </a:rPr>
              <a:t>Les agents qui bénéficient d’une autorisation de service à temps partiel pour raison </a:t>
            </a:r>
            <a:r>
              <a:rPr lang="fr-FR" sz="1050" dirty="0" err="1">
                <a:effectLst/>
                <a:latin typeface="Arial" panose="020B0604020202020204" pitchFamily="34" charset="0"/>
                <a:ea typeface="Times New Roman" panose="02020603050405020304" pitchFamily="18" charset="0"/>
                <a:cs typeface="Times New Roman" panose="02020603050405020304" pitchFamily="18" charset="0"/>
              </a:rPr>
              <a:t>thérapeurique</a:t>
            </a:r>
            <a:r>
              <a:rPr lang="fr-FR" sz="1050" dirty="0">
                <a:effectLst/>
                <a:latin typeface="Arial" panose="020B0604020202020204" pitchFamily="34" charset="0"/>
                <a:ea typeface="Times New Roman" panose="02020603050405020304" pitchFamily="18" charset="0"/>
                <a:cs typeface="Times New Roman" panose="02020603050405020304" pitchFamily="18" charset="0"/>
              </a:rPr>
              <a:t> en application des dispositions de la circulaire ministérielle du 15/05/2018 (NOR : CPAF 1807455C) continuent d’en bénéficier dans les conditions prévues, jusqu’au terme de la période en cours. En cas de prolongation de cette autorisation, les dispositions du décret n°2021-1462 viendront s’appliquer. »</a:t>
            </a:r>
          </a:p>
          <a:p>
            <a:pPr algn="just"/>
            <a:endParaRPr lang="fr-FR" sz="1050" dirty="0"/>
          </a:p>
        </p:txBody>
      </p:sp>
      <p:sp>
        <p:nvSpPr>
          <p:cNvPr id="19" name="Rectangle 18">
            <a:extLst>
              <a:ext uri="{FF2B5EF4-FFF2-40B4-BE49-F238E27FC236}">
                <a16:creationId xmlns:a16="http://schemas.microsoft.com/office/drawing/2014/main" id="{00D53F84-9914-FFEC-A5AF-B6BEE5832B0D}"/>
              </a:ext>
            </a:extLst>
          </p:cNvPr>
          <p:cNvSpPr/>
          <p:nvPr/>
        </p:nvSpPr>
        <p:spPr>
          <a:xfrm>
            <a:off x="3094017" y="6860826"/>
            <a:ext cx="3312368" cy="2628677"/>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endPar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Arrêté de la collectivité</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médical du médecin traitant précisant la durée, la quotité et les modalités d’exercer les fonctions</a:t>
            </a:r>
          </a:p>
          <a:p>
            <a:pPr marL="185738" lvl="0" indent="-185738">
              <a:buClr>
                <a:schemeClr val="tx1"/>
              </a:buClr>
              <a:buSzPct val="100000"/>
              <a:buFont typeface="Arial" panose="020B0604020202020204" pitchFamily="34" charset="0"/>
              <a:buChar char="•"/>
            </a:pPr>
            <a:endPar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Avis obligatoire du médecin agrée sur l’autorisation du TPT au-delà d’une période totale de 3 mois</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Avis du Conseil Médical en cas de désaccord entre le médecin traitant et le médecin agréé</a:t>
            </a:r>
          </a:p>
        </p:txBody>
      </p:sp>
      <p:sp>
        <p:nvSpPr>
          <p:cNvPr id="20" name="ZoneTexte 19">
            <a:extLst>
              <a:ext uri="{FF2B5EF4-FFF2-40B4-BE49-F238E27FC236}">
                <a16:creationId xmlns:a16="http://schemas.microsoft.com/office/drawing/2014/main" id="{80281786-0C2B-2FEB-D62B-8BAB4B0221C5}"/>
              </a:ext>
            </a:extLst>
          </p:cNvPr>
          <p:cNvSpPr txBox="1"/>
          <p:nvPr/>
        </p:nvSpPr>
        <p:spPr>
          <a:xfrm>
            <a:off x="428412" y="4085807"/>
            <a:ext cx="5952916" cy="415498"/>
          </a:xfrm>
          <a:prstGeom prst="rect">
            <a:avLst/>
          </a:prstGeom>
          <a:solidFill>
            <a:schemeClr val="bg1"/>
          </a:solidFill>
        </p:spPr>
        <p:txBody>
          <a:bodyPr wrap="square">
            <a:spAutoFit/>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fr-FR" sz="105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À la fin de la disponibilité, selon son aptitude physique, le fonctionnaire est réintégré ou mis en retraite pour invalidité ou licencié.</a:t>
            </a:r>
          </a:p>
        </p:txBody>
      </p:sp>
      <p:pic>
        <p:nvPicPr>
          <p:cNvPr id="24" name="Image 23" descr="Une image contenant sol, intérieur, fenêtre&#10;&#10;Description générée automatiquement">
            <a:extLst>
              <a:ext uri="{FF2B5EF4-FFF2-40B4-BE49-F238E27FC236}">
                <a16:creationId xmlns:a16="http://schemas.microsoft.com/office/drawing/2014/main" id="{7FD72423-587D-DA32-3040-5E6BA83FAAD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8915" r="31615" b="27211"/>
          <a:stretch/>
        </p:blipFill>
        <p:spPr>
          <a:xfrm>
            <a:off x="479549" y="7113239"/>
            <a:ext cx="2469143" cy="2035329"/>
          </a:xfrm>
          <a:prstGeom prst="rect">
            <a:avLst/>
          </a:prstGeom>
        </p:spPr>
      </p:pic>
      <p:pic>
        <p:nvPicPr>
          <p:cNvPr id="25" name="Image 24" descr="Une image contenant texte, clipart&#10;&#10;Description générée automatiquement">
            <a:extLst>
              <a:ext uri="{FF2B5EF4-FFF2-40B4-BE49-F238E27FC236}">
                <a16:creationId xmlns:a16="http://schemas.microsoft.com/office/drawing/2014/main" id="{629E2DEE-2A97-EC5A-BCC3-BF3CBFFF0D0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05264" y="9392343"/>
            <a:ext cx="749256" cy="241177"/>
          </a:xfrm>
          <a:prstGeom prst="rect">
            <a:avLst/>
          </a:prstGeom>
        </p:spPr>
      </p:pic>
    </p:spTree>
    <p:extLst>
      <p:ext uri="{BB962C8B-B14F-4D97-AF65-F5344CB8AC3E}">
        <p14:creationId xmlns:p14="http://schemas.microsoft.com/office/powerpoint/2010/main" val="31918978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 15" descr="Une image contenant plafond, intérieur, mur, sol&#10;&#10;Description générée automatiquement">
            <a:extLst>
              <a:ext uri="{FF2B5EF4-FFF2-40B4-BE49-F238E27FC236}">
                <a16:creationId xmlns:a16="http://schemas.microsoft.com/office/drawing/2014/main" id="{A24FFD61-4999-9193-DC42-36F242409BB6}"/>
              </a:ext>
            </a:extLst>
          </p:cNvPr>
          <p:cNvPicPr>
            <a:picLocks noChangeAspect="1"/>
          </p:cNvPicPr>
          <p:nvPr/>
        </p:nvPicPr>
        <p:blipFill rotWithShape="1">
          <a:blip r:embed="rId3">
            <a:extLst>
              <a:ext uri="{28A0092B-C50C-407E-A947-70E740481C1C}">
                <a14:useLocalDpi xmlns:a14="http://schemas.microsoft.com/office/drawing/2010/main" val="0"/>
              </a:ext>
            </a:extLst>
          </a:blip>
          <a:srcRect t="40658" r="11863" b="7246"/>
          <a:stretch/>
        </p:blipFill>
        <p:spPr>
          <a:xfrm>
            <a:off x="0" y="0"/>
            <a:ext cx="6858000" cy="2701636"/>
          </a:xfrm>
          <a:prstGeom prst="rect">
            <a:avLst/>
          </a:prstGeom>
        </p:spPr>
      </p:pic>
      <p:sp>
        <p:nvSpPr>
          <p:cNvPr id="2" name="ZoneTexte 1">
            <a:extLst>
              <a:ext uri="{FF2B5EF4-FFF2-40B4-BE49-F238E27FC236}">
                <a16:creationId xmlns:a16="http://schemas.microsoft.com/office/drawing/2014/main" id="{BAB6862E-BF7A-64AE-817C-BD5F8F769047}"/>
              </a:ext>
            </a:extLst>
          </p:cNvPr>
          <p:cNvSpPr txBox="1"/>
          <p:nvPr/>
        </p:nvSpPr>
        <p:spPr>
          <a:xfrm>
            <a:off x="394652" y="128463"/>
            <a:ext cx="3754428" cy="2215795"/>
          </a:xfrm>
          <a:prstGeom prst="rect">
            <a:avLst/>
          </a:prstGeom>
          <a:solidFill>
            <a:schemeClr val="bg1"/>
          </a:solid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Congé maternité, de naissance, congé pour l’arrivée d’un enfant en vue de son adoption, congé d’adoption et paternité / accueil de l’enfant </a:t>
            </a:r>
          </a:p>
        </p:txBody>
      </p:sp>
      <p:sp>
        <p:nvSpPr>
          <p:cNvPr id="10" name="ZoneTexte 9">
            <a:extLst>
              <a:ext uri="{FF2B5EF4-FFF2-40B4-BE49-F238E27FC236}">
                <a16:creationId xmlns:a16="http://schemas.microsoft.com/office/drawing/2014/main" id="{4E44DF61-93D6-018E-BE4E-BACD9A2D76E5}"/>
              </a:ext>
            </a:extLst>
          </p:cNvPr>
          <p:cNvSpPr txBox="1"/>
          <p:nvPr/>
        </p:nvSpPr>
        <p:spPr>
          <a:xfrm>
            <a:off x="428412" y="3407718"/>
            <a:ext cx="2520280" cy="2262158"/>
          </a:xfrm>
          <a:prstGeom prst="rect">
            <a:avLst/>
          </a:prstGeom>
          <a:noFill/>
        </p:spPr>
        <p:txBody>
          <a:bodyPr wrap="square">
            <a:spAutoFit/>
          </a:bodyPr>
          <a:lstStyle/>
          <a:p>
            <a:r>
              <a:rPr lang="fr-FR" sz="1200" b="1" dirty="0">
                <a:solidFill>
                  <a:schemeClr val="tx2"/>
                </a:solidFill>
              </a:rPr>
              <a:t>Définition</a:t>
            </a:r>
          </a:p>
          <a:p>
            <a:endParaRPr lang="fr-FR" sz="1200" b="1" dirty="0">
              <a:solidFill>
                <a:schemeClr val="tx2"/>
              </a:solidFill>
            </a:endParaRPr>
          </a:p>
          <a:p>
            <a:pPr marL="90170" algn="just"/>
            <a:r>
              <a:rPr lang="fr-FR" sz="1050" dirty="0">
                <a:effectLst/>
                <a:latin typeface="Arial" panose="020B0604020202020204" pitchFamily="34" charset="0"/>
                <a:ea typeface="Times New Roman" panose="02020603050405020304" pitchFamily="18" charset="0"/>
                <a:cs typeface="Times New Roman" panose="02020603050405020304" pitchFamily="18" charset="0"/>
              </a:rPr>
              <a:t>Les agents CNRACL ont le droit à un congé de maternité en cas de grossesse dûment constatée. Le congé de naissance, congé pour l’arrivée d’un enfant en vue de son adoption, le congé d’adoption et paternité / accueil de l’enfant, sont également pris en charge avec des conditions d’application spécifiques (voir ci-après).</a:t>
            </a:r>
          </a:p>
          <a:p>
            <a:endParaRPr lang="fr-FR" sz="1200" dirty="0"/>
          </a:p>
        </p:txBody>
      </p:sp>
      <p:sp>
        <p:nvSpPr>
          <p:cNvPr id="13" name="Rectangle 12">
            <a:extLst>
              <a:ext uri="{FF2B5EF4-FFF2-40B4-BE49-F238E27FC236}">
                <a16:creationId xmlns:a16="http://schemas.microsoft.com/office/drawing/2014/main" id="{3D40C094-7867-1856-B17D-5D1A26FDEC0A}"/>
              </a:ext>
            </a:extLst>
          </p:cNvPr>
          <p:cNvSpPr/>
          <p:nvPr/>
        </p:nvSpPr>
        <p:spPr>
          <a:xfrm>
            <a:off x="3068960" y="3407718"/>
            <a:ext cx="3312368" cy="2481386"/>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a:t>
            </a:r>
          </a:p>
          <a:p>
            <a:pPr lvl="0">
              <a:buClr>
                <a:schemeClr val="tx1"/>
              </a:buClr>
              <a:buSzPct val="100000"/>
            </a:pPr>
            <a:r>
              <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médical indiquant la date présumée de l’accouchement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médical prescrivant le repos supplémentaire grossesse pathologique (14 jours) et / ou couches pathologiques (28 jours)</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du livret de famille à compter du troisième enfant</a:t>
            </a:r>
          </a:p>
        </p:txBody>
      </p:sp>
      <p:sp>
        <p:nvSpPr>
          <p:cNvPr id="3" name="Rectangle : coins arrondis 2">
            <a:extLst>
              <a:ext uri="{FF2B5EF4-FFF2-40B4-BE49-F238E27FC236}">
                <a16:creationId xmlns:a16="http://schemas.microsoft.com/office/drawing/2014/main" id="{F1249211-5768-080E-ECE8-F0F9A16F9E95}"/>
              </a:ext>
            </a:extLst>
          </p:cNvPr>
          <p:cNvSpPr/>
          <p:nvPr/>
        </p:nvSpPr>
        <p:spPr>
          <a:xfrm>
            <a:off x="438229" y="2901540"/>
            <a:ext cx="5952916" cy="344608"/>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chemeClr val="bg1"/>
                </a:solidFill>
              </a:rPr>
              <a:t>Maternité</a:t>
            </a:r>
          </a:p>
        </p:txBody>
      </p:sp>
      <p:sp>
        <p:nvSpPr>
          <p:cNvPr id="11" name="Rectangle : coins arrondis 10">
            <a:extLst>
              <a:ext uri="{FF2B5EF4-FFF2-40B4-BE49-F238E27FC236}">
                <a16:creationId xmlns:a16="http://schemas.microsoft.com/office/drawing/2014/main" id="{6D3575BE-B4C2-74F6-D819-FA0D0B5C182A}"/>
              </a:ext>
            </a:extLst>
          </p:cNvPr>
          <p:cNvSpPr/>
          <p:nvPr/>
        </p:nvSpPr>
        <p:spPr>
          <a:xfrm>
            <a:off x="438229" y="6132510"/>
            <a:ext cx="5952916" cy="344608"/>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chemeClr val="bg1"/>
                </a:solidFill>
              </a:rPr>
              <a:t>Paternité et accueil de l’enfant</a:t>
            </a:r>
          </a:p>
        </p:txBody>
      </p:sp>
      <p:sp>
        <p:nvSpPr>
          <p:cNvPr id="12" name="ZoneTexte 11">
            <a:extLst>
              <a:ext uri="{FF2B5EF4-FFF2-40B4-BE49-F238E27FC236}">
                <a16:creationId xmlns:a16="http://schemas.microsoft.com/office/drawing/2014/main" id="{CEAF63F6-A64E-5CD1-2371-F8204A8636D1}"/>
              </a:ext>
            </a:extLst>
          </p:cNvPr>
          <p:cNvSpPr txBox="1"/>
          <p:nvPr/>
        </p:nvSpPr>
        <p:spPr>
          <a:xfrm>
            <a:off x="394652" y="6638688"/>
            <a:ext cx="2520280" cy="2077492"/>
          </a:xfrm>
          <a:prstGeom prst="rect">
            <a:avLst/>
          </a:prstGeom>
          <a:noFill/>
        </p:spPr>
        <p:txBody>
          <a:bodyPr wrap="square">
            <a:spAutoFit/>
          </a:bodyPr>
          <a:lstStyle/>
          <a:p>
            <a:r>
              <a:rPr lang="fr-FR" sz="1200" b="1" dirty="0">
                <a:solidFill>
                  <a:schemeClr val="tx2"/>
                </a:solidFill>
              </a:rPr>
              <a:t>Définition</a:t>
            </a:r>
          </a:p>
          <a:p>
            <a:endParaRPr lang="fr-FR" sz="1200" dirty="0"/>
          </a:p>
          <a:p>
            <a:pPr algn="just"/>
            <a:r>
              <a:rPr lang="fr-FR" sz="1050" dirty="0"/>
              <a:t>Le congé paternité est pris en charge conformément à la Loi n° 2005-843 du 26 juillet 2005 (art. 9) et la Loi n° 2016-483 du 20 avril 2016 (art. 69) modifiant l’article 57 de la loi n° 84-53 et du décret 2021-846 du 29 juin 2021. L’indemnisation vient en complément des sommes versées par la Caisse des Dépôts et Consignations dans la limite du traitement dû à l’agent.</a:t>
            </a:r>
          </a:p>
        </p:txBody>
      </p:sp>
      <p:sp>
        <p:nvSpPr>
          <p:cNvPr id="14" name="Rectangle 13">
            <a:extLst>
              <a:ext uri="{FF2B5EF4-FFF2-40B4-BE49-F238E27FC236}">
                <a16:creationId xmlns:a16="http://schemas.microsoft.com/office/drawing/2014/main" id="{5633F01C-57F0-C41E-BC08-5C0CC3534B45}"/>
              </a:ext>
            </a:extLst>
          </p:cNvPr>
          <p:cNvSpPr/>
          <p:nvPr/>
        </p:nvSpPr>
        <p:spPr>
          <a:xfrm>
            <a:off x="3068959" y="6638688"/>
            <a:ext cx="3322185" cy="2136778"/>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a:t>
            </a:r>
          </a:p>
          <a:p>
            <a:pPr lvl="0">
              <a:buClr>
                <a:schemeClr val="tx1"/>
              </a:buClr>
              <a:buSzPct val="100000"/>
            </a:pPr>
            <a:r>
              <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Attestation de versement de la Caisse des Dépôts et Consignations</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 l’acte de naissance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médical en cas d’hospitalisation de l’enfant</a:t>
            </a:r>
          </a:p>
        </p:txBody>
      </p:sp>
      <p:pic>
        <p:nvPicPr>
          <p:cNvPr id="22" name="Image 21" descr="Une image contenant texte, clipart&#10;&#10;Description générée automatiquement">
            <a:extLst>
              <a:ext uri="{FF2B5EF4-FFF2-40B4-BE49-F238E27FC236}">
                <a16:creationId xmlns:a16="http://schemas.microsoft.com/office/drawing/2014/main" id="{D5BFD32B-3E58-F225-CB08-591A1B7FFD1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648" y="9417496"/>
            <a:ext cx="749256" cy="241177"/>
          </a:xfrm>
          <a:prstGeom prst="rect">
            <a:avLst/>
          </a:prstGeom>
        </p:spPr>
      </p:pic>
    </p:spTree>
    <p:extLst>
      <p:ext uri="{BB962C8B-B14F-4D97-AF65-F5344CB8AC3E}">
        <p14:creationId xmlns:p14="http://schemas.microsoft.com/office/powerpoint/2010/main" val="24119310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8AEBA39F-2EAB-E30F-4488-FBF6C747B86B}"/>
              </a:ext>
            </a:extLst>
          </p:cNvPr>
          <p:cNvPicPr preferRelativeResize="0">
            <a:picLocks noChangeAspect="1"/>
          </p:cNvPicPr>
          <p:nvPr/>
        </p:nvPicPr>
        <p:blipFill rotWithShape="1">
          <a:blip r:embed="rId2" cstate="print">
            <a:extLst>
              <a:ext uri="{28A0092B-C50C-407E-A947-70E740481C1C}">
                <a14:useLocalDpi xmlns:a14="http://schemas.microsoft.com/office/drawing/2010/main" val="0"/>
              </a:ext>
            </a:extLst>
          </a:blip>
          <a:stretch/>
        </p:blipFill>
        <p:spPr>
          <a:xfrm>
            <a:off x="0" y="0"/>
            <a:ext cx="6858000" cy="2701636"/>
          </a:xfrm>
          <a:prstGeom prst="rect">
            <a:avLst/>
          </a:prstGeom>
        </p:spPr>
      </p:pic>
      <p:sp>
        <p:nvSpPr>
          <p:cNvPr id="7" name="Rectangle : coins arrondis 6">
            <a:extLst>
              <a:ext uri="{FF2B5EF4-FFF2-40B4-BE49-F238E27FC236}">
                <a16:creationId xmlns:a16="http://schemas.microsoft.com/office/drawing/2014/main" id="{8CBD972D-6CE2-E77E-6A31-330BA0A6A4F2}"/>
              </a:ext>
            </a:extLst>
          </p:cNvPr>
          <p:cNvSpPr/>
          <p:nvPr/>
        </p:nvSpPr>
        <p:spPr>
          <a:xfrm>
            <a:off x="471989" y="2862646"/>
            <a:ext cx="5952916" cy="344608"/>
          </a:xfrm>
          <a:prstGeom prst="round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b="1" dirty="0">
                <a:solidFill>
                  <a:schemeClr val="bg1"/>
                </a:solidFill>
              </a:rPr>
              <a:t>Adoption</a:t>
            </a:r>
          </a:p>
        </p:txBody>
      </p:sp>
      <p:pic>
        <p:nvPicPr>
          <p:cNvPr id="21" name="Image 20">
            <a:extLst>
              <a:ext uri="{FF2B5EF4-FFF2-40B4-BE49-F238E27FC236}">
                <a16:creationId xmlns:a16="http://schemas.microsoft.com/office/drawing/2014/main" id="{8CFC4B4E-79E2-31F2-03ED-30287FD2FFC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8889" t="10593" b="10593"/>
          <a:stretch/>
        </p:blipFill>
        <p:spPr>
          <a:xfrm>
            <a:off x="0" y="6033120"/>
            <a:ext cx="5246440" cy="3872880"/>
          </a:xfrm>
          <a:prstGeom prst="rect">
            <a:avLst/>
          </a:prstGeom>
        </p:spPr>
      </p:pic>
      <p:sp>
        <p:nvSpPr>
          <p:cNvPr id="8" name="ZoneTexte 7">
            <a:extLst>
              <a:ext uri="{FF2B5EF4-FFF2-40B4-BE49-F238E27FC236}">
                <a16:creationId xmlns:a16="http://schemas.microsoft.com/office/drawing/2014/main" id="{D1E67C6E-24DD-FC1D-A03A-236408D8A719}"/>
              </a:ext>
            </a:extLst>
          </p:cNvPr>
          <p:cNvSpPr txBox="1"/>
          <p:nvPr/>
        </p:nvSpPr>
        <p:spPr>
          <a:xfrm>
            <a:off x="449219" y="3368264"/>
            <a:ext cx="2520280" cy="969496"/>
          </a:xfrm>
          <a:prstGeom prst="rect">
            <a:avLst/>
          </a:prstGeom>
          <a:noFill/>
        </p:spPr>
        <p:txBody>
          <a:bodyPr wrap="square">
            <a:spAutoFit/>
          </a:bodyPr>
          <a:lstStyle/>
          <a:p>
            <a:r>
              <a:rPr lang="fr-FR" sz="1200" b="1" dirty="0">
                <a:solidFill>
                  <a:schemeClr val="tx2"/>
                </a:solidFill>
              </a:rPr>
              <a:t>Définition</a:t>
            </a:r>
          </a:p>
          <a:p>
            <a:endParaRPr lang="fr-FR" sz="1200" dirty="0"/>
          </a:p>
          <a:p>
            <a:pPr algn="just"/>
            <a:r>
              <a:rPr lang="fr-FR" sz="1050" dirty="0"/>
              <a:t>Les agents CNRACL ont le droit à un congé de maternité dans le cas de l’adoption d’un ou plusieurs enfants.</a:t>
            </a:r>
          </a:p>
        </p:txBody>
      </p:sp>
      <p:sp>
        <p:nvSpPr>
          <p:cNvPr id="9" name="Rectangle 8">
            <a:extLst>
              <a:ext uri="{FF2B5EF4-FFF2-40B4-BE49-F238E27FC236}">
                <a16:creationId xmlns:a16="http://schemas.microsoft.com/office/drawing/2014/main" id="{776C3D95-53AE-C7C4-3F93-E6319948160D}"/>
              </a:ext>
            </a:extLst>
          </p:cNvPr>
          <p:cNvSpPr/>
          <p:nvPr/>
        </p:nvSpPr>
        <p:spPr>
          <a:xfrm>
            <a:off x="3068960" y="3368264"/>
            <a:ext cx="3312368" cy="3170473"/>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sinistre complétée et signée</a:t>
            </a:r>
          </a:p>
          <a:p>
            <a:pPr lvl="0">
              <a:buClr>
                <a:schemeClr val="tx1"/>
              </a:buClr>
              <a:buSzPct val="100000"/>
            </a:pPr>
            <a:r>
              <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Arrêté de la Collectivité plaçant l’agent en congé d’adoption</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Pièce délivrée par les services de l’aide sociale ou de l’autorité étrangère compétente donnant la date d’accueil du (ou des) enfant(s)</a:t>
            </a:r>
          </a:p>
          <a:p>
            <a:pPr marL="185738" lvl="0" indent="-185738">
              <a:buClr>
                <a:schemeClr val="tx1"/>
              </a:buClr>
              <a:buSzPct val="100000"/>
              <a:buFont typeface="Arial" panose="020B0604020202020204" pitchFamily="34" charset="0"/>
              <a:buChar char="•"/>
            </a:pPr>
            <a:endParaRPr lang="fr-FR" sz="400" dirty="0">
              <a:solidFill>
                <a:schemeClr val="tx1"/>
              </a:solidFill>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d’adoption</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sur l’honneur rédigée par le conjoint attestant qu’il ne bénéficie pas d’un congé d’adoption pendant la même période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du livret de famille</a:t>
            </a:r>
          </a:p>
        </p:txBody>
      </p:sp>
      <p:pic>
        <p:nvPicPr>
          <p:cNvPr id="20" name="Image 19" descr="Une image contenant texte, clipart&#10;&#10;Description générée automatiquement">
            <a:extLst>
              <a:ext uri="{FF2B5EF4-FFF2-40B4-BE49-F238E27FC236}">
                <a16:creationId xmlns:a16="http://schemas.microsoft.com/office/drawing/2014/main" id="{1D6812D4-041B-8685-705C-B6C3292BD8D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05264" y="9392343"/>
            <a:ext cx="749256" cy="241177"/>
          </a:xfrm>
          <a:prstGeom prst="rect">
            <a:avLst/>
          </a:prstGeom>
        </p:spPr>
      </p:pic>
    </p:spTree>
    <p:extLst>
      <p:ext uri="{BB962C8B-B14F-4D97-AF65-F5344CB8AC3E}">
        <p14:creationId xmlns:p14="http://schemas.microsoft.com/office/powerpoint/2010/main" val="3197918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 11">
            <a:extLst>
              <a:ext uri="{FF2B5EF4-FFF2-40B4-BE49-F238E27FC236}">
                <a16:creationId xmlns:a16="http://schemas.microsoft.com/office/drawing/2014/main" id="{138A45C0-77A1-0D2B-91C2-00B56BFC754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a:off x="4307873" y="7363030"/>
            <a:ext cx="2568903" cy="2542970"/>
          </a:xfrm>
          <a:prstGeom prst="rect">
            <a:avLst/>
          </a:prstGeom>
        </p:spPr>
      </p:pic>
      <p:sp>
        <p:nvSpPr>
          <p:cNvPr id="2" name="ZoneTexte 1">
            <a:extLst>
              <a:ext uri="{FF2B5EF4-FFF2-40B4-BE49-F238E27FC236}">
                <a16:creationId xmlns:a16="http://schemas.microsoft.com/office/drawing/2014/main" id="{BAB6862E-BF7A-64AE-817C-BD5F8F769047}"/>
              </a:ext>
            </a:extLst>
          </p:cNvPr>
          <p:cNvSpPr txBox="1"/>
          <p:nvPr/>
        </p:nvSpPr>
        <p:spPr>
          <a:xfrm>
            <a:off x="428412" y="0"/>
            <a:ext cx="4656772"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Congé pour invalidité temporaire imputable au service (CITIS)</a:t>
            </a:r>
            <a:endParaRPr lang="fr-FR" b="1" dirty="0">
              <a:solidFill>
                <a:schemeClr val="tx2"/>
              </a:solidFill>
              <a:latin typeface="+mj-lt"/>
              <a:cs typeface="Times New Roman" panose="02020603050405020304" pitchFamily="18" charset="0"/>
            </a:endParaRPr>
          </a:p>
        </p:txBody>
      </p:sp>
      <p:pic>
        <p:nvPicPr>
          <p:cNvPr id="3" name="Image 2" descr="Une image contenant texte, clipart&#10;&#10;Description générée automatiquement">
            <a:extLst>
              <a:ext uri="{FF2B5EF4-FFF2-40B4-BE49-F238E27FC236}">
                <a16:creationId xmlns:a16="http://schemas.microsoft.com/office/drawing/2014/main" id="{13209DAD-3536-75C5-BF1A-8A9153BD3FA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648" y="9417496"/>
            <a:ext cx="749256" cy="241177"/>
          </a:xfrm>
          <a:prstGeom prst="rect">
            <a:avLst/>
          </a:prstGeom>
        </p:spPr>
      </p:pic>
      <p:sp>
        <p:nvSpPr>
          <p:cNvPr id="10" name="ZoneTexte 9">
            <a:extLst>
              <a:ext uri="{FF2B5EF4-FFF2-40B4-BE49-F238E27FC236}">
                <a16:creationId xmlns:a16="http://schemas.microsoft.com/office/drawing/2014/main" id="{4E44DF61-93D6-018E-BE4E-BACD9A2D76E5}"/>
              </a:ext>
            </a:extLst>
          </p:cNvPr>
          <p:cNvSpPr txBox="1"/>
          <p:nvPr/>
        </p:nvSpPr>
        <p:spPr>
          <a:xfrm>
            <a:off x="428412" y="1084986"/>
            <a:ext cx="6024924" cy="3046988"/>
          </a:xfrm>
          <a:prstGeom prst="rect">
            <a:avLst/>
          </a:prstGeom>
          <a:solidFill>
            <a:schemeClr val="bg1"/>
          </a:solidFill>
        </p:spPr>
        <p:txBody>
          <a:bodyPr wrap="square">
            <a:spAutoFit/>
          </a:bodyPr>
          <a:lstStyle/>
          <a:p>
            <a:r>
              <a:rPr lang="fr-FR" sz="1200" b="1" dirty="0">
                <a:solidFill>
                  <a:schemeClr val="tx2"/>
                </a:solidFill>
              </a:rPr>
              <a:t>Définitions</a:t>
            </a:r>
          </a:p>
          <a:p>
            <a:endParaRPr lang="fr-FR" sz="1200" dirty="0"/>
          </a:p>
          <a:p>
            <a:pPr algn="just"/>
            <a:r>
              <a:rPr lang="fr-FR" sz="1050" dirty="0"/>
              <a:t>Le fonctionnaire en activité a droit à un congé pour invalidité temporaire imputable au service lorsque son incapacité temporaire de travail est consécutive à :</a:t>
            </a:r>
          </a:p>
          <a:p>
            <a:pPr algn="just"/>
            <a:endParaRPr lang="fr-FR" sz="1050" dirty="0"/>
          </a:p>
          <a:p>
            <a:pPr marL="171450" indent="-171450" algn="just">
              <a:buFont typeface="Arial" panose="020B0604020202020204" pitchFamily="34" charset="0"/>
              <a:buChar char="•"/>
            </a:pPr>
            <a:r>
              <a:rPr lang="fr-FR" sz="1050" b="1" dirty="0">
                <a:solidFill>
                  <a:schemeClr val="tx2"/>
                </a:solidFill>
              </a:rPr>
              <a:t>Un accident de service </a:t>
            </a:r>
            <a:r>
              <a:rPr lang="fr-FR" sz="1050" dirty="0"/>
              <a:t>: est présumé imputable au service tout accident survenu à un fonctionnaire, quelle qu'en soit la cause, dans le temps et le lieu du service, dans l'exercice ou à l'occasion de l'exercice par le fonctionnaire de ses fonctions ou d'une activité qui en constitue le prolongement normal, en l'absence de faute personnelle ou de toute autre circonstance particulière détachant l'accident du service.</a:t>
            </a:r>
          </a:p>
          <a:p>
            <a:pPr algn="just"/>
            <a:endParaRPr lang="fr-FR" sz="1050" dirty="0"/>
          </a:p>
          <a:p>
            <a:pPr marL="171450" indent="-171450" algn="just">
              <a:buFont typeface="Arial" panose="020B0604020202020204" pitchFamily="34" charset="0"/>
              <a:buChar char="•"/>
            </a:pPr>
            <a:r>
              <a:rPr lang="fr-FR" sz="1050" b="1" dirty="0">
                <a:solidFill>
                  <a:schemeClr val="tx2"/>
                </a:solidFill>
              </a:rPr>
              <a:t>Un accident de trajet </a:t>
            </a:r>
            <a:r>
              <a:rPr lang="fr-FR" sz="1050" dirty="0"/>
              <a:t>: est reconnu imputable au service, lorsque le fonctionnaire ou ses ayants droit en apportent la preuve ou lorsque l'enquête permet à l'autorité administrative de disposer des éléments suffisants, l'accident de trajet dont est victime le fonctionnaire qui se produit sur le parcours habituel entre le lieu où s'accomplit son service et sa résidence ou son lieu de restauration et pendant la durée normale pour l'effectuer, sauf si un fait personnel du fonctionnaire ou toute autre circonstance particulière étrangère notamment aux nécessités de la vie courante est de nature à détacher l'accident du service.</a:t>
            </a:r>
          </a:p>
        </p:txBody>
      </p:sp>
      <p:sp>
        <p:nvSpPr>
          <p:cNvPr id="6" name="Rectangle 5">
            <a:extLst>
              <a:ext uri="{FF2B5EF4-FFF2-40B4-BE49-F238E27FC236}">
                <a16:creationId xmlns:a16="http://schemas.microsoft.com/office/drawing/2014/main" id="{D9078335-645D-C671-9FB1-0E93482924C8}"/>
              </a:ext>
            </a:extLst>
          </p:cNvPr>
          <p:cNvSpPr/>
          <p:nvPr/>
        </p:nvSpPr>
        <p:spPr>
          <a:xfrm>
            <a:off x="2996952" y="4232101"/>
            <a:ext cx="3456384" cy="5329412"/>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d’accident de travail complétée et signée et déclaration de sinistre en cas de prolongation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Arrêté ou décision d’imputabilité de la collectivité</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1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des bulletins de salaire correspondant aux périodes d’arrêt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Bulletin de situation en cas d’hospitalisation </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initial mentionnant les lésions corporelles constatées pour l’arrêt et/ou les soins</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de prolongation mentionnant l’arrêt et/ou les soins</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Certificat final mentionnant la consolidation ou la guérison</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Demande de reconnaissance de l’agent pour une demande de maladie imputable au service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Rapport du médecin de prévention pour la maladie imputable au service </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Avis du Conseil Médical  (</a:t>
            </a:r>
            <a:r>
              <a:rPr lang="fr-FR" sz="1050" dirty="0">
                <a:solidFill>
                  <a:schemeClr val="tx1"/>
                </a:solidFill>
                <a:latin typeface="Arial" panose="020B0604020202020204" pitchFamily="34" charset="0"/>
                <a:ea typeface="Times New Roman" panose="02020603050405020304" pitchFamily="18" charset="0"/>
                <a:cs typeface="Times New Roman" panose="02020603050405020304" pitchFamily="18" charset="0"/>
              </a:rPr>
              <a:t>formation plénière) </a:t>
            </a: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ou le rapport d’expertise médicale pour :</a:t>
            </a:r>
          </a:p>
          <a:p>
            <a:pPr marL="642938" lvl="1" indent="-185738">
              <a:buClr>
                <a:schemeClr val="tx1"/>
              </a:buClr>
              <a:buSzPct val="100000"/>
              <a:buFont typeface="Courier New" panose="02070309020205020404" pitchFamily="49" charset="0"/>
              <a:buChar char="o"/>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la reconnaissance des rechutes / malaises</a:t>
            </a:r>
          </a:p>
          <a:p>
            <a:pPr marL="642938" lvl="1" indent="-185738">
              <a:buClr>
                <a:schemeClr val="tx1"/>
              </a:buClr>
              <a:buSzPct val="100000"/>
              <a:buFont typeface="Courier New" panose="02070309020205020404" pitchFamily="49" charset="0"/>
              <a:buChar char="o"/>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les prolongations d’arrêts supérieurs à 1 an </a:t>
            </a:r>
          </a:p>
          <a:p>
            <a:pPr marL="642938" lvl="1" indent="-185738">
              <a:buClr>
                <a:schemeClr val="tx1"/>
              </a:buClr>
              <a:buSzPct val="100000"/>
              <a:buFont typeface="Courier New" panose="02070309020205020404" pitchFamily="49" charset="0"/>
              <a:buChar char="o"/>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Les prolongations d’arrêts au-delà de 6 mois de prolongation du congé initialement accordé pour la maladie imputable au service</a:t>
            </a:r>
          </a:p>
          <a:p>
            <a:pPr marL="642938" lvl="1" indent="-185738">
              <a:buClr>
                <a:schemeClr val="tx1"/>
              </a:buClr>
              <a:buSzPct val="100000"/>
              <a:buFont typeface="Courier New" panose="02070309020205020404" pitchFamily="49" charset="0"/>
              <a:buChar char="o"/>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les frais médicaux particuliers : cure thermale, prothèses …</a:t>
            </a:r>
          </a:p>
        </p:txBody>
      </p:sp>
      <p:sp>
        <p:nvSpPr>
          <p:cNvPr id="8" name="ZoneTexte 7">
            <a:extLst>
              <a:ext uri="{FF2B5EF4-FFF2-40B4-BE49-F238E27FC236}">
                <a16:creationId xmlns:a16="http://schemas.microsoft.com/office/drawing/2014/main" id="{B1F794DB-50E5-2C67-07C9-A61A3620CC5B}"/>
              </a:ext>
            </a:extLst>
          </p:cNvPr>
          <p:cNvSpPr txBox="1"/>
          <p:nvPr/>
        </p:nvSpPr>
        <p:spPr>
          <a:xfrm>
            <a:off x="428413" y="4232920"/>
            <a:ext cx="2496531" cy="5101397"/>
          </a:xfrm>
          <a:prstGeom prst="rect">
            <a:avLst/>
          </a:prstGeom>
          <a:noFill/>
        </p:spPr>
        <p:txBody>
          <a:bodyPr wrap="square">
            <a:spAutoFit/>
          </a:bodyPr>
          <a:lstStyle/>
          <a:p>
            <a:pPr marL="171450" marR="0" lvl="0" indent="-171450" algn="just"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fr-FR" sz="1050" b="1" i="0" u="none" strike="noStrike" kern="1200" cap="none" spc="0" normalizeH="0" baseline="0" noProof="0" dirty="0">
                <a:ln>
                  <a:noFill/>
                </a:ln>
                <a:solidFill>
                  <a:srgbClr val="7F34B2"/>
                </a:solidFill>
                <a:effectLst/>
                <a:uLnTx/>
                <a:uFillTx/>
                <a:latin typeface="Arial" pitchFamily="34" charset="0"/>
                <a:ea typeface="+mn-ea"/>
                <a:cs typeface="Arial" pitchFamily="34" charset="0"/>
              </a:rPr>
              <a:t>Une maladie imputable au service / Maladie Professionnelle </a:t>
            </a:r>
            <a:r>
              <a:rPr kumimoji="0" lang="fr-FR" sz="105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est présumée imputable au service toute maladie désignée par les tableaux de maladies professionnelles mentionnés aux articles L. 461-1 et suivants du Code de la Sécurité Sociale et contractée dans l'exercice ou à l'occasion de l'exercice par le fonctionnaire de ses fonctions dans les conditions mentionnées à ce tableau. Si une ou plusieurs conditions ne sont pas remplies, la maladie telle qu'elle est désignée par un tableau peut être reconnue imputable au service lorsque le fonctionnaire ou ses ayants droit établissent qu'elle est directement causée par l'exercice des fonctions. Peut également être reconnue imputable au service une maladie non désignée dans les tableaux lorsque le fonctionnaire ou ses ayants droit établissent qu'elle est essentiellement et directement causée par l'exercice des fonctions et qu'elle entraîne une incapacité permanente à un taux déterminé et évalué dans les conditions prévues par décret en Conseil d'Etat.</a:t>
            </a:r>
          </a:p>
        </p:txBody>
      </p:sp>
    </p:spTree>
    <p:extLst>
      <p:ext uri="{BB962C8B-B14F-4D97-AF65-F5344CB8AC3E}">
        <p14:creationId xmlns:p14="http://schemas.microsoft.com/office/powerpoint/2010/main" val="37663674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BAB6862E-BF7A-64AE-817C-BD5F8F769047}"/>
              </a:ext>
            </a:extLst>
          </p:cNvPr>
          <p:cNvSpPr txBox="1"/>
          <p:nvPr/>
        </p:nvSpPr>
        <p:spPr>
          <a:xfrm>
            <a:off x="428412" y="0"/>
            <a:ext cx="5952916" cy="1080000"/>
          </a:xfrm>
          <a:prstGeom prst="rect">
            <a:avLst/>
          </a:prstGeom>
          <a:noFill/>
          <a:effectLst/>
        </p:spPr>
        <p:txBody>
          <a:bodyPr wrap="square" lIns="87750" rIns="87750" anchor="ctr">
            <a:noAutofit/>
          </a:bodyPr>
          <a:lstStyle/>
          <a:p>
            <a:endParaRPr lang="fr-FR" sz="2400" b="1" dirty="0">
              <a:latin typeface="Times New Roman" panose="02020603050405020304" pitchFamily="18" charset="0"/>
              <a:cs typeface="Times New Roman" panose="02020603050405020304" pitchFamily="18" charset="0"/>
            </a:endParaRPr>
          </a:p>
          <a:p>
            <a:r>
              <a:rPr lang="fr-FR" sz="1000" dirty="0">
                <a:effectLst/>
                <a:latin typeface="+mj-lt"/>
                <a:ea typeface="Times New Roman" panose="02020603050405020304" pitchFamily="18" charset="0"/>
                <a:cs typeface="Times New Roman" panose="02020603050405020304" pitchFamily="18" charset="0"/>
              </a:rPr>
              <a:t>Nous présenterons les dossiers à notre médecin conseil lorsque les périodes de soins dépasseront 3 mois sans certificats médicaux.</a:t>
            </a:r>
          </a:p>
          <a:p>
            <a:endParaRPr lang="fr-FR" sz="1000" b="1" dirty="0">
              <a:latin typeface="+mj-lt"/>
              <a:cs typeface="Times New Roman" panose="02020603050405020304" pitchFamily="18" charset="0"/>
            </a:endParaRPr>
          </a:p>
          <a:p>
            <a:r>
              <a:rPr lang="fr-FR" sz="2400" b="1" dirty="0">
                <a:latin typeface="Times New Roman" panose="02020603050405020304" pitchFamily="18" charset="0"/>
                <a:cs typeface="Times New Roman" panose="02020603050405020304" pitchFamily="18" charset="0"/>
              </a:rPr>
              <a:t>Frais médicaux suite à accident de service, trajet et maladie imputable au service</a:t>
            </a:r>
            <a:endParaRPr lang="fr-FR" b="1" dirty="0">
              <a:solidFill>
                <a:schemeClr val="tx2"/>
              </a:solidFill>
              <a:latin typeface="+mj-lt"/>
              <a:cs typeface="Times New Roman" panose="02020603050405020304" pitchFamily="18" charset="0"/>
            </a:endParaRPr>
          </a:p>
        </p:txBody>
      </p:sp>
      <p:sp>
        <p:nvSpPr>
          <p:cNvPr id="10" name="ZoneTexte 9">
            <a:extLst>
              <a:ext uri="{FF2B5EF4-FFF2-40B4-BE49-F238E27FC236}">
                <a16:creationId xmlns:a16="http://schemas.microsoft.com/office/drawing/2014/main" id="{4E44DF61-93D6-018E-BE4E-BACD9A2D76E5}"/>
              </a:ext>
            </a:extLst>
          </p:cNvPr>
          <p:cNvSpPr txBox="1"/>
          <p:nvPr/>
        </p:nvSpPr>
        <p:spPr>
          <a:xfrm>
            <a:off x="371284" y="1415437"/>
            <a:ext cx="3024004" cy="1915909"/>
          </a:xfrm>
          <a:prstGeom prst="rect">
            <a:avLst/>
          </a:prstGeom>
          <a:noFill/>
        </p:spPr>
        <p:txBody>
          <a:bodyPr wrap="square">
            <a:spAutoFit/>
          </a:bodyPr>
          <a:lstStyle/>
          <a:p>
            <a:r>
              <a:rPr lang="fr-FR" sz="1200" b="1" dirty="0">
                <a:solidFill>
                  <a:schemeClr val="tx2"/>
                </a:solidFill>
              </a:rPr>
              <a:t>Définition</a:t>
            </a:r>
          </a:p>
          <a:p>
            <a:endParaRPr lang="fr-FR" sz="1200" dirty="0"/>
          </a:p>
          <a:p>
            <a:pPr algn="just"/>
            <a:r>
              <a:rPr lang="fr-FR" sz="1050" dirty="0"/>
              <a:t>Un bon de prise en charge pour chaque professionnel de santé est remis à l’agent par l’employeur, qui est le seul habilité à les délivrer. Un bon de prise en charge sera également à fournir en cas de renouvellement, de rechute ou de maladie imputable au service / Maladie professionnelle. Ce document permet aux praticiens d’être directement réglés par WTW en Tiers Payant.</a:t>
            </a:r>
          </a:p>
        </p:txBody>
      </p:sp>
      <p:sp>
        <p:nvSpPr>
          <p:cNvPr id="13" name="Rectangle 12">
            <a:extLst>
              <a:ext uri="{FF2B5EF4-FFF2-40B4-BE49-F238E27FC236}">
                <a16:creationId xmlns:a16="http://schemas.microsoft.com/office/drawing/2014/main" id="{3D40C094-7867-1856-B17D-5D1A26FDEC0A}"/>
              </a:ext>
            </a:extLst>
          </p:cNvPr>
          <p:cNvSpPr/>
          <p:nvPr/>
        </p:nvSpPr>
        <p:spPr>
          <a:xfrm>
            <a:off x="452542" y="3374326"/>
            <a:ext cx="5952916" cy="858594"/>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 pour les frais particuliers</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lvl="0">
              <a:buClr>
                <a:schemeClr val="tx1"/>
              </a:buClr>
              <a:buSzPct val="100000"/>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Seuls les frais médicaux couverts par un certificat médical d’arrêt de travail ou de soins ouvrent droit au remboursement :</a:t>
            </a:r>
          </a:p>
        </p:txBody>
      </p:sp>
      <p:pic>
        <p:nvPicPr>
          <p:cNvPr id="3" name="Image 2" descr="Une image contenant personne, femme&#10;&#10;Description générée automatiquement">
            <a:extLst>
              <a:ext uri="{FF2B5EF4-FFF2-40B4-BE49-F238E27FC236}">
                <a16:creationId xmlns:a16="http://schemas.microsoft.com/office/drawing/2014/main" id="{8F1DC500-998F-831F-F803-A2078861844B}"/>
              </a:ext>
            </a:extLst>
          </p:cNvPr>
          <p:cNvPicPr preferRelativeResize="0">
            <a:picLocks noChangeAspect="1"/>
          </p:cNvPicPr>
          <p:nvPr/>
        </p:nvPicPr>
        <p:blipFill rotWithShape="1">
          <a:blip r:embed="rId2" cstate="print">
            <a:extLst>
              <a:ext uri="{28A0092B-C50C-407E-A947-70E740481C1C}">
                <a14:useLocalDpi xmlns:a14="http://schemas.microsoft.com/office/drawing/2010/main" val="0"/>
              </a:ext>
            </a:extLst>
          </a:blip>
          <a:srcRect l="5827" t="4210" r="32151"/>
          <a:stretch/>
        </p:blipFill>
        <p:spPr>
          <a:xfrm>
            <a:off x="3573017" y="1343296"/>
            <a:ext cx="2831728" cy="1917658"/>
          </a:xfrm>
          <a:prstGeom prst="rect">
            <a:avLst/>
          </a:prstGeom>
        </p:spPr>
      </p:pic>
      <p:sp>
        <p:nvSpPr>
          <p:cNvPr id="4" name="Rectangle 3">
            <a:extLst>
              <a:ext uri="{FF2B5EF4-FFF2-40B4-BE49-F238E27FC236}">
                <a16:creationId xmlns:a16="http://schemas.microsoft.com/office/drawing/2014/main" id="{BB17ABF8-564A-49C9-EE5F-BD9C5FFA5DB6}"/>
              </a:ext>
            </a:extLst>
          </p:cNvPr>
          <p:cNvSpPr/>
          <p:nvPr/>
        </p:nvSpPr>
        <p:spPr>
          <a:xfrm>
            <a:off x="452542" y="4324783"/>
            <a:ext cx="1944000" cy="3354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t>Kinésithérapie</a:t>
            </a:r>
          </a:p>
        </p:txBody>
      </p:sp>
      <p:sp>
        <p:nvSpPr>
          <p:cNvPr id="5" name="Rectangle 4">
            <a:extLst>
              <a:ext uri="{FF2B5EF4-FFF2-40B4-BE49-F238E27FC236}">
                <a16:creationId xmlns:a16="http://schemas.microsoft.com/office/drawing/2014/main" id="{B35D3610-9281-AE49-8EC7-D86440E1731C}"/>
              </a:ext>
            </a:extLst>
          </p:cNvPr>
          <p:cNvSpPr/>
          <p:nvPr/>
        </p:nvSpPr>
        <p:spPr>
          <a:xfrm>
            <a:off x="453068" y="4652965"/>
            <a:ext cx="1944000" cy="154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Prescription médicale précisant le nombre de séances</a:t>
            </a:r>
            <a:endParaRPr lang="fr-FR" sz="105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6" name="Rectangle 5">
            <a:extLst>
              <a:ext uri="{FF2B5EF4-FFF2-40B4-BE49-F238E27FC236}">
                <a16:creationId xmlns:a16="http://schemas.microsoft.com/office/drawing/2014/main" id="{D996C9C3-C56B-2CB9-D887-BE8D20B37FAB}"/>
              </a:ext>
            </a:extLst>
          </p:cNvPr>
          <p:cNvSpPr/>
          <p:nvPr/>
        </p:nvSpPr>
        <p:spPr>
          <a:xfrm>
            <a:off x="2454307" y="4325884"/>
            <a:ext cx="1944000" cy="3354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t>Hospitalisation </a:t>
            </a:r>
            <a:r>
              <a:rPr lang="fr-FR" sz="1050" b="1" dirty="0" err="1"/>
              <a:t>sup.à</a:t>
            </a:r>
            <a:r>
              <a:rPr lang="fr-FR" sz="1050" b="1" dirty="0"/>
              <a:t> 1 jour</a:t>
            </a:r>
          </a:p>
        </p:txBody>
      </p:sp>
      <p:sp>
        <p:nvSpPr>
          <p:cNvPr id="7" name="Rectangle 6">
            <a:extLst>
              <a:ext uri="{FF2B5EF4-FFF2-40B4-BE49-F238E27FC236}">
                <a16:creationId xmlns:a16="http://schemas.microsoft.com/office/drawing/2014/main" id="{4917E654-BA05-8DED-41DA-11997A3CDE27}"/>
              </a:ext>
            </a:extLst>
          </p:cNvPr>
          <p:cNvSpPr/>
          <p:nvPr/>
        </p:nvSpPr>
        <p:spPr>
          <a:xfrm>
            <a:off x="2458351" y="4653074"/>
            <a:ext cx="1950927" cy="154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Demande de prise en charge</a:t>
            </a:r>
          </a:p>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Certificat médical ou bulletin de situation couvrant la date d'hospitalisation</a:t>
            </a:r>
          </a:p>
          <a:p>
            <a:pPr marL="90170" algn="l"/>
            <a:r>
              <a:rPr lang="fr-FR" sz="1050"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La chambre particulière et les suppléments personnels ne sont pas pris en charge</a:t>
            </a:r>
          </a:p>
        </p:txBody>
      </p:sp>
      <p:sp>
        <p:nvSpPr>
          <p:cNvPr id="8" name="Rectangle 7">
            <a:extLst>
              <a:ext uri="{FF2B5EF4-FFF2-40B4-BE49-F238E27FC236}">
                <a16:creationId xmlns:a16="http://schemas.microsoft.com/office/drawing/2014/main" id="{59B8C214-1403-4617-7677-A6A690836774}"/>
              </a:ext>
            </a:extLst>
          </p:cNvPr>
          <p:cNvSpPr/>
          <p:nvPr/>
        </p:nvSpPr>
        <p:spPr>
          <a:xfrm>
            <a:off x="4455360" y="4325883"/>
            <a:ext cx="1944000" cy="33543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t>Dentaire (hors soins)</a:t>
            </a:r>
          </a:p>
        </p:txBody>
      </p:sp>
      <p:sp>
        <p:nvSpPr>
          <p:cNvPr id="9" name="Rectangle 8">
            <a:extLst>
              <a:ext uri="{FF2B5EF4-FFF2-40B4-BE49-F238E27FC236}">
                <a16:creationId xmlns:a16="http://schemas.microsoft.com/office/drawing/2014/main" id="{3A9692FA-552B-301E-C19C-004B187F3342}"/>
              </a:ext>
            </a:extLst>
          </p:cNvPr>
          <p:cNvSpPr/>
          <p:nvPr/>
        </p:nvSpPr>
        <p:spPr>
          <a:xfrm>
            <a:off x="4457517" y="4661320"/>
            <a:ext cx="1944000" cy="154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Devis du dentiste</a:t>
            </a:r>
          </a:p>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Avis du chirurgien-dentiste agréé</a:t>
            </a:r>
          </a:p>
        </p:txBody>
      </p:sp>
      <p:sp>
        <p:nvSpPr>
          <p:cNvPr id="11" name="Rectangle 10">
            <a:extLst>
              <a:ext uri="{FF2B5EF4-FFF2-40B4-BE49-F238E27FC236}">
                <a16:creationId xmlns:a16="http://schemas.microsoft.com/office/drawing/2014/main" id="{6A7B8D19-43DE-4B5F-707C-CC676E9CECF1}"/>
              </a:ext>
            </a:extLst>
          </p:cNvPr>
          <p:cNvSpPr/>
          <p:nvPr/>
        </p:nvSpPr>
        <p:spPr>
          <a:xfrm>
            <a:off x="452542" y="6263950"/>
            <a:ext cx="1944000" cy="33543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t>Optique</a:t>
            </a:r>
          </a:p>
        </p:txBody>
      </p:sp>
      <p:sp>
        <p:nvSpPr>
          <p:cNvPr id="12" name="Rectangle 11">
            <a:extLst>
              <a:ext uri="{FF2B5EF4-FFF2-40B4-BE49-F238E27FC236}">
                <a16:creationId xmlns:a16="http://schemas.microsoft.com/office/drawing/2014/main" id="{4FACBD77-794D-C90D-BF45-0864D350B102}"/>
              </a:ext>
            </a:extLst>
          </p:cNvPr>
          <p:cNvSpPr/>
          <p:nvPr/>
        </p:nvSpPr>
        <p:spPr>
          <a:xfrm>
            <a:off x="452542" y="6599387"/>
            <a:ext cx="1944000" cy="121115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Prescription de l'ophtalmologiste</a:t>
            </a:r>
          </a:p>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Devis de l'opticien</a:t>
            </a:r>
          </a:p>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Ancienne facture</a:t>
            </a:r>
          </a:p>
        </p:txBody>
      </p:sp>
      <p:sp>
        <p:nvSpPr>
          <p:cNvPr id="14" name="Rectangle 13">
            <a:extLst>
              <a:ext uri="{FF2B5EF4-FFF2-40B4-BE49-F238E27FC236}">
                <a16:creationId xmlns:a16="http://schemas.microsoft.com/office/drawing/2014/main" id="{595D865B-14F0-C4CB-785A-5E501798B226}"/>
              </a:ext>
            </a:extLst>
          </p:cNvPr>
          <p:cNvSpPr/>
          <p:nvPr/>
        </p:nvSpPr>
        <p:spPr>
          <a:xfrm>
            <a:off x="2457000" y="6263950"/>
            <a:ext cx="1944000" cy="33543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t>Cure thermale</a:t>
            </a:r>
          </a:p>
        </p:txBody>
      </p:sp>
      <p:sp>
        <p:nvSpPr>
          <p:cNvPr id="15" name="Rectangle 14">
            <a:extLst>
              <a:ext uri="{FF2B5EF4-FFF2-40B4-BE49-F238E27FC236}">
                <a16:creationId xmlns:a16="http://schemas.microsoft.com/office/drawing/2014/main" id="{DA280D30-AAD1-84AF-BB02-F85943B036B0}"/>
              </a:ext>
            </a:extLst>
          </p:cNvPr>
          <p:cNvSpPr/>
          <p:nvPr/>
        </p:nvSpPr>
        <p:spPr>
          <a:xfrm>
            <a:off x="2457000" y="6599387"/>
            <a:ext cx="1944000" cy="121115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Avis favorable d’un médecin expert ou du Conseil Médical</a:t>
            </a:r>
          </a:p>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Prescription médicale</a:t>
            </a:r>
          </a:p>
        </p:txBody>
      </p:sp>
      <p:sp>
        <p:nvSpPr>
          <p:cNvPr id="16" name="Rectangle 15">
            <a:extLst>
              <a:ext uri="{FF2B5EF4-FFF2-40B4-BE49-F238E27FC236}">
                <a16:creationId xmlns:a16="http://schemas.microsoft.com/office/drawing/2014/main" id="{A82A3F27-D135-25F9-2E4D-EE54CD79B69F}"/>
              </a:ext>
            </a:extLst>
          </p:cNvPr>
          <p:cNvSpPr/>
          <p:nvPr/>
        </p:nvSpPr>
        <p:spPr>
          <a:xfrm>
            <a:off x="4455361" y="6263950"/>
            <a:ext cx="1944000" cy="33543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t>Petit appareillage</a:t>
            </a:r>
          </a:p>
        </p:txBody>
      </p:sp>
      <p:sp>
        <p:nvSpPr>
          <p:cNvPr id="21" name="Rectangle 20">
            <a:extLst>
              <a:ext uri="{FF2B5EF4-FFF2-40B4-BE49-F238E27FC236}">
                <a16:creationId xmlns:a16="http://schemas.microsoft.com/office/drawing/2014/main" id="{610DA344-0AD5-818A-1BAC-D15C11FD4BDC}"/>
              </a:ext>
            </a:extLst>
          </p:cNvPr>
          <p:cNvSpPr/>
          <p:nvPr/>
        </p:nvSpPr>
        <p:spPr>
          <a:xfrm>
            <a:off x="4455361" y="6600838"/>
            <a:ext cx="1944000" cy="12097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Prescription médicale</a:t>
            </a:r>
            <a:endParaRPr lang="fr-FR" sz="105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23" name="Rectangle 22">
            <a:extLst>
              <a:ext uri="{FF2B5EF4-FFF2-40B4-BE49-F238E27FC236}">
                <a16:creationId xmlns:a16="http://schemas.microsoft.com/office/drawing/2014/main" id="{8A4E36E9-D78C-C657-3355-DED64768B905}"/>
              </a:ext>
            </a:extLst>
          </p:cNvPr>
          <p:cNvSpPr/>
          <p:nvPr/>
        </p:nvSpPr>
        <p:spPr>
          <a:xfrm>
            <a:off x="456578" y="7867684"/>
            <a:ext cx="1944000" cy="3343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t>Soins infirmiers</a:t>
            </a:r>
          </a:p>
        </p:txBody>
      </p:sp>
      <p:sp>
        <p:nvSpPr>
          <p:cNvPr id="26" name="Rectangle 25">
            <a:extLst>
              <a:ext uri="{FF2B5EF4-FFF2-40B4-BE49-F238E27FC236}">
                <a16:creationId xmlns:a16="http://schemas.microsoft.com/office/drawing/2014/main" id="{B98C6632-1C0C-9795-9E71-8DEC508B6F23}"/>
              </a:ext>
            </a:extLst>
          </p:cNvPr>
          <p:cNvSpPr/>
          <p:nvPr/>
        </p:nvSpPr>
        <p:spPr>
          <a:xfrm>
            <a:off x="458826" y="8203120"/>
            <a:ext cx="1941752" cy="12125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Prescription médicale</a:t>
            </a:r>
            <a:endParaRPr lang="fr-FR" sz="1050" dirty="0">
              <a:effectLst/>
              <a:latin typeface="Arial" panose="020B0604020202020204" pitchFamily="34" charset="0"/>
              <a:ea typeface="Times New Roman" panose="02020603050405020304" pitchFamily="18" charset="0"/>
              <a:cs typeface="Times New Roman" panose="02020603050405020304" pitchFamily="18" charset="0"/>
            </a:endParaRPr>
          </a:p>
        </p:txBody>
      </p:sp>
      <p:sp>
        <p:nvSpPr>
          <p:cNvPr id="27" name="Rectangle 26">
            <a:extLst>
              <a:ext uri="{FF2B5EF4-FFF2-40B4-BE49-F238E27FC236}">
                <a16:creationId xmlns:a16="http://schemas.microsoft.com/office/drawing/2014/main" id="{B461F108-FF79-F76D-D984-DCA3988DE97A}"/>
              </a:ext>
            </a:extLst>
          </p:cNvPr>
          <p:cNvSpPr/>
          <p:nvPr/>
        </p:nvSpPr>
        <p:spPr>
          <a:xfrm>
            <a:off x="2458124" y="7867684"/>
            <a:ext cx="1941752" cy="3354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dirty="0"/>
              <a:t>Frais de transport</a:t>
            </a:r>
          </a:p>
        </p:txBody>
      </p:sp>
      <p:sp>
        <p:nvSpPr>
          <p:cNvPr id="28" name="Rectangle 27">
            <a:extLst>
              <a:ext uri="{FF2B5EF4-FFF2-40B4-BE49-F238E27FC236}">
                <a16:creationId xmlns:a16="http://schemas.microsoft.com/office/drawing/2014/main" id="{2F002E24-C6C6-6276-2202-E68E44C7CAA5}"/>
              </a:ext>
            </a:extLst>
          </p:cNvPr>
          <p:cNvSpPr/>
          <p:nvPr/>
        </p:nvSpPr>
        <p:spPr>
          <a:xfrm>
            <a:off x="2458124" y="8209743"/>
            <a:ext cx="1941752" cy="12125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61620" indent="-171450" algn="l">
              <a:buFont typeface="Arial" panose="020B0604020202020204" pitchFamily="34" charset="0"/>
              <a:buChar char="•"/>
            </a:pPr>
            <a:r>
              <a:rPr lang="fr-FR" sz="105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Prescription médicale de transport</a:t>
            </a:r>
            <a:endParaRPr lang="fr-FR" sz="1050"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endParaRPr>
          </a:p>
        </p:txBody>
      </p:sp>
      <p:pic>
        <p:nvPicPr>
          <p:cNvPr id="29" name="Image 28" descr="Une image contenant texte, clipart&#10;&#10;Description générée automatiquement">
            <a:extLst>
              <a:ext uri="{FF2B5EF4-FFF2-40B4-BE49-F238E27FC236}">
                <a16:creationId xmlns:a16="http://schemas.microsoft.com/office/drawing/2014/main" id="{38130A63-9293-A383-9326-C67881E8361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05264" y="9392343"/>
            <a:ext cx="749256" cy="241177"/>
          </a:xfrm>
          <a:prstGeom prst="rect">
            <a:avLst/>
          </a:prstGeom>
        </p:spPr>
      </p:pic>
    </p:spTree>
    <p:extLst>
      <p:ext uri="{BB962C8B-B14F-4D97-AF65-F5344CB8AC3E}">
        <p14:creationId xmlns:p14="http://schemas.microsoft.com/office/powerpoint/2010/main" val="7013334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BAB6862E-BF7A-64AE-817C-BD5F8F769047}"/>
              </a:ext>
            </a:extLst>
          </p:cNvPr>
          <p:cNvSpPr txBox="1"/>
          <p:nvPr/>
        </p:nvSpPr>
        <p:spPr>
          <a:xfrm>
            <a:off x="428412" y="0"/>
            <a:ext cx="4656772" cy="1080000"/>
          </a:xfrm>
          <a:prstGeom prst="rect">
            <a:avLst/>
          </a:prstGeom>
          <a:noFill/>
          <a:effectLst/>
        </p:spPr>
        <p:txBody>
          <a:bodyPr wrap="square" lIns="87750" rIns="87750" anchor="ctr">
            <a:noAutofit/>
          </a:bodyPr>
          <a:lstStyle/>
          <a:p>
            <a:r>
              <a:rPr lang="fr-FR" sz="2400" b="1" dirty="0">
                <a:latin typeface="Times New Roman" panose="02020603050405020304" pitchFamily="18" charset="0"/>
                <a:cs typeface="Times New Roman" panose="02020603050405020304" pitchFamily="18" charset="0"/>
              </a:rPr>
              <a:t>Décès</a:t>
            </a:r>
            <a:endParaRPr lang="fr-FR" b="1" dirty="0">
              <a:solidFill>
                <a:schemeClr val="tx2"/>
              </a:solidFill>
              <a:latin typeface="+mj-lt"/>
              <a:cs typeface="Times New Roman" panose="02020603050405020304" pitchFamily="18" charset="0"/>
            </a:endParaRPr>
          </a:p>
        </p:txBody>
      </p:sp>
      <p:pic>
        <p:nvPicPr>
          <p:cNvPr id="3" name="Image 2" descr="Une image contenant texte, clipart&#10;&#10;Description générée automatiquement">
            <a:extLst>
              <a:ext uri="{FF2B5EF4-FFF2-40B4-BE49-F238E27FC236}">
                <a16:creationId xmlns:a16="http://schemas.microsoft.com/office/drawing/2014/main" id="{13209DAD-3536-75C5-BF1A-8A9153BD3FA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0648" y="9417496"/>
            <a:ext cx="749256" cy="241177"/>
          </a:xfrm>
          <a:prstGeom prst="rect">
            <a:avLst/>
          </a:prstGeom>
        </p:spPr>
      </p:pic>
      <p:pic>
        <p:nvPicPr>
          <p:cNvPr id="22" name="Image 21">
            <a:extLst>
              <a:ext uri="{FF2B5EF4-FFF2-40B4-BE49-F238E27FC236}">
                <a16:creationId xmlns:a16="http://schemas.microsoft.com/office/drawing/2014/main" id="{820CC125-5D55-6D0F-C102-5A1CEA555D09}"/>
              </a:ext>
            </a:extLst>
          </p:cNvPr>
          <p:cNvPicPr>
            <a:picLocks noChangeAspect="1"/>
          </p:cNvPicPr>
          <p:nvPr/>
        </p:nvPicPr>
        <p:blipFill>
          <a:blip r:embed="rId3"/>
          <a:stretch>
            <a:fillRect/>
          </a:stretch>
        </p:blipFill>
        <p:spPr>
          <a:xfrm flipH="1">
            <a:off x="0" y="3887573"/>
            <a:ext cx="5085184" cy="2504969"/>
          </a:xfrm>
          <a:prstGeom prst="rect">
            <a:avLst/>
          </a:prstGeom>
        </p:spPr>
      </p:pic>
      <p:sp>
        <p:nvSpPr>
          <p:cNvPr id="10" name="ZoneTexte 9">
            <a:extLst>
              <a:ext uri="{FF2B5EF4-FFF2-40B4-BE49-F238E27FC236}">
                <a16:creationId xmlns:a16="http://schemas.microsoft.com/office/drawing/2014/main" id="{4E44DF61-93D6-018E-BE4E-BACD9A2D76E5}"/>
              </a:ext>
            </a:extLst>
          </p:cNvPr>
          <p:cNvSpPr txBox="1"/>
          <p:nvPr/>
        </p:nvSpPr>
        <p:spPr>
          <a:xfrm>
            <a:off x="428412" y="1084986"/>
            <a:ext cx="2496532" cy="2400657"/>
          </a:xfrm>
          <a:prstGeom prst="rect">
            <a:avLst/>
          </a:prstGeom>
          <a:solidFill>
            <a:schemeClr val="bg1"/>
          </a:solidFill>
        </p:spPr>
        <p:txBody>
          <a:bodyPr wrap="square">
            <a:spAutoFit/>
          </a:bodyPr>
          <a:lstStyle/>
          <a:p>
            <a:r>
              <a:rPr lang="fr-FR" sz="1200" b="1" dirty="0">
                <a:solidFill>
                  <a:schemeClr val="tx2"/>
                </a:solidFill>
              </a:rPr>
              <a:t>Définitions</a:t>
            </a:r>
          </a:p>
          <a:p>
            <a:endParaRPr lang="fr-FR" sz="1200" dirty="0"/>
          </a:p>
          <a:p>
            <a:pPr algn="just"/>
            <a:r>
              <a:rPr lang="fr-FR" sz="1050" dirty="0"/>
              <a:t>Le capital décès est une prestation versée par les collectivités aux ayants droits de l’agent décédé en vertu du statut de la Fonction Publique. Le montant du capital décès et ses modalités d’octroi dépendent de la situation et de l’âge de l’agent conformément au décret n° 2015-1399 du 3 novembre 2015, ou selon votre contrat du Décret 2021-176 du 17 février 2021 prolongé par Décret 2021- 1860  du 27 décembre 2021</a:t>
            </a:r>
          </a:p>
        </p:txBody>
      </p:sp>
      <p:sp>
        <p:nvSpPr>
          <p:cNvPr id="6" name="Rectangle 5">
            <a:extLst>
              <a:ext uri="{FF2B5EF4-FFF2-40B4-BE49-F238E27FC236}">
                <a16:creationId xmlns:a16="http://schemas.microsoft.com/office/drawing/2014/main" id="{D9078335-645D-C671-9FB1-0E93482924C8}"/>
              </a:ext>
            </a:extLst>
          </p:cNvPr>
          <p:cNvSpPr/>
          <p:nvPr/>
        </p:nvSpPr>
        <p:spPr>
          <a:xfrm>
            <a:off x="3117220" y="1080000"/>
            <a:ext cx="3312368" cy="3639462"/>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lnSpc>
                <a:spcPct val="115000"/>
              </a:lnSpc>
            </a:pPr>
            <a:r>
              <a:rPr lang="fr-FR" sz="1200" b="1" dirty="0">
                <a:solidFill>
                  <a:schemeClr val="tx2"/>
                </a:solidFill>
                <a:effectLst/>
                <a:latin typeface="Arial" panose="020B0604020202020204" pitchFamily="34" charset="0"/>
                <a:ea typeface="Times New Roman" panose="02020603050405020304" pitchFamily="18" charset="0"/>
                <a:cs typeface="Times New Roman" panose="02020603050405020304" pitchFamily="18" charset="0"/>
              </a:rPr>
              <a:t>Pièces à fournir</a:t>
            </a:r>
          </a:p>
          <a:p>
            <a:pPr marL="90170" algn="just"/>
            <a:r>
              <a:rPr lang="fr-FR" sz="12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p>
          <a:p>
            <a:pPr lvl="0">
              <a:buClr>
                <a:schemeClr val="tx1"/>
              </a:buClr>
              <a:buSzPct val="100000"/>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Pour constituer un dossier complet, des documents supplémentaires peuvent se révéler nécessaires en fonction des conditions générales et particulières de votre contrat.</a:t>
            </a:r>
          </a:p>
          <a:p>
            <a:pPr marL="185738" lvl="0" indent="-185738">
              <a:buClr>
                <a:schemeClr val="tx1"/>
              </a:buClr>
              <a:buSzPct val="100000"/>
              <a:buFont typeface="Arial" panose="020B0604020202020204" pitchFamily="34" charset="0"/>
              <a:buChar char="•"/>
            </a:pPr>
            <a:endPar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Déclaration de décès complétée et signée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Attestation de la collectivité justifiant le calcul et le paiement du capital</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Acte de décès de l’agent</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du dernier bulletin de salaire</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intégrale de l’acte de naissance de l’agent avec les mentions marginales, y compris la date du décès (original daté de moins de 3 mois)</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intégrale de l’acte de naissance ou un extrait d’acte de naissance (original daté de moins de 3 mois) du ou des bénéficiaire(s)</a:t>
            </a:r>
          </a:p>
          <a:p>
            <a:pPr marL="185738" lvl="0" indent="-185738">
              <a:buClr>
                <a:schemeClr val="tx1"/>
              </a:buClr>
              <a:buSzPct val="100000"/>
              <a:buFont typeface="Arial" panose="020B0604020202020204" pitchFamily="34" charset="0"/>
              <a:buChar char="•"/>
            </a:pPr>
            <a:endParaRPr lang="fr-FR" sz="40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endParaRPr>
          </a:p>
          <a:p>
            <a:pPr marL="185738" lvl="0" indent="-185738">
              <a:buClr>
                <a:schemeClr val="tx1"/>
              </a:buClr>
              <a:buSzPct val="100000"/>
              <a:buFont typeface="Arial" panose="020B0604020202020204" pitchFamily="34" charset="0"/>
              <a:buChar char="•"/>
            </a:pPr>
            <a:r>
              <a:rPr lang="fr-FR" sz="1050" dirty="0">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Copie du livret de famille</a:t>
            </a:r>
          </a:p>
        </p:txBody>
      </p:sp>
      <p:sp>
        <p:nvSpPr>
          <p:cNvPr id="16" name="ZoneTexte 15">
            <a:extLst>
              <a:ext uri="{FF2B5EF4-FFF2-40B4-BE49-F238E27FC236}">
                <a16:creationId xmlns:a16="http://schemas.microsoft.com/office/drawing/2014/main" id="{C8EC362E-55BB-B1D9-1AEA-54BA37B2E602}"/>
              </a:ext>
            </a:extLst>
          </p:cNvPr>
          <p:cNvSpPr txBox="1"/>
          <p:nvPr/>
        </p:nvSpPr>
        <p:spPr>
          <a:xfrm>
            <a:off x="428412" y="6646462"/>
            <a:ext cx="6001176" cy="415498"/>
          </a:xfrm>
          <a:prstGeom prst="rect">
            <a:avLst/>
          </a:prstGeom>
          <a:noFill/>
        </p:spPr>
        <p:txBody>
          <a:bodyPr wrap="square">
            <a:spAutoFit/>
          </a:bodyPr>
          <a:lstStyle/>
          <a:p>
            <a:r>
              <a:rPr lang="fr-FR" sz="1050" dirty="0"/>
              <a:t>Selon le bénéficiaire du capital décès, vous devez aussi transmettre les pièces indiquées ci-dessous :</a:t>
            </a:r>
          </a:p>
        </p:txBody>
      </p:sp>
      <p:sp>
        <p:nvSpPr>
          <p:cNvPr id="19" name="Rectangle 18">
            <a:extLst>
              <a:ext uri="{FF2B5EF4-FFF2-40B4-BE49-F238E27FC236}">
                <a16:creationId xmlns:a16="http://schemas.microsoft.com/office/drawing/2014/main" id="{1D451BF5-C5FD-4264-DD86-638AFB267EAE}"/>
              </a:ext>
            </a:extLst>
          </p:cNvPr>
          <p:cNvSpPr/>
          <p:nvPr/>
        </p:nvSpPr>
        <p:spPr>
          <a:xfrm>
            <a:off x="260648" y="7132573"/>
            <a:ext cx="1992476" cy="14827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r-FR" sz="1050" b="1" dirty="0">
                <a:solidFill>
                  <a:schemeClr val="accent4"/>
                </a:solidFill>
              </a:rPr>
              <a:t>Conjoint seul</a:t>
            </a:r>
          </a:p>
          <a:p>
            <a:endParaRPr lang="fr-FR" sz="1050" dirty="0">
              <a:solidFill>
                <a:schemeClr val="accent4"/>
              </a:solidFill>
            </a:endParaRPr>
          </a:p>
          <a:p>
            <a:pPr marL="171450" indent="-171450">
              <a:buFont typeface="Arial" panose="020B0604020202020204" pitchFamily="34" charset="0"/>
              <a:buChar char="•"/>
            </a:pPr>
            <a:r>
              <a:rPr lang="fr-FR" sz="1050" dirty="0">
                <a:solidFill>
                  <a:schemeClr val="tx1"/>
                </a:solidFill>
              </a:rPr>
              <a:t>Déclaration sur l’honneur établie par le conjoint qu’aucune séparation de corps n’a été prononcée judiciairement et qu’il n’existe pas d’enfant pouvant prétendre au capital décès</a:t>
            </a:r>
          </a:p>
        </p:txBody>
      </p:sp>
      <p:sp>
        <p:nvSpPr>
          <p:cNvPr id="20" name="Rectangle 19">
            <a:extLst>
              <a:ext uri="{FF2B5EF4-FFF2-40B4-BE49-F238E27FC236}">
                <a16:creationId xmlns:a16="http://schemas.microsoft.com/office/drawing/2014/main" id="{0E9F9F12-20A4-EAEC-5779-C12C5DFA2140}"/>
              </a:ext>
            </a:extLst>
          </p:cNvPr>
          <p:cNvSpPr/>
          <p:nvPr/>
        </p:nvSpPr>
        <p:spPr>
          <a:xfrm>
            <a:off x="2132982" y="7132573"/>
            <a:ext cx="2376139" cy="23490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r-FR" sz="1050" b="1" dirty="0">
                <a:solidFill>
                  <a:schemeClr val="accent3"/>
                </a:solidFill>
              </a:rPr>
              <a:t>Conjoint &amp; enfant(s)</a:t>
            </a:r>
          </a:p>
          <a:p>
            <a:endParaRPr lang="fr-FR" sz="1050" dirty="0">
              <a:solidFill>
                <a:schemeClr val="accent4"/>
              </a:solidFill>
            </a:endParaRPr>
          </a:p>
          <a:p>
            <a:pPr marL="171450" indent="-171450" algn="just">
              <a:buFont typeface="Arial" panose="020B0604020202020204" pitchFamily="34" charset="0"/>
              <a:buChar char="•"/>
            </a:pPr>
            <a:r>
              <a:rPr lang="fr-FR" sz="1050" dirty="0">
                <a:solidFill>
                  <a:schemeClr val="tx1"/>
                </a:solidFill>
              </a:rPr>
              <a:t>Déclaration sur l’honneur établie par le conjoint qu’aucune séparation de corps n’a été prononcée judiciairement </a:t>
            </a:r>
          </a:p>
          <a:p>
            <a:pPr marL="171450" indent="-171450" algn="just">
              <a:buFont typeface="Arial" panose="020B0604020202020204" pitchFamily="34" charset="0"/>
              <a:buChar char="•"/>
            </a:pPr>
            <a:endParaRPr lang="fr-FR" sz="400" dirty="0">
              <a:solidFill>
                <a:schemeClr val="tx1"/>
              </a:solidFill>
            </a:endParaRPr>
          </a:p>
          <a:p>
            <a:pPr marL="171450" indent="-171450" algn="just">
              <a:buFont typeface="Arial" panose="020B0604020202020204" pitchFamily="34" charset="0"/>
              <a:buChar char="•"/>
            </a:pPr>
            <a:r>
              <a:rPr lang="fr-FR" sz="1050" dirty="0">
                <a:solidFill>
                  <a:schemeClr val="tx1"/>
                </a:solidFill>
              </a:rPr>
              <a:t>Certificat de scolarité ou de non-imposition pour les enfants à charge âgés de plus de 16 ans et de moins de 21 ans ou infirmes</a:t>
            </a:r>
          </a:p>
          <a:p>
            <a:pPr marL="171450" indent="-171450" algn="just">
              <a:buFont typeface="Arial" panose="020B0604020202020204" pitchFamily="34" charset="0"/>
              <a:buChar char="•"/>
            </a:pPr>
            <a:endParaRPr lang="fr-FR" sz="400" dirty="0">
              <a:solidFill>
                <a:schemeClr val="tx1"/>
              </a:solidFill>
            </a:endParaRPr>
          </a:p>
          <a:p>
            <a:pPr marL="171450" indent="-171450" algn="just">
              <a:buFont typeface="Arial" panose="020B0604020202020204" pitchFamily="34" charset="0"/>
              <a:buChar char="•"/>
            </a:pPr>
            <a:r>
              <a:rPr lang="fr-FR" sz="1050" dirty="0">
                <a:solidFill>
                  <a:schemeClr val="tx1"/>
                </a:solidFill>
              </a:rPr>
              <a:t>Photocopie de la carte d’invalidité pour les enfants âgés de plus de 21 ans infirmes</a:t>
            </a:r>
          </a:p>
          <a:p>
            <a:pPr marL="171450" indent="-171450" algn="just">
              <a:buFont typeface="Arial" panose="020B0604020202020204" pitchFamily="34" charset="0"/>
              <a:buChar char="•"/>
            </a:pPr>
            <a:endParaRPr lang="fr-FR" sz="400" dirty="0">
              <a:solidFill>
                <a:schemeClr val="tx1"/>
              </a:solidFill>
            </a:endParaRPr>
          </a:p>
          <a:p>
            <a:pPr marL="171450" indent="-171450" algn="just">
              <a:buFont typeface="Arial" panose="020B0604020202020204" pitchFamily="34" charset="0"/>
              <a:buChar char="•"/>
            </a:pPr>
            <a:r>
              <a:rPr lang="fr-FR" sz="1050" dirty="0">
                <a:solidFill>
                  <a:schemeClr val="tx1"/>
                </a:solidFill>
              </a:rPr>
              <a:t>Acte de tutelle</a:t>
            </a:r>
          </a:p>
        </p:txBody>
      </p:sp>
      <p:sp>
        <p:nvSpPr>
          <p:cNvPr id="23" name="Rectangle 22">
            <a:extLst>
              <a:ext uri="{FF2B5EF4-FFF2-40B4-BE49-F238E27FC236}">
                <a16:creationId xmlns:a16="http://schemas.microsoft.com/office/drawing/2014/main" id="{47AA9510-2493-83B8-E16F-B7B7CD906FAE}"/>
              </a:ext>
            </a:extLst>
          </p:cNvPr>
          <p:cNvSpPr/>
          <p:nvPr/>
        </p:nvSpPr>
        <p:spPr>
          <a:xfrm>
            <a:off x="4509121" y="7132573"/>
            <a:ext cx="2117995" cy="18563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fr-FR" sz="1050" b="1" dirty="0">
                <a:solidFill>
                  <a:schemeClr val="accent2"/>
                </a:solidFill>
              </a:rPr>
              <a:t>Ascendants 1er et 2nd degré</a:t>
            </a:r>
          </a:p>
          <a:p>
            <a:endParaRPr lang="fr-FR" sz="1050" dirty="0">
              <a:solidFill>
                <a:schemeClr val="accent4"/>
              </a:solidFill>
            </a:endParaRPr>
          </a:p>
          <a:p>
            <a:pPr marL="171450" indent="-171450">
              <a:buFont typeface="Arial" panose="020B0604020202020204" pitchFamily="34" charset="0"/>
              <a:buChar char="•"/>
            </a:pPr>
            <a:r>
              <a:rPr lang="fr-FR" sz="1050" dirty="0">
                <a:solidFill>
                  <a:schemeClr val="tx1"/>
                </a:solidFill>
              </a:rPr>
              <a:t>Certificat de non-imposition</a:t>
            </a:r>
          </a:p>
          <a:p>
            <a:pPr marL="171450" indent="-171450">
              <a:buFont typeface="Arial" panose="020B0604020202020204" pitchFamily="34" charset="0"/>
              <a:buChar char="•"/>
            </a:pPr>
            <a:r>
              <a:rPr lang="fr-FR" sz="1050" dirty="0">
                <a:solidFill>
                  <a:schemeClr val="tx1"/>
                </a:solidFill>
              </a:rPr>
              <a:t>Pour les ascendants du second degré, fournir les extraits des actes de naissance des ascendants du premier degré</a:t>
            </a:r>
          </a:p>
          <a:p>
            <a:pPr marL="171450" indent="-171450">
              <a:buFont typeface="Arial" panose="020B0604020202020204" pitchFamily="34" charset="0"/>
              <a:buChar char="•"/>
            </a:pPr>
            <a:r>
              <a:rPr lang="fr-FR" sz="1050" dirty="0">
                <a:solidFill>
                  <a:schemeClr val="tx1"/>
                </a:solidFill>
              </a:rPr>
              <a:t>Déclaration sur l’honneur attestant que le défunt n’était pas marié ou veuf, divorcé ou séparé de corps judiciairement et qu’il n’a pas laissé de descendant pouvant prétendre au capital décès</a:t>
            </a:r>
          </a:p>
        </p:txBody>
      </p:sp>
      <p:cxnSp>
        <p:nvCxnSpPr>
          <p:cNvPr id="25" name="Connecteur droit 24">
            <a:extLst>
              <a:ext uri="{FF2B5EF4-FFF2-40B4-BE49-F238E27FC236}">
                <a16:creationId xmlns:a16="http://schemas.microsoft.com/office/drawing/2014/main" id="{46CCAFFF-4939-BEC8-FEBF-6B5512484CE4}"/>
              </a:ext>
            </a:extLst>
          </p:cNvPr>
          <p:cNvCxnSpPr>
            <a:cxnSpLocks/>
          </p:cNvCxnSpPr>
          <p:nvPr/>
        </p:nvCxnSpPr>
        <p:spPr>
          <a:xfrm>
            <a:off x="2126055" y="7449761"/>
            <a:ext cx="0" cy="2117472"/>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Connecteur droit 25">
            <a:extLst>
              <a:ext uri="{FF2B5EF4-FFF2-40B4-BE49-F238E27FC236}">
                <a16:creationId xmlns:a16="http://schemas.microsoft.com/office/drawing/2014/main" id="{3D302BE9-B8CC-2446-B0E8-2CC20D335943}"/>
              </a:ext>
            </a:extLst>
          </p:cNvPr>
          <p:cNvCxnSpPr>
            <a:cxnSpLocks/>
          </p:cNvCxnSpPr>
          <p:nvPr/>
        </p:nvCxnSpPr>
        <p:spPr>
          <a:xfrm>
            <a:off x="4516047" y="7449761"/>
            <a:ext cx="0" cy="2117472"/>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Connecteur droit 31">
            <a:extLst>
              <a:ext uri="{FF2B5EF4-FFF2-40B4-BE49-F238E27FC236}">
                <a16:creationId xmlns:a16="http://schemas.microsoft.com/office/drawing/2014/main" id="{D5CDE696-5426-4A6C-01D8-59072C30A78F}"/>
              </a:ext>
            </a:extLst>
          </p:cNvPr>
          <p:cNvCxnSpPr>
            <a:cxnSpLocks/>
          </p:cNvCxnSpPr>
          <p:nvPr/>
        </p:nvCxnSpPr>
        <p:spPr>
          <a:xfrm flipH="1">
            <a:off x="317419" y="7449761"/>
            <a:ext cx="6207925" cy="0"/>
          </a:xfrm>
          <a:prstGeom prst="line">
            <a:avLst/>
          </a:prstGeom>
          <a:ln>
            <a:solidFill>
              <a:schemeClr val="bg1">
                <a:lumMod val="7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1885214"/>
      </p:ext>
    </p:extLst>
  </p:cSld>
  <p:clrMapOvr>
    <a:masterClrMapping/>
  </p:clrMapOvr>
</p:sld>
</file>

<file path=ppt/theme/theme1.xml><?xml version="1.0" encoding="utf-8"?>
<a:theme xmlns:a="http://schemas.openxmlformats.org/drawingml/2006/main" name="Conception personnalisée">
  <a:themeElements>
    <a:clrScheme name="Personnalisé 1">
      <a:dk1>
        <a:srgbClr val="000000"/>
      </a:dk1>
      <a:lt1>
        <a:srgbClr val="FFFFFF"/>
      </a:lt1>
      <a:dk2>
        <a:srgbClr val="7F34B2"/>
      </a:dk2>
      <a:lt2>
        <a:srgbClr val="E6E6E6"/>
      </a:lt2>
      <a:accent1>
        <a:srgbClr val="48086F"/>
      </a:accent1>
      <a:accent2>
        <a:srgbClr val="C900AC"/>
      </a:accent2>
      <a:accent3>
        <a:srgbClr val="F6517F"/>
      </a:accent3>
      <a:accent4>
        <a:srgbClr val="FF8204"/>
      </a:accent4>
      <a:accent5>
        <a:srgbClr val="FFB92A"/>
      </a:accent5>
      <a:accent6>
        <a:srgbClr val="3ADCC9"/>
      </a:accent6>
      <a:hlink>
        <a:srgbClr val="7F34B2"/>
      </a:hlink>
      <a:folHlink>
        <a:srgbClr val="7F34B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Cat_x00e9_gorie xmlns="348ebee7-7a3d-4aeb-93f2-ae22f093cd15">01. Manuels</Cat_x00e9_gori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C94490C271F0F4DB1FD2035371CF686" ma:contentTypeVersion="3" ma:contentTypeDescription="Crée un document." ma:contentTypeScope="" ma:versionID="e533baf97ea0a3ab9e165dadaa70e853">
  <xsd:schema xmlns:xsd="http://www.w3.org/2001/XMLSchema" xmlns:p="http://schemas.microsoft.com/office/2006/metadata/properties" xmlns:ns2="348ebee7-7a3d-4aeb-93f2-ae22f093cd15" targetNamespace="http://schemas.microsoft.com/office/2006/metadata/properties" ma:root="true" ma:fieldsID="a5e2ea00f33d06ce87f4b31c50d39550" ns2:_="">
    <xsd:import namespace="348ebee7-7a3d-4aeb-93f2-ae22f093cd15"/>
    <xsd:element name="properties">
      <xsd:complexType>
        <xsd:sequence>
          <xsd:element name="documentManagement">
            <xsd:complexType>
              <xsd:all>
                <xsd:element ref="ns2:Cat_x00e9_gorie" minOccurs="0"/>
              </xsd:all>
            </xsd:complexType>
          </xsd:element>
        </xsd:sequence>
      </xsd:complexType>
    </xsd:element>
  </xsd:schema>
  <xsd:schema xmlns:xsd="http://www.w3.org/2001/XMLSchema" xmlns:dms="http://schemas.microsoft.com/office/2006/documentManagement/types" targetNamespace="348ebee7-7a3d-4aeb-93f2-ae22f093cd15" elementFormDefault="qualified">
    <xsd:import namespace="http://schemas.microsoft.com/office/2006/documentManagement/types"/>
    <xsd:element name="Cat_x00e9_gorie" ma:index="8" nillable="true" ma:displayName="Catégorie" ma:format="Dropdown" ma:internalName="Cat_x00e9_gorie">
      <xsd:simpleType>
        <xsd:restriction base="dms:Choice">
          <xsd:enumeration value="01. Manuels"/>
          <xsd:enumeration value="02. Procédures"/>
          <xsd:enumeration value="03. Modes Opératoires"/>
          <xsd:enumeration value="04. Formulaires"/>
          <xsd:enumeration value="05. Fiches CG"/>
          <xsd:enumeration value="06. Vidéos Web client"/>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Commentaire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5437225-B27C-463A-A5E1-CA007CA2F82A}">
  <ds:schemaRefs>
    <ds:schemaRef ds:uri="348ebee7-7a3d-4aeb-93f2-ae22f093cd15"/>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dcmitype/"/>
    <ds:schemaRef ds:uri="http://www.w3.org/XML/1998/namespace"/>
    <ds:schemaRef ds:uri="http://schemas.microsoft.com/office/infopath/2007/PartnerControls"/>
  </ds:schemaRefs>
</ds:datastoreItem>
</file>

<file path=customXml/itemProps2.xml><?xml version="1.0" encoding="utf-8"?>
<ds:datastoreItem xmlns:ds="http://schemas.openxmlformats.org/officeDocument/2006/customXml" ds:itemID="{AB13F908-5679-4BBF-8F60-AF69EB944AF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48ebee7-7a3d-4aeb-93f2-ae22f093cd15"/>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1D4CCA02-3DFA-450E-B8B9-F21F63243AC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7650</TotalTime>
  <Words>3007</Words>
  <Application>Microsoft Office PowerPoint</Application>
  <PresentationFormat>Format A4 (210 x 297 mm)</PresentationFormat>
  <Paragraphs>479</Paragraphs>
  <Slides>14</Slides>
  <Notes>3</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14</vt:i4>
      </vt:variant>
    </vt:vector>
  </HeadingPairs>
  <TitlesOfParts>
    <vt:vector size="19" baseType="lpstr">
      <vt:lpstr>Arial</vt:lpstr>
      <vt:lpstr>Calibri</vt:lpstr>
      <vt:lpstr>Courier New</vt:lpstr>
      <vt:lpstr>Times New Roman</vt:lpstr>
      <vt:lpstr>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Gras Savoye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MAN-GES-01_V7</dc:title>
  <dc:creator>Josselin FOUQUET</dc:creator>
  <cp:lastModifiedBy>BOCHON Cynthia</cp:lastModifiedBy>
  <cp:revision>306</cp:revision>
  <cp:lastPrinted>2019-05-29T16:56:04Z</cp:lastPrinted>
  <dcterms:created xsi:type="dcterms:W3CDTF">2019-05-20T08:07:38Z</dcterms:created>
  <dcterms:modified xsi:type="dcterms:W3CDTF">2024-06-24T07:59:59Z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0x0101000C94490C271F0F4DB1FD2035371CF686</vt:lpwstr>
  </property>
  <property fmtid="{D5CDD505-2E9C-101B-9397-08002B2CF9AE}" pid="3" name="Rubrique">
    <vt:lpwstr>Nouvel arrivant - Tb de garanties, Réseaux de soins, Livrets d'accueil...</vt:lpwstr>
  </property>
  <property fmtid="{D5CDD505-2E9C-101B-9397-08002B2CF9AE}" pid="4" name="Thème">
    <vt:lpwstr>Livrables assurés</vt:lpwstr>
  </property>
  <property fmtid="{D5CDD505-2E9C-101B-9397-08002B2CF9AE}" pid="5" name="lcf76f155ced4ddcb4097134ff3c332f">
    <vt:lpwstr/>
  </property>
  <property fmtid="{D5CDD505-2E9C-101B-9397-08002B2CF9AE}" pid="6" name="MSIP_Label_d30e07c1-dd17-4217-84c7-f8d0517e58c9_Enabled">
    <vt:lpwstr>true</vt:lpwstr>
  </property>
  <property fmtid="{D5CDD505-2E9C-101B-9397-08002B2CF9AE}" pid="7" name="MSIP_Label_d30e07c1-dd17-4217-84c7-f8d0517e58c9_SetDate">
    <vt:lpwstr>2024-06-21T09:51:58Z</vt:lpwstr>
  </property>
  <property fmtid="{D5CDD505-2E9C-101B-9397-08002B2CF9AE}" pid="8" name="MSIP_Label_d30e07c1-dd17-4217-84c7-f8d0517e58c9_Method">
    <vt:lpwstr>Privileged</vt:lpwstr>
  </property>
  <property fmtid="{D5CDD505-2E9C-101B-9397-08002B2CF9AE}" pid="9" name="MSIP_Label_d30e07c1-dd17-4217-84c7-f8d0517e58c9_Name">
    <vt:lpwstr>d30e07c1-dd17-4217-84c7-f8d0517e58c9</vt:lpwstr>
  </property>
  <property fmtid="{D5CDD505-2E9C-101B-9397-08002B2CF9AE}" pid="10" name="MSIP_Label_d30e07c1-dd17-4217-84c7-f8d0517e58c9_SiteId">
    <vt:lpwstr>76e3921f-489b-4b7e-9547-9ea297add9b5</vt:lpwstr>
  </property>
  <property fmtid="{D5CDD505-2E9C-101B-9397-08002B2CF9AE}" pid="11" name="MSIP_Label_d30e07c1-dd17-4217-84c7-f8d0517e58c9_ActionId">
    <vt:lpwstr>73884ba1-f472-4b39-85ba-a9484a1d65ef</vt:lpwstr>
  </property>
  <property fmtid="{D5CDD505-2E9C-101B-9397-08002B2CF9AE}" pid="12" name="MSIP_Label_d30e07c1-dd17-4217-84c7-f8d0517e58c9_ContentBits">
    <vt:lpwstr>0</vt:lpwstr>
  </property>
</Properties>
</file>