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669" r:id="rId4"/>
  </p:sldMasterIdLst>
  <p:notesMasterIdLst>
    <p:notesMasterId r:id="rId13"/>
  </p:notesMasterIdLst>
  <p:sldIdLst>
    <p:sldId id="353" r:id="rId5"/>
    <p:sldId id="367" r:id="rId6"/>
    <p:sldId id="348" r:id="rId7"/>
    <p:sldId id="370" r:id="rId8"/>
    <p:sldId id="371" r:id="rId9"/>
    <p:sldId id="372" r:id="rId10"/>
    <p:sldId id="373" r:id="rId11"/>
    <p:sldId id="361" r:id="rId12"/>
  </p:sldIdLst>
  <p:sldSz cx="6858000" cy="9906000" type="A4"/>
  <p:notesSz cx="6669088" cy="9872663"/>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3120">
          <p15:clr>
            <a:srgbClr val="A4A3A4"/>
          </p15:clr>
        </p15:guide>
        <p15:guide id="3" pos="346" userDrawn="1">
          <p15:clr>
            <a:srgbClr val="A4A3A4"/>
          </p15:clr>
        </p15:guide>
        <p15:guide id="4" pos="4020" userDrawn="1">
          <p15:clr>
            <a:srgbClr val="A4A3A4"/>
          </p15:clr>
        </p15:guide>
        <p15:guide id="5" pos="1706" userDrawn="1">
          <p15:clr>
            <a:srgbClr val="A4A3A4"/>
          </p15:clr>
        </p15:guide>
        <p15:guide id="6" orient="horz" pos="2304" userDrawn="1">
          <p15:clr>
            <a:srgbClr val="A4A3A4"/>
          </p15:clr>
        </p15:guide>
        <p15:guide id="7" pos="3054" userDrawn="1">
          <p15:clr>
            <a:srgbClr val="A4A3A4"/>
          </p15:clr>
        </p15:guide>
        <p15:guide id="8" pos="176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8E8E2"/>
    <a:srgbClr val="327FEF"/>
    <a:srgbClr val="808080"/>
    <a:srgbClr val="A8E89A"/>
    <a:srgbClr val="E377D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94" autoAdjust="0"/>
    <p:restoredTop sz="94063" autoAdjust="0"/>
  </p:normalViewPr>
  <p:slideViewPr>
    <p:cSldViewPr>
      <p:cViewPr varScale="1">
        <p:scale>
          <a:sx n="61" d="100"/>
          <a:sy n="61" d="100"/>
        </p:scale>
        <p:origin x="2040" y="43"/>
      </p:cViewPr>
      <p:guideLst>
        <p:guide orient="horz" pos="3120"/>
        <p:guide pos="346"/>
        <p:guide pos="4020"/>
        <p:guide pos="1706"/>
        <p:guide orient="horz" pos="2304"/>
        <p:guide pos="3054"/>
        <p:guide pos="1761"/>
      </p:guideLst>
    </p:cSldViewPr>
  </p:slideViewPr>
  <p:notesTextViewPr>
    <p:cViewPr>
      <p:scale>
        <a:sx n="1" d="1"/>
        <a:sy n="1" d="1"/>
      </p:scale>
      <p:origin x="0" y="0"/>
    </p:cViewPr>
  </p:notesTextViewPr>
  <p:sorterViewPr>
    <p:cViewPr>
      <p:scale>
        <a:sx n="150" d="100"/>
        <a:sy n="15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889250" cy="49371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778250" y="0"/>
            <a:ext cx="2889250" cy="493713"/>
          </a:xfrm>
          <a:prstGeom prst="rect">
            <a:avLst/>
          </a:prstGeom>
        </p:spPr>
        <p:txBody>
          <a:bodyPr vert="horz" lIns="91440" tIns="45720" rIns="91440" bIns="45720" rtlCol="0"/>
          <a:lstStyle>
            <a:lvl1pPr algn="r">
              <a:defRPr sz="1200"/>
            </a:lvl1pPr>
          </a:lstStyle>
          <a:p>
            <a:fld id="{2FECE057-7142-4B9A-96B0-F113982C2D9F}" type="datetimeFigureOut">
              <a:rPr lang="fr-FR" smtClean="0"/>
              <a:t>24/06/2024</a:t>
            </a:fld>
            <a:endParaRPr lang="fr-FR"/>
          </a:p>
        </p:txBody>
      </p:sp>
      <p:sp>
        <p:nvSpPr>
          <p:cNvPr id="4" name="Espace réservé de l'image des diapositives 3"/>
          <p:cNvSpPr>
            <a:spLocks noGrp="1" noRot="1" noChangeAspect="1"/>
          </p:cNvSpPr>
          <p:nvPr>
            <p:ph type="sldImg" idx="2"/>
          </p:nvPr>
        </p:nvSpPr>
        <p:spPr>
          <a:xfrm>
            <a:off x="2052638" y="739775"/>
            <a:ext cx="2563812" cy="3703638"/>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66750" y="4689475"/>
            <a:ext cx="5335588" cy="4443413"/>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377363"/>
            <a:ext cx="2889250" cy="493712"/>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778250" y="9377363"/>
            <a:ext cx="2889250" cy="493712"/>
          </a:xfrm>
          <a:prstGeom prst="rect">
            <a:avLst/>
          </a:prstGeom>
        </p:spPr>
        <p:txBody>
          <a:bodyPr vert="horz" lIns="91440" tIns="45720" rIns="91440" bIns="45720" rtlCol="0" anchor="b"/>
          <a:lstStyle>
            <a:lvl1pPr algn="r">
              <a:defRPr sz="1200"/>
            </a:lvl1pPr>
          </a:lstStyle>
          <a:p>
            <a:fld id="{CF0DEEFB-FAE6-47B7-BF7C-A114C61635DD}" type="slidenum">
              <a:rPr lang="fr-FR" smtClean="0"/>
              <a:t>‹N°›</a:t>
            </a:fld>
            <a:endParaRPr lang="fr-FR"/>
          </a:p>
        </p:txBody>
      </p:sp>
    </p:spTree>
    <p:extLst>
      <p:ext uri="{BB962C8B-B14F-4D97-AF65-F5344CB8AC3E}">
        <p14:creationId xmlns:p14="http://schemas.microsoft.com/office/powerpoint/2010/main" val="34336936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8" name="Espace réservé pour une image  7">
            <a:extLst>
              <a:ext uri="{FF2B5EF4-FFF2-40B4-BE49-F238E27FC236}">
                <a16:creationId xmlns:a16="http://schemas.microsoft.com/office/drawing/2014/main" id="{D3AF6CF8-7B91-41E5-9422-956819F029EC}"/>
              </a:ext>
            </a:extLst>
          </p:cNvPr>
          <p:cNvSpPr>
            <a:spLocks noGrp="1"/>
          </p:cNvSpPr>
          <p:nvPr>
            <p:ph type="pic" sz="quarter" idx="13" hasCustomPrompt="1"/>
          </p:nvPr>
        </p:nvSpPr>
        <p:spPr>
          <a:xfrm>
            <a:off x="857250" y="631825"/>
            <a:ext cx="1276350" cy="720725"/>
          </a:xfrm>
        </p:spPr>
        <p:txBody>
          <a:bodyPr>
            <a:normAutofit/>
          </a:bodyPr>
          <a:lstStyle>
            <a:lvl1pPr marL="0" indent="0">
              <a:buNone/>
              <a:defRPr sz="1050"/>
            </a:lvl1pPr>
          </a:lstStyle>
          <a:p>
            <a:r>
              <a:rPr lang="fr-FR" dirty="0"/>
              <a:t>Logo client</a:t>
            </a:r>
          </a:p>
        </p:txBody>
      </p:sp>
    </p:spTree>
    <p:extLst>
      <p:ext uri="{BB962C8B-B14F-4D97-AF65-F5344CB8AC3E}">
        <p14:creationId xmlns:p14="http://schemas.microsoft.com/office/powerpoint/2010/main" val="405964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seul">
    <p:bg>
      <p:bgRef idx="1001">
        <a:schemeClr val="bg2"/>
      </p:bgRef>
    </p:bg>
    <p:spTree>
      <p:nvGrpSpPr>
        <p:cNvPr id="1" name=""/>
        <p:cNvGrpSpPr/>
        <p:nvPr/>
      </p:nvGrpSpPr>
      <p:grpSpPr>
        <a:xfrm>
          <a:off x="0" y="0"/>
          <a:ext cx="0" cy="0"/>
          <a:chOff x="0" y="0"/>
          <a:chExt cx="0" cy="0"/>
        </a:xfrm>
      </p:grpSpPr>
      <p:pic>
        <p:nvPicPr>
          <p:cNvPr id="6" name="Image 5" descr="Une image contenant texte, clipart&#10;&#10;Description générée automatiquement">
            <a:extLst>
              <a:ext uri="{FF2B5EF4-FFF2-40B4-BE49-F238E27FC236}">
                <a16:creationId xmlns:a16="http://schemas.microsoft.com/office/drawing/2014/main" id="{EE7BAF7D-F9AB-41A9-97C2-1735B88C949E}"/>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5085184" y="8931674"/>
            <a:ext cx="1349452" cy="434373"/>
          </a:xfrm>
          <a:prstGeom prst="rect">
            <a:avLst/>
          </a:prstGeom>
        </p:spPr>
      </p:pic>
    </p:spTree>
    <p:extLst>
      <p:ext uri="{BB962C8B-B14F-4D97-AF65-F5344CB8AC3E}">
        <p14:creationId xmlns:p14="http://schemas.microsoft.com/office/powerpoint/2010/main" val="1800094574"/>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cSld name="Page blanche">
    <p:bg>
      <p:bgPr>
        <a:solidFill>
          <a:schemeClr val="bg1">
            <a:alpha val="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2323397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464D574D-43EB-448F-A18C-60A9F4493325}"/>
              </a:ext>
            </a:extLst>
          </p:cNvPr>
          <p:cNvSpPr>
            <a:spLocks noGrp="1"/>
          </p:cNvSpPr>
          <p:nvPr>
            <p:ph type="title"/>
          </p:nvPr>
        </p:nvSpPr>
        <p:spPr>
          <a:xfrm>
            <a:off x="471488" y="527050"/>
            <a:ext cx="5915025" cy="191452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CB6421F0-4CEE-46E3-A883-4304497F3DF3}"/>
              </a:ext>
            </a:extLst>
          </p:cNvPr>
          <p:cNvSpPr>
            <a:spLocks noGrp="1"/>
          </p:cNvSpPr>
          <p:nvPr>
            <p:ph type="body" idx="1"/>
          </p:nvPr>
        </p:nvSpPr>
        <p:spPr>
          <a:xfrm>
            <a:off x="471488" y="2636838"/>
            <a:ext cx="5915025" cy="6284912"/>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3AC15FA8-A277-42AE-BC49-B15E8D45B959}"/>
              </a:ext>
            </a:extLst>
          </p:cNvPr>
          <p:cNvSpPr>
            <a:spLocks noGrp="1"/>
          </p:cNvSpPr>
          <p:nvPr>
            <p:ph type="dt" sz="half" idx="2"/>
          </p:nvPr>
        </p:nvSpPr>
        <p:spPr>
          <a:xfrm>
            <a:off x="471488" y="9182100"/>
            <a:ext cx="1543050" cy="527050"/>
          </a:xfrm>
          <a:prstGeom prst="rect">
            <a:avLst/>
          </a:prstGeom>
        </p:spPr>
        <p:txBody>
          <a:bodyPr vert="horz" lIns="91440" tIns="45720" rIns="91440" bIns="45720" rtlCol="0" anchor="ctr"/>
          <a:lstStyle>
            <a:lvl1pPr algn="l">
              <a:defRPr sz="1200">
                <a:solidFill>
                  <a:schemeClr val="tx1">
                    <a:tint val="75000"/>
                  </a:schemeClr>
                </a:solidFill>
              </a:defRPr>
            </a:lvl1pPr>
          </a:lstStyle>
          <a:p>
            <a:fld id="{109E1213-4D25-4477-BEAD-9C04E615A27D}" type="datetimeFigureOut">
              <a:rPr lang="fr-FR" smtClean="0"/>
              <a:t>24/06/2024</a:t>
            </a:fld>
            <a:endParaRPr lang="fr-FR"/>
          </a:p>
        </p:txBody>
      </p:sp>
      <p:sp>
        <p:nvSpPr>
          <p:cNvPr id="5" name="Espace réservé du pied de page 4">
            <a:extLst>
              <a:ext uri="{FF2B5EF4-FFF2-40B4-BE49-F238E27FC236}">
                <a16:creationId xmlns:a16="http://schemas.microsoft.com/office/drawing/2014/main" id="{8D730EF2-037E-4719-83A6-208708BAC581}"/>
              </a:ext>
            </a:extLst>
          </p:cNvPr>
          <p:cNvSpPr>
            <a:spLocks noGrp="1"/>
          </p:cNvSpPr>
          <p:nvPr>
            <p:ph type="ftr" sz="quarter" idx="3"/>
          </p:nvPr>
        </p:nvSpPr>
        <p:spPr>
          <a:xfrm>
            <a:off x="2271713" y="9182100"/>
            <a:ext cx="2314575" cy="52705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365BE26D-817E-43EF-8AEF-5AB64B6830C6}"/>
              </a:ext>
            </a:extLst>
          </p:cNvPr>
          <p:cNvSpPr>
            <a:spLocks noGrp="1"/>
          </p:cNvSpPr>
          <p:nvPr>
            <p:ph type="sldNum" sz="quarter" idx="4"/>
          </p:nvPr>
        </p:nvSpPr>
        <p:spPr>
          <a:xfrm>
            <a:off x="4843463" y="9182100"/>
            <a:ext cx="1543050" cy="527050"/>
          </a:xfrm>
          <a:prstGeom prst="rect">
            <a:avLst/>
          </a:prstGeom>
        </p:spPr>
        <p:txBody>
          <a:bodyPr vert="horz" lIns="91440" tIns="45720" rIns="91440" bIns="45720" rtlCol="0" anchor="ctr"/>
          <a:lstStyle>
            <a:lvl1pPr algn="r">
              <a:defRPr sz="1200">
                <a:solidFill>
                  <a:schemeClr val="tx1">
                    <a:tint val="75000"/>
                  </a:schemeClr>
                </a:solidFill>
              </a:defRPr>
            </a:lvl1pPr>
          </a:lstStyle>
          <a:p>
            <a:fld id="{0A1BAB95-9D05-445B-B644-D698342D6331}" type="slidenum">
              <a:rPr lang="fr-FR" smtClean="0"/>
              <a:t>‹N°›</a:t>
            </a:fld>
            <a:endParaRPr lang="fr-FR"/>
          </a:p>
        </p:txBody>
      </p:sp>
    </p:spTree>
    <p:extLst>
      <p:ext uri="{BB962C8B-B14F-4D97-AF65-F5344CB8AC3E}">
        <p14:creationId xmlns:p14="http://schemas.microsoft.com/office/powerpoint/2010/main" val="3322189388"/>
      </p:ext>
    </p:extLst>
  </p:cSld>
  <p:clrMap bg1="lt1" tx1="dk1" bg2="lt2" tx2="dk2" accent1="accent1" accent2="accent2" accent3="accent3" accent4="accent4" accent5="accent5" accent6="accent6" hlink="hlink" folHlink="folHlink"/>
  <p:sldLayoutIdLst>
    <p:sldLayoutId id="2147484670" r:id="rId1"/>
    <p:sldLayoutId id="2147484675" r:id="rId2"/>
    <p:sldLayoutId id="2147484681"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 Id="rId6" Type="http://schemas.openxmlformats.org/officeDocument/2006/relationships/slide" Target="slide6.xml"/><Relationship Id="rId5" Type="http://schemas.openxmlformats.org/officeDocument/2006/relationships/slide" Target="slide4.xml"/><Relationship Id="rId4" Type="http://schemas.openxmlformats.org/officeDocument/2006/relationships/slide" Target="slide3.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jp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descr="Une image contenant texte&#10;&#10;Description générée automatiquement">
            <a:extLst>
              <a:ext uri="{FF2B5EF4-FFF2-40B4-BE49-F238E27FC236}">
                <a16:creationId xmlns:a16="http://schemas.microsoft.com/office/drawing/2014/main" id="{31426BA3-BA93-4212-AE22-B4BAFF68FDD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5101" y="0"/>
            <a:ext cx="7003101" cy="9906000"/>
          </a:xfrm>
          <a:prstGeom prst="rect">
            <a:avLst/>
          </a:prstGeom>
        </p:spPr>
      </p:pic>
      <p:sp>
        <p:nvSpPr>
          <p:cNvPr id="6" name="ZoneTexte 5">
            <a:extLst>
              <a:ext uri="{FF2B5EF4-FFF2-40B4-BE49-F238E27FC236}">
                <a16:creationId xmlns:a16="http://schemas.microsoft.com/office/drawing/2014/main" id="{456BD80C-20DC-49CD-9204-6CD0ED0B19A0}"/>
              </a:ext>
            </a:extLst>
          </p:cNvPr>
          <p:cNvSpPr txBox="1"/>
          <p:nvPr/>
        </p:nvSpPr>
        <p:spPr>
          <a:xfrm>
            <a:off x="116632" y="4808984"/>
            <a:ext cx="4502405" cy="2608406"/>
          </a:xfrm>
          <a:prstGeom prst="rect">
            <a:avLst/>
          </a:prstGeom>
          <a:noFill/>
        </p:spPr>
        <p:txBody>
          <a:bodyPr wrap="square" rtlCol="0">
            <a:spAutoFit/>
          </a:bodyPr>
          <a:lstStyle/>
          <a:p>
            <a:pPr>
              <a:spcAft>
                <a:spcPts val="300"/>
              </a:spcAft>
            </a:pPr>
            <a:r>
              <a:rPr lang="fr-FR" sz="3200" b="1" dirty="0">
                <a:latin typeface="Times New Roman" panose="02020603050405020304" pitchFamily="18" charset="0"/>
                <a:cs typeface="Times New Roman" panose="02020603050405020304" pitchFamily="18" charset="0"/>
              </a:rPr>
              <a:t>Manuel de Gestion</a:t>
            </a:r>
            <a:endParaRPr lang="fr-FR" sz="1000" dirty="0">
              <a:latin typeface="Times New Roman" panose="02020603050405020304" pitchFamily="18" charset="0"/>
              <a:cs typeface="Times New Roman" panose="02020603050405020304" pitchFamily="18" charset="0"/>
            </a:endParaRPr>
          </a:p>
          <a:p>
            <a:pPr>
              <a:spcAft>
                <a:spcPts val="600"/>
              </a:spcAft>
            </a:pPr>
            <a:r>
              <a:rPr lang="fr-FR" sz="1600" dirty="0">
                <a:latin typeface="+mj-lt"/>
                <a:cs typeface="Times New Roman" panose="02020603050405020304" pitchFamily="18" charset="0"/>
              </a:rPr>
              <a:t>Agents non affiliés à la CNRACL ou contractuels</a:t>
            </a:r>
          </a:p>
          <a:p>
            <a:pPr marL="0" marR="0" lvl="0" indent="0" algn="l" defTabSz="914400" rtl="0" eaLnBrk="1" fontAlgn="base" latinLnBrk="0" hangingPunct="1">
              <a:lnSpc>
                <a:spcPct val="100000"/>
              </a:lnSpc>
              <a:spcBef>
                <a:spcPct val="0"/>
              </a:spcBef>
              <a:spcAft>
                <a:spcPts val="600"/>
              </a:spcAft>
              <a:buClrTx/>
              <a:buSzTx/>
              <a:buFontTx/>
              <a:buNone/>
              <a:tabLst/>
              <a:defRPr/>
            </a:pPr>
            <a:r>
              <a:rPr kumimoji="0" lang="fr-FR" sz="1600" b="0" i="0" u="none" strike="noStrike" kern="1200" cap="none" spc="0" normalizeH="0" baseline="0" noProof="0" dirty="0">
                <a:ln>
                  <a:noFill/>
                </a:ln>
                <a:solidFill>
                  <a:srgbClr val="000000"/>
                </a:solidFill>
                <a:effectLst/>
                <a:uLnTx/>
                <a:uFillTx/>
                <a:latin typeface="Arial" panose="020B0604020202020204"/>
                <a:ea typeface="+mn-ea"/>
                <a:cs typeface="Times New Roman" panose="02020603050405020304" pitchFamily="18" charset="0"/>
              </a:rPr>
              <a:t>CDG 31 – CONTRAT GROUPE D’ASSURANCE STATUTAIRE </a:t>
            </a:r>
          </a:p>
          <a:p>
            <a:pPr marL="0" marR="0" lvl="0" indent="0" algn="l" defTabSz="914400" rtl="0" eaLnBrk="1" fontAlgn="base" latinLnBrk="0" hangingPunct="1">
              <a:lnSpc>
                <a:spcPct val="100000"/>
              </a:lnSpc>
              <a:spcBef>
                <a:spcPct val="0"/>
              </a:spcBef>
              <a:spcAft>
                <a:spcPts val="600"/>
              </a:spcAft>
              <a:buClrTx/>
              <a:buSzTx/>
              <a:buFontTx/>
              <a:buNone/>
              <a:tabLst/>
              <a:defRPr/>
            </a:pPr>
            <a:r>
              <a:rPr kumimoji="0" lang="fr-FR" sz="1600" b="0" i="0" u="none" strike="noStrike" kern="1200" cap="none" spc="-10" normalizeH="0" baseline="0" noProof="0" dirty="0">
                <a:ln>
                  <a:noFill/>
                </a:ln>
                <a:solidFill>
                  <a:srgbClr val="000000"/>
                </a:solidFill>
                <a:effectLst/>
                <a:uLnTx/>
                <a:uFillTx/>
                <a:latin typeface="Arial" panose="020B0604020202020204"/>
                <a:ea typeface="+mn-ea"/>
                <a:cs typeface="Times New Roman" panose="02020603050405020304" pitchFamily="18" charset="0"/>
              </a:rPr>
              <a:t>2022 - 2025</a:t>
            </a:r>
          </a:p>
          <a:p>
            <a:pPr marL="0" marR="0" lvl="0" indent="0" algn="l" defTabSz="914400" rtl="0" eaLnBrk="1" fontAlgn="base" latinLnBrk="0" hangingPunct="1">
              <a:lnSpc>
                <a:spcPct val="100000"/>
              </a:lnSpc>
              <a:spcBef>
                <a:spcPct val="0"/>
              </a:spcBef>
              <a:spcAft>
                <a:spcPts val="600"/>
              </a:spcAft>
              <a:buClrTx/>
              <a:buSzTx/>
              <a:buFontTx/>
              <a:buNone/>
              <a:tabLst/>
              <a:defRPr/>
            </a:pPr>
            <a:r>
              <a:rPr kumimoji="0" lang="fr-FR" sz="1400" b="0" i="0" u="none" strike="noStrike" kern="1200" cap="none" spc="-10" normalizeH="0" baseline="0" noProof="0" dirty="0">
                <a:ln>
                  <a:noFill/>
                </a:ln>
                <a:solidFill>
                  <a:srgbClr val="000000"/>
                </a:solidFill>
                <a:effectLst/>
                <a:uLnTx/>
                <a:uFillTx/>
                <a:latin typeface="Arial" panose="020B0604020202020204"/>
                <a:ea typeface="+mn-ea"/>
                <a:cs typeface="Times New Roman" panose="02020603050405020304" pitchFamily="18" charset="0"/>
              </a:rPr>
              <a:t>La Gestion de votre contrat                                         d’assurance statutaire			</a:t>
            </a:r>
            <a:r>
              <a:rPr kumimoji="0" lang="fr-FR" sz="1100" b="0" i="0" u="none" strike="noStrike" kern="1200" cap="none" spc="-10" normalizeH="0" baseline="0" noProof="0" dirty="0">
                <a:ln>
                  <a:noFill/>
                </a:ln>
                <a:solidFill>
                  <a:srgbClr val="7F34B2"/>
                </a:solidFill>
                <a:effectLst/>
                <a:uLnTx/>
                <a:uFillTx/>
                <a:latin typeface="Arial" panose="020B0604020202020204"/>
                <a:ea typeface="+mn-ea"/>
                <a:cs typeface="Times New Roman" panose="02020603050405020304" pitchFamily="18" charset="0"/>
              </a:rPr>
              <a:t>2023</a:t>
            </a:r>
            <a:endParaRPr lang="fr-FR" sz="1400" spc="-10" dirty="0">
              <a:latin typeface="+mj-lt"/>
              <a:cs typeface="Times New Roman" panose="02020603050405020304" pitchFamily="18" charset="0"/>
            </a:endParaRPr>
          </a:p>
          <a:p>
            <a:pPr>
              <a:spcAft>
                <a:spcPts val="600"/>
              </a:spcAft>
            </a:pPr>
            <a:endParaRPr lang="fr-FR" sz="100" spc="-10" dirty="0">
              <a:solidFill>
                <a:schemeClr val="tx2"/>
              </a:solidFill>
              <a:latin typeface="+mj-lt"/>
              <a:cs typeface="Times New Roman" panose="02020603050405020304" pitchFamily="18" charset="0"/>
            </a:endParaRPr>
          </a:p>
        </p:txBody>
      </p:sp>
      <p:pic>
        <p:nvPicPr>
          <p:cNvPr id="8" name="Picture 21">
            <a:extLst>
              <a:ext uri="{FF2B5EF4-FFF2-40B4-BE49-F238E27FC236}">
                <a16:creationId xmlns:a16="http://schemas.microsoft.com/office/drawing/2014/main" id="{6E705B55-0D2D-4C68-0C0C-9C4DF88486BF}"/>
              </a:ext>
            </a:extLst>
          </p:cNvPr>
          <p:cNvPicPr/>
          <p:nvPr/>
        </p:nvPicPr>
        <p:blipFill>
          <a:blip r:embed="rId3" cstate="print">
            <a:extLst>
              <a:ext uri="{28A0092B-C50C-407E-A947-70E740481C1C}">
                <a14:useLocalDpi xmlns:a14="http://schemas.microsoft.com/office/drawing/2010/main" val="0"/>
              </a:ext>
            </a:extLst>
          </a:blip>
          <a:srcRect l="4416" r="4416"/>
          <a:stretch>
            <a:fillRect/>
          </a:stretch>
        </p:blipFill>
        <p:spPr bwMode="auto">
          <a:xfrm>
            <a:off x="2579231" y="6487655"/>
            <a:ext cx="788923" cy="446535"/>
          </a:xfrm>
          <a:prstGeom prst="rect">
            <a:avLst/>
          </a:prstGeom>
          <a:noFill/>
          <a:ln>
            <a:noFill/>
          </a:ln>
        </p:spPr>
      </p:pic>
      <p:pic>
        <p:nvPicPr>
          <p:cNvPr id="9" name="Image 8">
            <a:extLst>
              <a:ext uri="{FF2B5EF4-FFF2-40B4-BE49-F238E27FC236}">
                <a16:creationId xmlns:a16="http://schemas.microsoft.com/office/drawing/2014/main" id="{863703EF-7E1F-7806-417C-2805F604A18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14965" y="6487655"/>
            <a:ext cx="644672" cy="526263"/>
          </a:xfrm>
          <a:prstGeom prst="rect">
            <a:avLst/>
          </a:prstGeom>
        </p:spPr>
      </p:pic>
    </p:spTree>
    <p:extLst>
      <p:ext uri="{BB962C8B-B14F-4D97-AF65-F5344CB8AC3E}">
        <p14:creationId xmlns:p14="http://schemas.microsoft.com/office/powerpoint/2010/main" val="14977373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0A16094F-3BBF-C5C9-E90C-70715CBD30E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3330437" cy="3296816"/>
          </a:xfrm>
          <a:prstGeom prst="rect">
            <a:avLst/>
          </a:prstGeom>
        </p:spPr>
      </p:pic>
      <p:sp>
        <p:nvSpPr>
          <p:cNvPr id="4" name="ZoneTexte 3">
            <a:extLst>
              <a:ext uri="{FF2B5EF4-FFF2-40B4-BE49-F238E27FC236}">
                <a16:creationId xmlns:a16="http://schemas.microsoft.com/office/drawing/2014/main" id="{3FB28189-EFDA-33EB-6F8B-9DA2019F96BE}"/>
              </a:ext>
            </a:extLst>
          </p:cNvPr>
          <p:cNvSpPr txBox="1"/>
          <p:nvPr/>
        </p:nvSpPr>
        <p:spPr>
          <a:xfrm>
            <a:off x="1009904" y="1108408"/>
            <a:ext cx="4556354" cy="1080000"/>
          </a:xfrm>
          <a:prstGeom prst="rect">
            <a:avLst/>
          </a:prstGeom>
          <a:solidFill>
            <a:schemeClr val="bg1"/>
          </a:solidFill>
          <a:effectLst/>
        </p:spPr>
        <p:txBody>
          <a:bodyPr wrap="square" lIns="87750" rIns="87750" anchor="ctr">
            <a:noAutofit/>
          </a:bodyPr>
          <a:lstStyle/>
          <a:p>
            <a:r>
              <a:rPr lang="fr-FR" sz="2400" b="1" dirty="0">
                <a:latin typeface="Times New Roman" panose="02020603050405020304" pitchFamily="18" charset="0"/>
                <a:cs typeface="Times New Roman" panose="02020603050405020304" pitchFamily="18" charset="0"/>
              </a:rPr>
              <a:t>Sommaire</a:t>
            </a:r>
            <a:endParaRPr lang="fr-FR" b="1" dirty="0">
              <a:solidFill>
                <a:schemeClr val="tx2"/>
              </a:solidFill>
              <a:latin typeface="+mj-lt"/>
              <a:cs typeface="Times New Roman" panose="02020603050405020304" pitchFamily="18" charset="0"/>
            </a:endParaRPr>
          </a:p>
        </p:txBody>
      </p:sp>
      <p:pic>
        <p:nvPicPr>
          <p:cNvPr id="6" name="Image 5" descr="Une image contenant texte, clipart&#10;&#10;Description générée automatiquement">
            <a:extLst>
              <a:ext uri="{FF2B5EF4-FFF2-40B4-BE49-F238E27FC236}">
                <a16:creationId xmlns:a16="http://schemas.microsoft.com/office/drawing/2014/main" id="{DBB2C011-4369-1B1A-072E-6E2710685A0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0648" y="9417496"/>
            <a:ext cx="749256" cy="241177"/>
          </a:xfrm>
          <a:prstGeom prst="rect">
            <a:avLst/>
          </a:prstGeom>
        </p:spPr>
      </p:pic>
      <p:grpSp>
        <p:nvGrpSpPr>
          <p:cNvPr id="7" name="Groupe 6">
            <a:extLst>
              <a:ext uri="{FF2B5EF4-FFF2-40B4-BE49-F238E27FC236}">
                <a16:creationId xmlns:a16="http://schemas.microsoft.com/office/drawing/2014/main" id="{42D1D5E2-ED8F-275D-8BAF-79207EDDA2AB}"/>
              </a:ext>
            </a:extLst>
          </p:cNvPr>
          <p:cNvGrpSpPr/>
          <p:nvPr/>
        </p:nvGrpSpPr>
        <p:grpSpPr>
          <a:xfrm>
            <a:off x="476672" y="5155951"/>
            <a:ext cx="5904656" cy="4693593"/>
            <a:chOff x="476672" y="4075831"/>
            <a:chExt cx="5904656" cy="4693593"/>
          </a:xfrm>
        </p:grpSpPr>
        <p:sp>
          <p:nvSpPr>
            <p:cNvPr id="15" name="ZoneTexte 14">
              <a:extLst>
                <a:ext uri="{FF2B5EF4-FFF2-40B4-BE49-F238E27FC236}">
                  <a16:creationId xmlns:a16="http://schemas.microsoft.com/office/drawing/2014/main" id="{6F91F443-6A28-75A6-4782-74743011EDC0}"/>
                </a:ext>
              </a:extLst>
            </p:cNvPr>
            <p:cNvSpPr txBox="1"/>
            <p:nvPr/>
          </p:nvSpPr>
          <p:spPr>
            <a:xfrm>
              <a:off x="476672" y="4075831"/>
              <a:ext cx="5089586" cy="1477328"/>
            </a:xfrm>
            <a:prstGeom prst="rect">
              <a:avLst/>
            </a:prstGeom>
            <a:noFill/>
          </p:spPr>
          <p:txBody>
            <a:bodyPr wrap="square">
              <a:spAutoFit/>
            </a:bodyPr>
            <a:lstStyle/>
            <a:p>
              <a:r>
                <a:rPr lang="fr-FR" sz="1200" dirty="0">
                  <a:hlinkClick r:id="rId4" action="ppaction://hlinksldjump"/>
                </a:rPr>
                <a:t>Maladie ordinaire</a:t>
              </a:r>
              <a:endParaRPr lang="fr-FR" sz="1200" dirty="0"/>
            </a:p>
            <a:p>
              <a:r>
                <a:rPr lang="fr-FR" sz="1000" dirty="0"/>
                <a:t>	</a:t>
              </a:r>
              <a:endParaRPr lang="fr-FR" sz="1200" dirty="0"/>
            </a:p>
            <a:p>
              <a:r>
                <a:rPr lang="fr-FR" sz="1200" dirty="0">
                  <a:hlinkClick r:id="rId4" action="ppaction://hlinksldjump"/>
                </a:rPr>
                <a:t>Grave maladie</a:t>
              </a:r>
              <a:endParaRPr lang="fr-FR" sz="1200" dirty="0"/>
            </a:p>
            <a:p>
              <a:r>
                <a:rPr lang="fr-FR" sz="1000" dirty="0"/>
                <a:t>		</a:t>
              </a:r>
              <a:endParaRPr lang="fr-FR" sz="1200" dirty="0"/>
            </a:p>
            <a:p>
              <a:r>
                <a:rPr lang="fr-FR" sz="1200" dirty="0">
                  <a:hlinkClick r:id="rId5" action="ppaction://hlinksldjump"/>
                </a:rPr>
                <a:t>Congé maternité, paternité et accueil de l’enfant, adoption</a:t>
              </a:r>
              <a:r>
                <a:rPr lang="fr-FR" sz="1200" dirty="0"/>
                <a:t>	</a:t>
              </a:r>
            </a:p>
            <a:p>
              <a:endParaRPr lang="fr-FR" sz="1000" dirty="0"/>
            </a:p>
            <a:p>
              <a:r>
                <a:rPr lang="fr-FR" sz="1200" dirty="0">
                  <a:hlinkClick r:id="rId6" action="ppaction://hlinksldjump"/>
                </a:rPr>
                <a:t>CITIS - Congé pour invalidité temporaire imputable au service</a:t>
              </a:r>
              <a:endParaRPr lang="fr-FR" sz="1200" dirty="0"/>
            </a:p>
            <a:p>
              <a:r>
                <a:rPr lang="fr-FR" sz="1000" dirty="0"/>
                <a:t>	</a:t>
              </a:r>
              <a:r>
                <a:rPr lang="fr-FR" sz="1200" dirty="0"/>
                <a:t>	</a:t>
              </a:r>
            </a:p>
          </p:txBody>
        </p:sp>
        <p:sp>
          <p:nvSpPr>
            <p:cNvPr id="16" name="Rectangle 15">
              <a:extLst>
                <a:ext uri="{FF2B5EF4-FFF2-40B4-BE49-F238E27FC236}">
                  <a16:creationId xmlns:a16="http://schemas.microsoft.com/office/drawing/2014/main" id="{A79442A0-36FD-55B2-81D8-49A95F4FE443}"/>
                </a:ext>
              </a:extLst>
            </p:cNvPr>
            <p:cNvSpPr/>
            <p:nvPr/>
          </p:nvSpPr>
          <p:spPr>
            <a:xfrm>
              <a:off x="5805264" y="4075831"/>
              <a:ext cx="576064" cy="46935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fr-FR" sz="1200" dirty="0">
                  <a:solidFill>
                    <a:schemeClr val="tx1"/>
                  </a:solidFill>
                </a:rPr>
                <a:t>3</a:t>
              </a:r>
            </a:p>
            <a:p>
              <a:pPr algn="ctr"/>
              <a:endParaRPr lang="fr-FR" sz="1000" dirty="0">
                <a:solidFill>
                  <a:schemeClr val="tx1"/>
                </a:solidFill>
              </a:endParaRPr>
            </a:p>
            <a:p>
              <a:pPr algn="ctr"/>
              <a:r>
                <a:rPr lang="fr-FR" sz="1200" dirty="0">
                  <a:solidFill>
                    <a:schemeClr val="tx1"/>
                  </a:solidFill>
                </a:rPr>
                <a:t>3</a:t>
              </a:r>
            </a:p>
            <a:p>
              <a:pPr algn="ctr"/>
              <a:endParaRPr lang="fr-FR" sz="1000" dirty="0">
                <a:solidFill>
                  <a:schemeClr val="tx1"/>
                </a:solidFill>
              </a:endParaRPr>
            </a:p>
            <a:p>
              <a:pPr algn="ctr"/>
              <a:r>
                <a:rPr lang="fr-FR" sz="1200" dirty="0">
                  <a:solidFill>
                    <a:schemeClr val="tx1"/>
                  </a:solidFill>
                </a:rPr>
                <a:t>4</a:t>
              </a:r>
              <a:br>
                <a:rPr lang="fr-FR" sz="1200" dirty="0">
                  <a:solidFill>
                    <a:schemeClr val="tx1"/>
                  </a:solidFill>
                </a:rPr>
              </a:br>
              <a:endParaRPr lang="fr-FR" sz="1000" dirty="0">
                <a:solidFill>
                  <a:schemeClr val="tx1"/>
                </a:solidFill>
              </a:endParaRPr>
            </a:p>
            <a:p>
              <a:pPr algn="ctr"/>
              <a:r>
                <a:rPr lang="fr-FR" sz="1200" dirty="0">
                  <a:solidFill>
                    <a:schemeClr val="tx1"/>
                  </a:solidFill>
                </a:rPr>
                <a:t>6</a:t>
              </a:r>
            </a:p>
            <a:p>
              <a:pPr algn="ctr"/>
              <a:endParaRPr lang="fr-FR" sz="1000" dirty="0">
                <a:solidFill>
                  <a:schemeClr val="tx1"/>
                </a:solidFill>
              </a:endParaRPr>
            </a:p>
            <a:p>
              <a:pPr algn="ctr"/>
              <a:endParaRPr lang="fr-FR" sz="1200" dirty="0">
                <a:solidFill>
                  <a:schemeClr val="tx1"/>
                </a:solidFill>
              </a:endParaRPr>
            </a:p>
            <a:p>
              <a:pPr algn="ctr"/>
              <a:endParaRPr lang="fr-FR" sz="1000" dirty="0">
                <a:solidFill>
                  <a:schemeClr val="tx1"/>
                </a:solidFill>
              </a:endParaRPr>
            </a:p>
          </p:txBody>
        </p:sp>
      </p:grpSp>
      <p:sp>
        <p:nvSpPr>
          <p:cNvPr id="5" name="ZoneTexte 4">
            <a:extLst>
              <a:ext uri="{FF2B5EF4-FFF2-40B4-BE49-F238E27FC236}">
                <a16:creationId xmlns:a16="http://schemas.microsoft.com/office/drawing/2014/main" id="{2E780BC2-24ED-C4BF-9977-4E12F9E01A84}"/>
              </a:ext>
            </a:extLst>
          </p:cNvPr>
          <p:cNvSpPr txBox="1"/>
          <p:nvPr/>
        </p:nvSpPr>
        <p:spPr>
          <a:xfrm>
            <a:off x="378109" y="3795496"/>
            <a:ext cx="5904656" cy="861774"/>
          </a:xfrm>
          <a:prstGeom prst="rect">
            <a:avLst/>
          </a:prstGeom>
          <a:solidFill>
            <a:schemeClr val="bg2"/>
          </a:solidFill>
        </p:spPr>
        <p:txBody>
          <a:bodyPr wrap="square">
            <a:spAutoFit/>
          </a:bodyPr>
          <a:lstStyle/>
          <a:p>
            <a:pPr algn="just"/>
            <a:r>
              <a:rPr lang="fr-FR" sz="1000" dirty="0"/>
              <a:t>Ce document reprend l’ensemble des garanties proposées par les assureurs.</a:t>
            </a:r>
          </a:p>
          <a:p>
            <a:pPr algn="just"/>
            <a:r>
              <a:rPr lang="fr-FR" sz="1000" dirty="0"/>
              <a:t>Il ne résume, ni se substitue à votre contrat qui définit les garanties souscrites par votre Collectivité et qui reste le seul document de référence.</a:t>
            </a:r>
          </a:p>
          <a:p>
            <a:pPr algn="just"/>
            <a:r>
              <a:rPr lang="fr-FR" sz="1000" dirty="0"/>
              <a:t>Ce manuel est générique et ne reprend pas les dérogations accordées sur certains contrats, pour plus de précisions merci de vous reporter aux conditions générales et particulières de votre contrat.</a:t>
            </a:r>
          </a:p>
        </p:txBody>
      </p:sp>
    </p:spTree>
    <p:extLst>
      <p:ext uri="{BB962C8B-B14F-4D97-AF65-F5344CB8AC3E}">
        <p14:creationId xmlns:p14="http://schemas.microsoft.com/office/powerpoint/2010/main" val="11819559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Image 21">
            <a:extLst>
              <a:ext uri="{FF2B5EF4-FFF2-40B4-BE49-F238E27FC236}">
                <a16:creationId xmlns:a16="http://schemas.microsoft.com/office/drawing/2014/main" id="{3BE8854C-4632-30B9-0EDD-9E2EFA7E278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0800000">
            <a:off x="4289097" y="7363030"/>
            <a:ext cx="2568903" cy="2542970"/>
          </a:xfrm>
          <a:prstGeom prst="rect">
            <a:avLst/>
          </a:prstGeom>
        </p:spPr>
      </p:pic>
      <p:sp>
        <p:nvSpPr>
          <p:cNvPr id="2" name="ZoneTexte 1">
            <a:extLst>
              <a:ext uri="{FF2B5EF4-FFF2-40B4-BE49-F238E27FC236}">
                <a16:creationId xmlns:a16="http://schemas.microsoft.com/office/drawing/2014/main" id="{BAB6862E-BF7A-64AE-817C-BD5F8F769047}"/>
              </a:ext>
            </a:extLst>
          </p:cNvPr>
          <p:cNvSpPr txBox="1"/>
          <p:nvPr/>
        </p:nvSpPr>
        <p:spPr>
          <a:xfrm>
            <a:off x="428412" y="0"/>
            <a:ext cx="4921822" cy="1080000"/>
          </a:xfrm>
          <a:prstGeom prst="rect">
            <a:avLst/>
          </a:prstGeom>
          <a:noFill/>
          <a:effectLst/>
        </p:spPr>
        <p:txBody>
          <a:bodyPr wrap="square" lIns="87750" rIns="87750" anchor="ctr">
            <a:noAutofit/>
          </a:bodyPr>
          <a:lstStyle/>
          <a:p>
            <a:r>
              <a:rPr lang="fr-FR" sz="2400" b="1" dirty="0">
                <a:latin typeface="Times New Roman" panose="02020603050405020304" pitchFamily="18" charset="0"/>
                <a:cs typeface="Times New Roman" panose="02020603050405020304" pitchFamily="18" charset="0"/>
              </a:rPr>
              <a:t>Maladie ordinaire</a:t>
            </a:r>
            <a:endParaRPr lang="fr-FR" b="1" dirty="0">
              <a:solidFill>
                <a:schemeClr val="tx2"/>
              </a:solidFill>
              <a:latin typeface="+mj-lt"/>
              <a:cs typeface="Times New Roman" panose="02020603050405020304" pitchFamily="18" charset="0"/>
            </a:endParaRPr>
          </a:p>
        </p:txBody>
      </p:sp>
      <p:pic>
        <p:nvPicPr>
          <p:cNvPr id="25" name="Image 24">
            <a:extLst>
              <a:ext uri="{FF2B5EF4-FFF2-40B4-BE49-F238E27FC236}">
                <a16:creationId xmlns:a16="http://schemas.microsoft.com/office/drawing/2014/main" id="{D8A59CCC-8023-F88B-50AA-1172785F2E8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5146" b="24547"/>
          <a:stretch/>
        </p:blipFill>
        <p:spPr>
          <a:xfrm flipH="1">
            <a:off x="-3" y="2936776"/>
            <a:ext cx="6862881" cy="2831002"/>
          </a:xfrm>
          <a:prstGeom prst="rect">
            <a:avLst/>
          </a:prstGeom>
        </p:spPr>
      </p:pic>
      <p:sp>
        <p:nvSpPr>
          <p:cNvPr id="10" name="ZoneTexte 9">
            <a:extLst>
              <a:ext uri="{FF2B5EF4-FFF2-40B4-BE49-F238E27FC236}">
                <a16:creationId xmlns:a16="http://schemas.microsoft.com/office/drawing/2014/main" id="{4E44DF61-93D6-018E-BE4E-BACD9A2D76E5}"/>
              </a:ext>
            </a:extLst>
          </p:cNvPr>
          <p:cNvSpPr txBox="1"/>
          <p:nvPr/>
        </p:nvSpPr>
        <p:spPr>
          <a:xfrm>
            <a:off x="428412" y="962390"/>
            <a:ext cx="2520280" cy="1477328"/>
          </a:xfrm>
          <a:prstGeom prst="rect">
            <a:avLst/>
          </a:prstGeom>
          <a:noFill/>
        </p:spPr>
        <p:txBody>
          <a:bodyPr wrap="square">
            <a:spAutoFit/>
          </a:bodyPr>
          <a:lstStyle/>
          <a:p>
            <a:r>
              <a:rPr lang="fr-FR" sz="1200" b="1" dirty="0">
                <a:solidFill>
                  <a:schemeClr val="tx2"/>
                </a:solidFill>
              </a:rPr>
              <a:t>Définition</a:t>
            </a:r>
          </a:p>
          <a:p>
            <a:endParaRPr lang="fr-FR" sz="1200" dirty="0"/>
          </a:p>
          <a:p>
            <a:pPr algn="just"/>
            <a:r>
              <a:rPr lang="fr-FR" sz="1050" dirty="0"/>
              <a:t>En cas de maladie (dûment constatée par un médecin, un dentiste ou une sage-femme) mettant le fonctionnaire dans l’incapacité d’exercer ses fonctions, celui-ci bénéficie d’un congé de maladie.</a:t>
            </a:r>
          </a:p>
        </p:txBody>
      </p:sp>
      <p:sp>
        <p:nvSpPr>
          <p:cNvPr id="13" name="Rectangle 12">
            <a:extLst>
              <a:ext uri="{FF2B5EF4-FFF2-40B4-BE49-F238E27FC236}">
                <a16:creationId xmlns:a16="http://schemas.microsoft.com/office/drawing/2014/main" id="{3D40C094-7867-1856-B17D-5D1A26FDEC0A}"/>
              </a:ext>
            </a:extLst>
          </p:cNvPr>
          <p:cNvSpPr/>
          <p:nvPr/>
        </p:nvSpPr>
        <p:spPr>
          <a:xfrm>
            <a:off x="2948692" y="645086"/>
            <a:ext cx="3792676" cy="2939762"/>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lnSpc>
                <a:spcPct val="115000"/>
              </a:lnSpc>
            </a:pPr>
            <a:r>
              <a:rPr lang="fr-FR" sz="1200" b="1" dirty="0">
                <a:solidFill>
                  <a:schemeClr val="tx2"/>
                </a:solidFill>
                <a:effectLst/>
                <a:latin typeface="Arial" panose="020B0604020202020204" pitchFamily="34" charset="0"/>
                <a:ea typeface="Times New Roman" panose="02020603050405020304" pitchFamily="18" charset="0"/>
                <a:cs typeface="Times New Roman" panose="02020603050405020304" pitchFamily="18" charset="0"/>
              </a:rPr>
              <a:t>Pièces à fournir</a:t>
            </a:r>
          </a:p>
          <a:p>
            <a:pPr marL="90170" algn="just"/>
            <a:r>
              <a:rPr lang="fr-FR" sz="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Déclaration de sinistre complétée et signée, précisant les périodes d’arrêt des 365 jours précédant l’arrêt actuel (plein et demi traitement)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Certificat médical (volets 2 et 3) ou le bulletin d’hospitalisation justifiant de l’arrêt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Copie des bulletins de salaire correspondant aux périodes d’arrêt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Arrêté de la collectivité</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Décom</a:t>
            </a:r>
            <a:r>
              <a:rPr lang="fr-FR" sz="1050"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pte </a:t>
            </a:r>
            <a:r>
              <a:rPr lang="fr-FR" sz="1050" dirty="0">
                <a:solidFill>
                  <a:schemeClr val="tx1"/>
                </a:solidFill>
                <a:latin typeface="Arial" panose="020B0604020202020204" pitchFamily="34" charset="0"/>
                <a:cs typeface="Times New Roman" panose="02020603050405020304" pitchFamily="18" charset="0"/>
              </a:rPr>
              <a:t>indemnités journalières produit par la Caisse Primaire d’Assurance Maladie pour les agents effectuant plus de 150 heures par trimestre</a:t>
            </a:r>
          </a:p>
          <a:p>
            <a:pPr marL="185738" lvl="0" indent="-185738">
              <a:buClr>
                <a:schemeClr val="tx1"/>
              </a:buClr>
              <a:buSzPct val="100000"/>
              <a:buFont typeface="Arial" panose="020B0604020202020204" pitchFamily="34" charset="0"/>
              <a:buChar char="•"/>
            </a:pPr>
            <a:endParaRPr lang="fr-FR" sz="1050" dirty="0">
              <a:solidFill>
                <a:schemeClr val="tx1"/>
              </a:solidFill>
              <a:latin typeface="Arial" panose="020B0604020202020204" pitchFamily="34" charset="0"/>
              <a:cs typeface="Times New Roman" panose="02020603050405020304" pitchFamily="18" charset="0"/>
            </a:endParaRPr>
          </a:p>
          <a:p>
            <a:pPr marL="185738" indent="-185738">
              <a:buClr>
                <a:schemeClr val="tx1"/>
              </a:buClr>
              <a:buSzPct val="100000"/>
              <a:buFont typeface="Arial" panose="020B0604020202020204" pitchFamily="34" charset="0"/>
              <a:buChar char="•"/>
            </a:pPr>
            <a:r>
              <a:rPr lang="fr-FR" sz="1050" dirty="0">
                <a:solidFill>
                  <a:schemeClr val="tx1"/>
                </a:solidFill>
                <a:latin typeface="Arial" panose="020B0604020202020204" pitchFamily="34" charset="0"/>
                <a:cs typeface="Times New Roman" panose="02020603050405020304" pitchFamily="18" charset="0"/>
              </a:rPr>
              <a:t>Visite de contrôle ou avis d’un médecin agrée pour tout arrêt de plus de 6 mois</a:t>
            </a:r>
          </a:p>
          <a:p>
            <a:pPr marL="185738" lvl="0" indent="-185738">
              <a:buClr>
                <a:schemeClr val="tx1"/>
              </a:buClr>
              <a:buSzPct val="100000"/>
              <a:buFont typeface="Arial" panose="020B0604020202020204" pitchFamily="34" charset="0"/>
              <a:buChar char="•"/>
            </a:pPr>
            <a:endPar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17" name="ZoneTexte 16">
            <a:extLst>
              <a:ext uri="{FF2B5EF4-FFF2-40B4-BE49-F238E27FC236}">
                <a16:creationId xmlns:a16="http://schemas.microsoft.com/office/drawing/2014/main" id="{85A4F55C-9C6F-5061-325A-DBB78BB376BA}"/>
              </a:ext>
            </a:extLst>
          </p:cNvPr>
          <p:cNvSpPr txBox="1"/>
          <p:nvPr/>
        </p:nvSpPr>
        <p:spPr>
          <a:xfrm>
            <a:off x="416253" y="5903927"/>
            <a:ext cx="5952916" cy="561241"/>
          </a:xfrm>
          <a:prstGeom prst="rect">
            <a:avLst/>
          </a:prstGeom>
          <a:noFill/>
          <a:effectLst/>
        </p:spPr>
        <p:txBody>
          <a:bodyPr wrap="square" lIns="87750" rIns="87750" anchor="ctr">
            <a:noAutofit/>
          </a:bodyPr>
          <a:lstStyle/>
          <a:p>
            <a:r>
              <a:rPr lang="fr-FR" sz="2400" b="1" dirty="0">
                <a:latin typeface="Times New Roman" panose="02020603050405020304" pitchFamily="18" charset="0"/>
                <a:cs typeface="Times New Roman" panose="02020603050405020304" pitchFamily="18" charset="0"/>
              </a:rPr>
              <a:t>Grave maladie</a:t>
            </a:r>
            <a:endParaRPr lang="fr-FR" b="1" dirty="0">
              <a:solidFill>
                <a:schemeClr val="tx2"/>
              </a:solidFill>
              <a:latin typeface="+mj-lt"/>
              <a:cs typeface="Times New Roman" panose="02020603050405020304" pitchFamily="18" charset="0"/>
            </a:endParaRPr>
          </a:p>
        </p:txBody>
      </p:sp>
      <p:sp>
        <p:nvSpPr>
          <p:cNvPr id="18" name="ZoneTexte 17">
            <a:extLst>
              <a:ext uri="{FF2B5EF4-FFF2-40B4-BE49-F238E27FC236}">
                <a16:creationId xmlns:a16="http://schemas.microsoft.com/office/drawing/2014/main" id="{9260A4F5-C390-7814-1280-1DC21A582426}"/>
              </a:ext>
            </a:extLst>
          </p:cNvPr>
          <p:cNvSpPr txBox="1"/>
          <p:nvPr/>
        </p:nvSpPr>
        <p:spPr>
          <a:xfrm>
            <a:off x="369043" y="6811747"/>
            <a:ext cx="2520280" cy="1269578"/>
          </a:xfrm>
          <a:prstGeom prst="rect">
            <a:avLst/>
          </a:prstGeom>
          <a:solidFill>
            <a:schemeClr val="bg1"/>
          </a:solidFill>
        </p:spPr>
        <p:txBody>
          <a:bodyPr wrap="square">
            <a:spAutoFit/>
          </a:bodyPr>
          <a:lstStyle/>
          <a:p>
            <a:r>
              <a:rPr lang="fr-FR" sz="1200" b="1" dirty="0">
                <a:solidFill>
                  <a:schemeClr val="tx2"/>
                </a:solidFill>
              </a:rPr>
              <a:t>Définition</a:t>
            </a:r>
          </a:p>
          <a:p>
            <a:endParaRPr lang="fr-FR" sz="1200" dirty="0"/>
          </a:p>
          <a:p>
            <a:pPr algn="just"/>
            <a:r>
              <a:rPr lang="fr-FR" sz="1050" dirty="0"/>
              <a:t>Congé accordé en cas de maladie rendant nécessaire un traitement et des soins prolongés et présentant un caractère invalidant et de gravité confirmée.</a:t>
            </a:r>
          </a:p>
        </p:txBody>
      </p:sp>
      <p:sp>
        <p:nvSpPr>
          <p:cNvPr id="19" name="Rectangle 18">
            <a:extLst>
              <a:ext uri="{FF2B5EF4-FFF2-40B4-BE49-F238E27FC236}">
                <a16:creationId xmlns:a16="http://schemas.microsoft.com/office/drawing/2014/main" id="{00D53F84-9914-FFEC-A5AF-B6BEE5832B0D}"/>
              </a:ext>
            </a:extLst>
          </p:cNvPr>
          <p:cNvSpPr/>
          <p:nvPr/>
        </p:nvSpPr>
        <p:spPr>
          <a:xfrm>
            <a:off x="2948692" y="6155159"/>
            <a:ext cx="3792676" cy="3503514"/>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lnSpc>
                <a:spcPct val="115000"/>
              </a:lnSpc>
            </a:pPr>
            <a:r>
              <a:rPr lang="fr-FR" sz="1200" b="1" dirty="0">
                <a:solidFill>
                  <a:schemeClr val="tx2"/>
                </a:solidFill>
                <a:effectLst/>
                <a:latin typeface="Arial" panose="020B0604020202020204" pitchFamily="34" charset="0"/>
                <a:ea typeface="Times New Roman" panose="02020603050405020304" pitchFamily="18" charset="0"/>
                <a:cs typeface="Times New Roman" panose="02020603050405020304" pitchFamily="18" charset="0"/>
              </a:rPr>
              <a:t>Pièces à fournir</a:t>
            </a:r>
          </a:p>
          <a:p>
            <a:pPr marL="90170" algn="just"/>
            <a:r>
              <a:rPr lang="fr-FR" sz="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Déclaration de sinistre complétée et signée, précisant la date d’origine de la grave maladie</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Copie des bulletins de salaire correspondant aux périodes d’arrêt</a:t>
            </a:r>
          </a:p>
          <a:p>
            <a:pPr marL="185738" lvl="0" indent="-185738">
              <a:buClr>
                <a:schemeClr val="tx1"/>
              </a:buClr>
              <a:buSzPct val="100000"/>
              <a:buFont typeface="Arial" panose="020B0604020202020204" pitchFamily="34" charset="0"/>
              <a:buChar char="•"/>
            </a:pPr>
            <a:endParaRPr lang="fr-FR" sz="1050" dirty="0">
              <a:solidFill>
                <a:schemeClr val="tx1"/>
              </a:solidFill>
              <a:latin typeface="Arial" panose="020B0604020202020204" pitchFamily="34" charset="0"/>
              <a:ea typeface="Times New Roman" panose="02020603050405020304" pitchFamily="18" charset="0"/>
              <a:cs typeface="Times New Roman" panose="02020603050405020304" pitchFamily="18" charset="0"/>
            </a:endParaRPr>
          </a:p>
          <a:p>
            <a:pPr marL="185738"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Certificat médical (volets 2 et 3) ou le bulletin d’hospitalisation justifiant de l’arrêt</a:t>
            </a:r>
          </a:p>
          <a:p>
            <a:pPr marL="185738" lvl="0" indent="-185738">
              <a:buClr>
                <a:schemeClr val="tx1"/>
              </a:buClr>
              <a:buSzPct val="100000"/>
              <a:buFont typeface="Arial" panose="020B0604020202020204" pitchFamily="34" charset="0"/>
              <a:buChar char="•"/>
            </a:pPr>
            <a:endPar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Décompte indemnités journalières produit par la Caisse Primaire d’Assurance Maladie pour les agents effectuant plus de 150 heures par trimestre</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Avis du Conseil </a:t>
            </a:r>
            <a:r>
              <a:rPr lang="fr-FR" sz="1050" dirty="0">
                <a:solidFill>
                  <a:schemeClr val="tx1"/>
                </a:solidFill>
                <a:latin typeface="Arial" panose="020B0604020202020204" pitchFamily="34" charset="0"/>
                <a:cs typeface="Times New Roman" panose="02020603050405020304" pitchFamily="18" charset="0"/>
              </a:rPr>
              <a:t>Médical , en </a:t>
            </a:r>
            <a:r>
              <a:rPr lang="fr-FR" sz="1050">
                <a:solidFill>
                  <a:schemeClr val="tx1"/>
                </a:solidFill>
                <a:latin typeface="Arial" panose="020B0604020202020204" pitchFamily="34" charset="0"/>
                <a:cs typeface="Times New Roman" panose="02020603050405020304" pitchFamily="18" charset="0"/>
              </a:rPr>
              <a:t>formation restreinte pour </a:t>
            </a:r>
            <a:r>
              <a:rPr lang="fr-FR" sz="1050" dirty="0">
                <a:solidFill>
                  <a:schemeClr val="tx1"/>
                </a:solidFill>
                <a:latin typeface="Arial" panose="020B0604020202020204" pitchFamily="34" charset="0"/>
                <a:cs typeface="Times New Roman" panose="02020603050405020304" pitchFamily="18" charset="0"/>
              </a:rPr>
              <a:t>l’octroi d’un congé de Grave maladie et lors du passage à Demi traitement </a:t>
            </a:r>
          </a:p>
          <a:p>
            <a:pPr marL="185738" lvl="0" indent="-185738">
              <a:buClr>
                <a:schemeClr val="tx1"/>
              </a:buClr>
              <a:buSzPct val="100000"/>
              <a:buFont typeface="Arial" panose="020B0604020202020204" pitchFamily="34" charset="0"/>
              <a:buChar char="•"/>
            </a:pPr>
            <a:endParaRPr lang="fr-FR" sz="1050" dirty="0">
              <a:solidFill>
                <a:schemeClr val="tx1"/>
              </a:solidFill>
              <a:latin typeface="Arial" panose="020B0604020202020204" pitchFamily="34"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latin typeface="Arial" panose="020B0604020202020204" pitchFamily="34" charset="0"/>
                <a:cs typeface="Times New Roman" panose="02020603050405020304" pitchFamily="18" charset="0"/>
              </a:rPr>
              <a:t>Avis du médecin expert pour les prolongations d’un congé de Grave Maladie période à plein traitement et les demandes de prolongations à demi traitement</a:t>
            </a:r>
          </a:p>
        </p:txBody>
      </p:sp>
      <p:pic>
        <p:nvPicPr>
          <p:cNvPr id="23" name="Image 22" descr="Une image contenant texte, clipart&#10;&#10;Description générée automatiquement">
            <a:extLst>
              <a:ext uri="{FF2B5EF4-FFF2-40B4-BE49-F238E27FC236}">
                <a16:creationId xmlns:a16="http://schemas.microsoft.com/office/drawing/2014/main" id="{5EB87270-2A3A-EB2B-ABD0-2C11B9898B3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0648" y="9417496"/>
            <a:ext cx="749256" cy="241177"/>
          </a:xfrm>
          <a:prstGeom prst="rect">
            <a:avLst/>
          </a:prstGeom>
        </p:spPr>
      </p:pic>
    </p:spTree>
    <p:extLst>
      <p:ext uri="{BB962C8B-B14F-4D97-AF65-F5344CB8AC3E}">
        <p14:creationId xmlns:p14="http://schemas.microsoft.com/office/powerpoint/2010/main" val="42265142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age 15" descr="Une image contenant plafond, intérieur, mur, sol&#10;&#10;Description générée automatiquement">
            <a:extLst>
              <a:ext uri="{FF2B5EF4-FFF2-40B4-BE49-F238E27FC236}">
                <a16:creationId xmlns:a16="http://schemas.microsoft.com/office/drawing/2014/main" id="{A24FFD61-4999-9193-DC42-36F242409BB6}"/>
              </a:ext>
            </a:extLst>
          </p:cNvPr>
          <p:cNvPicPr>
            <a:picLocks noChangeAspect="1"/>
          </p:cNvPicPr>
          <p:nvPr/>
        </p:nvPicPr>
        <p:blipFill rotWithShape="1">
          <a:blip r:embed="rId2">
            <a:extLst>
              <a:ext uri="{28A0092B-C50C-407E-A947-70E740481C1C}">
                <a14:useLocalDpi xmlns:a14="http://schemas.microsoft.com/office/drawing/2010/main" val="0"/>
              </a:ext>
            </a:extLst>
          </a:blip>
          <a:srcRect t="40658" r="11863" b="7246"/>
          <a:stretch/>
        </p:blipFill>
        <p:spPr>
          <a:xfrm>
            <a:off x="0" y="0"/>
            <a:ext cx="6858000" cy="2701636"/>
          </a:xfrm>
          <a:prstGeom prst="rect">
            <a:avLst/>
          </a:prstGeom>
        </p:spPr>
      </p:pic>
      <p:sp>
        <p:nvSpPr>
          <p:cNvPr id="2" name="ZoneTexte 1">
            <a:extLst>
              <a:ext uri="{FF2B5EF4-FFF2-40B4-BE49-F238E27FC236}">
                <a16:creationId xmlns:a16="http://schemas.microsoft.com/office/drawing/2014/main" id="{BAB6862E-BF7A-64AE-817C-BD5F8F769047}"/>
              </a:ext>
            </a:extLst>
          </p:cNvPr>
          <p:cNvSpPr txBox="1"/>
          <p:nvPr/>
        </p:nvSpPr>
        <p:spPr>
          <a:xfrm>
            <a:off x="394652" y="502206"/>
            <a:ext cx="3754428" cy="1568624"/>
          </a:xfrm>
          <a:prstGeom prst="rect">
            <a:avLst/>
          </a:prstGeom>
          <a:solidFill>
            <a:schemeClr val="bg1"/>
          </a:solidFill>
          <a:effectLst/>
        </p:spPr>
        <p:txBody>
          <a:bodyPr wrap="square" lIns="87750" rIns="87750" anchor="ctr">
            <a:noAutofit/>
          </a:bodyPr>
          <a:lstStyle/>
          <a:p>
            <a:r>
              <a:rPr lang="fr-FR" sz="2400" b="1" dirty="0">
                <a:latin typeface="Times New Roman" panose="02020603050405020304" pitchFamily="18" charset="0"/>
                <a:cs typeface="Times New Roman" panose="02020603050405020304" pitchFamily="18" charset="0"/>
              </a:rPr>
              <a:t>Congé maternité, paternité et accueil de l’enfant, adoption</a:t>
            </a:r>
            <a:endParaRPr lang="fr-FR" b="1" dirty="0">
              <a:solidFill>
                <a:schemeClr val="tx2"/>
              </a:solidFill>
              <a:latin typeface="+mj-lt"/>
              <a:cs typeface="Times New Roman" panose="02020603050405020304" pitchFamily="18" charset="0"/>
            </a:endParaRPr>
          </a:p>
        </p:txBody>
      </p:sp>
      <p:sp>
        <p:nvSpPr>
          <p:cNvPr id="10" name="ZoneTexte 9">
            <a:extLst>
              <a:ext uri="{FF2B5EF4-FFF2-40B4-BE49-F238E27FC236}">
                <a16:creationId xmlns:a16="http://schemas.microsoft.com/office/drawing/2014/main" id="{4E44DF61-93D6-018E-BE4E-BACD9A2D76E5}"/>
              </a:ext>
            </a:extLst>
          </p:cNvPr>
          <p:cNvSpPr txBox="1"/>
          <p:nvPr/>
        </p:nvSpPr>
        <p:spPr>
          <a:xfrm>
            <a:off x="428412" y="3407718"/>
            <a:ext cx="2520280" cy="1915909"/>
          </a:xfrm>
          <a:prstGeom prst="rect">
            <a:avLst/>
          </a:prstGeom>
          <a:noFill/>
        </p:spPr>
        <p:txBody>
          <a:bodyPr wrap="square">
            <a:spAutoFit/>
          </a:bodyPr>
          <a:lstStyle/>
          <a:p>
            <a:r>
              <a:rPr lang="fr-FR" sz="1200" b="1" dirty="0">
                <a:solidFill>
                  <a:schemeClr val="tx2"/>
                </a:solidFill>
              </a:rPr>
              <a:t>Définition</a:t>
            </a:r>
          </a:p>
          <a:p>
            <a:endParaRPr lang="fr-FR" sz="1200" dirty="0"/>
          </a:p>
          <a:p>
            <a:pPr algn="just"/>
            <a:r>
              <a:rPr lang="fr-FR" sz="1050" dirty="0"/>
              <a:t>Les agents non affiliés à la CNRACL ou contractuels ont le droit à un congé de maternité en cas de grossesse dûment constatée. Le congé de paternité et accueil de l’enfant, ainsi que le congé d’adoption sont également pris en charge avec des conditions d’application spécifiques (voir ci-après).</a:t>
            </a:r>
          </a:p>
        </p:txBody>
      </p:sp>
      <p:sp>
        <p:nvSpPr>
          <p:cNvPr id="13" name="Rectangle 12">
            <a:extLst>
              <a:ext uri="{FF2B5EF4-FFF2-40B4-BE49-F238E27FC236}">
                <a16:creationId xmlns:a16="http://schemas.microsoft.com/office/drawing/2014/main" id="{3D40C094-7867-1856-B17D-5D1A26FDEC0A}"/>
              </a:ext>
            </a:extLst>
          </p:cNvPr>
          <p:cNvSpPr/>
          <p:nvPr/>
        </p:nvSpPr>
        <p:spPr>
          <a:xfrm>
            <a:off x="3068960" y="3407717"/>
            <a:ext cx="3312368" cy="3057451"/>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lnSpc>
                <a:spcPct val="115000"/>
              </a:lnSpc>
            </a:pPr>
            <a:r>
              <a:rPr lang="fr-FR" sz="1200" b="1" dirty="0">
                <a:solidFill>
                  <a:schemeClr val="tx2"/>
                </a:solidFill>
                <a:effectLst/>
                <a:latin typeface="Arial" panose="020B0604020202020204" pitchFamily="34" charset="0"/>
                <a:ea typeface="Times New Roman" panose="02020603050405020304" pitchFamily="18" charset="0"/>
                <a:cs typeface="Times New Roman" panose="02020603050405020304" pitchFamily="18" charset="0"/>
              </a:rPr>
              <a:t>Pièces à fournir</a:t>
            </a:r>
          </a:p>
          <a:p>
            <a:pPr marL="90170" algn="just"/>
            <a:r>
              <a:rPr lang="fr-FR" sz="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Déclaration de sinistre complétée et signée</a:t>
            </a:r>
          </a:p>
          <a:p>
            <a:pPr lvl="0">
              <a:buClr>
                <a:schemeClr val="tx1"/>
              </a:buClr>
              <a:buSzPct val="100000"/>
            </a:pPr>
            <a:r>
              <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Copie des bulletins de salaire correspondant aux périodes d’arrêt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Certificat médical indiquant la date présumée de l’accouchement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Certificat médical prescrivant le repos supplémentaire grossesse pathologique (14 jours) et / ou couches pathologiques (28 jours)</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Copie du livret de famille à compter du troisième enfant</a:t>
            </a:r>
          </a:p>
          <a:p>
            <a:pPr marL="185738" lvl="0" indent="-185738">
              <a:buClr>
                <a:schemeClr val="tx1"/>
              </a:buClr>
              <a:buSzPct val="100000"/>
              <a:buFont typeface="Arial" panose="020B0604020202020204" pitchFamily="34" charset="0"/>
              <a:buChar char="•"/>
            </a:pPr>
            <a:endParaRPr lang="fr-FR" sz="400" dirty="0">
              <a:solidFill>
                <a:schemeClr val="tx1"/>
              </a:solidFill>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Décompte indemnités journalières produit par la Caisse Primaire d’Assurance Maladie pour les agents effectuant plus de 150 heures par trimestre</a:t>
            </a:r>
          </a:p>
        </p:txBody>
      </p:sp>
      <p:sp>
        <p:nvSpPr>
          <p:cNvPr id="3" name="Rectangle : coins arrondis 2">
            <a:extLst>
              <a:ext uri="{FF2B5EF4-FFF2-40B4-BE49-F238E27FC236}">
                <a16:creationId xmlns:a16="http://schemas.microsoft.com/office/drawing/2014/main" id="{F1249211-5768-080E-ECE8-F0F9A16F9E95}"/>
              </a:ext>
            </a:extLst>
          </p:cNvPr>
          <p:cNvSpPr/>
          <p:nvPr/>
        </p:nvSpPr>
        <p:spPr>
          <a:xfrm>
            <a:off x="438229" y="2901540"/>
            <a:ext cx="5952916" cy="344608"/>
          </a:xfrm>
          <a:prstGeom prst="round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b="1" dirty="0">
                <a:solidFill>
                  <a:schemeClr val="bg1"/>
                </a:solidFill>
              </a:rPr>
              <a:t>Maternité</a:t>
            </a:r>
          </a:p>
        </p:txBody>
      </p:sp>
      <p:sp>
        <p:nvSpPr>
          <p:cNvPr id="11" name="Rectangle : coins arrondis 10">
            <a:extLst>
              <a:ext uri="{FF2B5EF4-FFF2-40B4-BE49-F238E27FC236}">
                <a16:creationId xmlns:a16="http://schemas.microsoft.com/office/drawing/2014/main" id="{6D3575BE-B4C2-74F6-D819-FA0D0B5C182A}"/>
              </a:ext>
            </a:extLst>
          </p:cNvPr>
          <p:cNvSpPr/>
          <p:nvPr/>
        </p:nvSpPr>
        <p:spPr>
          <a:xfrm>
            <a:off x="438229" y="6681192"/>
            <a:ext cx="5952916" cy="344608"/>
          </a:xfrm>
          <a:prstGeom prst="round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b="1" dirty="0">
                <a:solidFill>
                  <a:schemeClr val="bg1"/>
                </a:solidFill>
              </a:rPr>
              <a:t>Paternité et accueil de l’enfant</a:t>
            </a:r>
          </a:p>
        </p:txBody>
      </p:sp>
      <p:sp>
        <p:nvSpPr>
          <p:cNvPr id="12" name="ZoneTexte 11">
            <a:extLst>
              <a:ext uri="{FF2B5EF4-FFF2-40B4-BE49-F238E27FC236}">
                <a16:creationId xmlns:a16="http://schemas.microsoft.com/office/drawing/2014/main" id="{CEAF63F6-A64E-5CD1-2371-F8204A8636D1}"/>
              </a:ext>
            </a:extLst>
          </p:cNvPr>
          <p:cNvSpPr txBox="1"/>
          <p:nvPr/>
        </p:nvSpPr>
        <p:spPr>
          <a:xfrm>
            <a:off x="394652" y="7187370"/>
            <a:ext cx="2520280" cy="2077492"/>
          </a:xfrm>
          <a:prstGeom prst="rect">
            <a:avLst/>
          </a:prstGeom>
          <a:noFill/>
        </p:spPr>
        <p:txBody>
          <a:bodyPr wrap="square">
            <a:spAutoFit/>
          </a:bodyPr>
          <a:lstStyle/>
          <a:p>
            <a:r>
              <a:rPr lang="fr-FR" sz="1200" b="1" dirty="0">
                <a:solidFill>
                  <a:schemeClr val="tx2"/>
                </a:solidFill>
              </a:rPr>
              <a:t>Définition</a:t>
            </a:r>
          </a:p>
          <a:p>
            <a:endParaRPr lang="fr-FR" sz="1200" dirty="0"/>
          </a:p>
          <a:p>
            <a:pPr algn="just"/>
            <a:r>
              <a:rPr lang="fr-FR" sz="1050" dirty="0"/>
              <a:t>Le congé paternité est pris en charge conformément à la Loi n° 2005-843 du 26 juillet 2005 (art. 9) et la Loi n° 2016-483 du 20 avril 2016 (art. 69) modifiant l’article 57 de la loi n° 84-53 et du décret 2021-846 du 29 juin 2021. L’indemnisation vient en complément des sommes versées par la Sécurité Sociale dans la limite du traitement dû à l’agent.</a:t>
            </a:r>
          </a:p>
        </p:txBody>
      </p:sp>
      <p:sp>
        <p:nvSpPr>
          <p:cNvPr id="14" name="Rectangle 13">
            <a:extLst>
              <a:ext uri="{FF2B5EF4-FFF2-40B4-BE49-F238E27FC236}">
                <a16:creationId xmlns:a16="http://schemas.microsoft.com/office/drawing/2014/main" id="{5633F01C-57F0-C41E-BC08-5C0CC3534B45}"/>
              </a:ext>
            </a:extLst>
          </p:cNvPr>
          <p:cNvSpPr/>
          <p:nvPr/>
        </p:nvSpPr>
        <p:spPr>
          <a:xfrm>
            <a:off x="3068960" y="7187370"/>
            <a:ext cx="3312368" cy="2136778"/>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lnSpc>
                <a:spcPct val="115000"/>
              </a:lnSpc>
            </a:pPr>
            <a:r>
              <a:rPr lang="fr-FR" sz="1200" b="1" dirty="0">
                <a:solidFill>
                  <a:schemeClr val="tx2"/>
                </a:solidFill>
                <a:effectLst/>
                <a:latin typeface="Arial" panose="020B0604020202020204" pitchFamily="34" charset="0"/>
                <a:ea typeface="Times New Roman" panose="02020603050405020304" pitchFamily="18" charset="0"/>
                <a:cs typeface="Times New Roman" panose="02020603050405020304" pitchFamily="18" charset="0"/>
              </a:rPr>
              <a:t>Pièces à fournir</a:t>
            </a:r>
          </a:p>
          <a:p>
            <a:pPr marL="90170" algn="just"/>
            <a:r>
              <a:rPr lang="fr-FR" sz="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Déclaration de sinistre complétée et signée</a:t>
            </a:r>
          </a:p>
          <a:p>
            <a:pPr lvl="0">
              <a:buClr>
                <a:schemeClr val="tx1"/>
              </a:buClr>
              <a:buSzPct val="100000"/>
            </a:pPr>
            <a:r>
              <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Décompte de la Caisse Primaire d’Assurance Maladie</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Copie des bulletins de salaire correspondant aux périodes d’arrêt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Copie de l’acte de naissance</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Certificat médical en cas d’hospitalisation de l’enfant</a:t>
            </a:r>
          </a:p>
        </p:txBody>
      </p:sp>
      <p:pic>
        <p:nvPicPr>
          <p:cNvPr id="4" name="Image 3" descr="Une image contenant texte, clipart&#10;&#10;Description générée automatiquement">
            <a:extLst>
              <a:ext uri="{FF2B5EF4-FFF2-40B4-BE49-F238E27FC236}">
                <a16:creationId xmlns:a16="http://schemas.microsoft.com/office/drawing/2014/main" id="{CC8351F8-5ABD-A13B-45C5-391FCDD8398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05264" y="9392343"/>
            <a:ext cx="749256" cy="241177"/>
          </a:xfrm>
          <a:prstGeom prst="rect">
            <a:avLst/>
          </a:prstGeom>
        </p:spPr>
      </p:pic>
    </p:spTree>
    <p:extLst>
      <p:ext uri="{BB962C8B-B14F-4D97-AF65-F5344CB8AC3E}">
        <p14:creationId xmlns:p14="http://schemas.microsoft.com/office/powerpoint/2010/main" val="24119310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8AEBA39F-2EAB-E30F-4488-FBF6C747B86B}"/>
              </a:ext>
            </a:extLst>
          </p:cNvPr>
          <p:cNvPicPr preferRelativeResize="0">
            <a:picLocks noChangeAspect="1"/>
          </p:cNvPicPr>
          <p:nvPr/>
        </p:nvPicPr>
        <p:blipFill rotWithShape="1">
          <a:blip r:embed="rId2" cstate="print">
            <a:extLst>
              <a:ext uri="{28A0092B-C50C-407E-A947-70E740481C1C}">
                <a14:useLocalDpi xmlns:a14="http://schemas.microsoft.com/office/drawing/2010/main" val="0"/>
              </a:ext>
            </a:extLst>
          </a:blip>
          <a:stretch/>
        </p:blipFill>
        <p:spPr>
          <a:xfrm>
            <a:off x="0" y="0"/>
            <a:ext cx="6858000" cy="2701636"/>
          </a:xfrm>
          <a:prstGeom prst="rect">
            <a:avLst/>
          </a:prstGeom>
        </p:spPr>
      </p:pic>
      <p:sp>
        <p:nvSpPr>
          <p:cNvPr id="7" name="Rectangle : coins arrondis 6">
            <a:extLst>
              <a:ext uri="{FF2B5EF4-FFF2-40B4-BE49-F238E27FC236}">
                <a16:creationId xmlns:a16="http://schemas.microsoft.com/office/drawing/2014/main" id="{8CBD972D-6CE2-E77E-6A31-330BA0A6A4F2}"/>
              </a:ext>
            </a:extLst>
          </p:cNvPr>
          <p:cNvSpPr/>
          <p:nvPr/>
        </p:nvSpPr>
        <p:spPr>
          <a:xfrm>
            <a:off x="471989" y="2862646"/>
            <a:ext cx="5952916" cy="344608"/>
          </a:xfrm>
          <a:prstGeom prst="round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b="1" dirty="0">
                <a:solidFill>
                  <a:schemeClr val="bg1"/>
                </a:solidFill>
              </a:rPr>
              <a:t>Adoption</a:t>
            </a:r>
          </a:p>
        </p:txBody>
      </p:sp>
      <p:pic>
        <p:nvPicPr>
          <p:cNvPr id="21" name="Image 20">
            <a:extLst>
              <a:ext uri="{FF2B5EF4-FFF2-40B4-BE49-F238E27FC236}">
                <a16:creationId xmlns:a16="http://schemas.microsoft.com/office/drawing/2014/main" id="{8CFC4B4E-79E2-31F2-03ED-30287FD2FFC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8889" t="10593" b="10593"/>
          <a:stretch/>
        </p:blipFill>
        <p:spPr>
          <a:xfrm>
            <a:off x="0" y="6033120"/>
            <a:ext cx="5246440" cy="3872880"/>
          </a:xfrm>
          <a:prstGeom prst="rect">
            <a:avLst/>
          </a:prstGeom>
        </p:spPr>
      </p:pic>
      <p:sp>
        <p:nvSpPr>
          <p:cNvPr id="8" name="ZoneTexte 7">
            <a:extLst>
              <a:ext uri="{FF2B5EF4-FFF2-40B4-BE49-F238E27FC236}">
                <a16:creationId xmlns:a16="http://schemas.microsoft.com/office/drawing/2014/main" id="{D1E67C6E-24DD-FC1D-A03A-236408D8A719}"/>
              </a:ext>
            </a:extLst>
          </p:cNvPr>
          <p:cNvSpPr txBox="1"/>
          <p:nvPr/>
        </p:nvSpPr>
        <p:spPr>
          <a:xfrm>
            <a:off x="449219" y="3368264"/>
            <a:ext cx="2520280" cy="1107996"/>
          </a:xfrm>
          <a:prstGeom prst="rect">
            <a:avLst/>
          </a:prstGeom>
          <a:noFill/>
        </p:spPr>
        <p:txBody>
          <a:bodyPr wrap="square">
            <a:spAutoFit/>
          </a:bodyPr>
          <a:lstStyle/>
          <a:p>
            <a:r>
              <a:rPr lang="fr-FR" sz="1200" b="1" dirty="0">
                <a:solidFill>
                  <a:schemeClr val="tx2"/>
                </a:solidFill>
              </a:rPr>
              <a:t>Définition</a:t>
            </a:r>
          </a:p>
          <a:p>
            <a:endParaRPr lang="fr-FR" sz="1200" dirty="0"/>
          </a:p>
          <a:p>
            <a:pPr algn="just"/>
            <a:r>
              <a:rPr lang="fr-FR" sz="1050" dirty="0"/>
              <a:t>Les agents non affiliés à la CNRACL ou contractuels ont le droit à un congé de maternité dans le cas de l’adoption d’un ou plusieurs enfants.</a:t>
            </a:r>
          </a:p>
        </p:txBody>
      </p:sp>
      <p:sp>
        <p:nvSpPr>
          <p:cNvPr id="9" name="Rectangle 8">
            <a:extLst>
              <a:ext uri="{FF2B5EF4-FFF2-40B4-BE49-F238E27FC236}">
                <a16:creationId xmlns:a16="http://schemas.microsoft.com/office/drawing/2014/main" id="{776C3D95-53AE-C7C4-3F93-E6319948160D}"/>
              </a:ext>
            </a:extLst>
          </p:cNvPr>
          <p:cNvSpPr/>
          <p:nvPr/>
        </p:nvSpPr>
        <p:spPr>
          <a:xfrm>
            <a:off x="3068960" y="3368264"/>
            <a:ext cx="3312368" cy="3672968"/>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lnSpc>
                <a:spcPct val="115000"/>
              </a:lnSpc>
            </a:pPr>
            <a:r>
              <a:rPr lang="fr-FR" sz="1200" b="1" dirty="0">
                <a:solidFill>
                  <a:schemeClr val="tx2"/>
                </a:solidFill>
                <a:effectLst/>
                <a:latin typeface="Arial" panose="020B0604020202020204" pitchFamily="34" charset="0"/>
                <a:ea typeface="Times New Roman" panose="02020603050405020304" pitchFamily="18" charset="0"/>
                <a:cs typeface="Times New Roman" panose="02020603050405020304" pitchFamily="18" charset="0"/>
              </a:rPr>
              <a:t>Pièces à fournir</a:t>
            </a:r>
          </a:p>
          <a:p>
            <a:pPr marL="90170" algn="just"/>
            <a:r>
              <a:rPr lang="fr-FR" sz="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Déclaration de sinistre complétée et signée</a:t>
            </a:r>
          </a:p>
          <a:p>
            <a:pPr lvl="0">
              <a:buClr>
                <a:schemeClr val="tx1"/>
              </a:buClr>
              <a:buSzPct val="100000"/>
            </a:pPr>
            <a:r>
              <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Arrêté de la Collectivité plaçant l’agent en congé d’adoption</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Copie des bulletins de salaire correspondant aux périodes d’arrêt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Pièce délivrée par les services de l’aide sociale ou de l’autorité étrangère compétente donnant la date d’accueil du (ou des) enfant(s)</a:t>
            </a:r>
          </a:p>
          <a:p>
            <a:pPr marL="185738" lvl="0" indent="-185738">
              <a:buClr>
                <a:schemeClr val="tx1"/>
              </a:buClr>
              <a:buSzPct val="100000"/>
              <a:buFont typeface="Arial" panose="020B0604020202020204" pitchFamily="34" charset="0"/>
              <a:buChar char="•"/>
            </a:pPr>
            <a:endParaRPr lang="fr-FR" sz="400" dirty="0">
              <a:solidFill>
                <a:schemeClr val="tx1"/>
              </a:solidFill>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Certificat d’adoption</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Déclaration sur l’honneur rédigée par le conjoint attestant qu’il ne bénéficie pas d’un congé d’adoption pendant la même période</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Copie du livret de famille</a:t>
            </a:r>
          </a:p>
          <a:p>
            <a:pPr marL="185738" lvl="0" indent="-185738">
              <a:buClr>
                <a:schemeClr val="tx1"/>
              </a:buClr>
              <a:buSzPct val="100000"/>
              <a:buFont typeface="Arial" panose="020B0604020202020204" pitchFamily="34" charset="0"/>
              <a:buChar char="•"/>
            </a:pPr>
            <a:endParaRPr lang="fr-FR" sz="400" dirty="0">
              <a:solidFill>
                <a:schemeClr val="tx1"/>
              </a:solidFill>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D</a:t>
            </a: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écompte indemnités journalières produit par la Caisse Primaire d’Assurance Maladie pour les agents effectuant plus de 150 heures par trimestre</a:t>
            </a:r>
          </a:p>
        </p:txBody>
      </p:sp>
      <p:pic>
        <p:nvPicPr>
          <p:cNvPr id="2" name="Image 1" descr="Une image contenant texte, clipart&#10;&#10;Description générée automatiquement">
            <a:extLst>
              <a:ext uri="{FF2B5EF4-FFF2-40B4-BE49-F238E27FC236}">
                <a16:creationId xmlns:a16="http://schemas.microsoft.com/office/drawing/2014/main" id="{D7C1EBEE-7088-C1DA-8842-00A1953905B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0648" y="9417496"/>
            <a:ext cx="749256" cy="241177"/>
          </a:xfrm>
          <a:prstGeom prst="rect">
            <a:avLst/>
          </a:prstGeom>
        </p:spPr>
      </p:pic>
    </p:spTree>
    <p:extLst>
      <p:ext uri="{BB962C8B-B14F-4D97-AF65-F5344CB8AC3E}">
        <p14:creationId xmlns:p14="http://schemas.microsoft.com/office/powerpoint/2010/main" val="31979184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 11">
            <a:extLst>
              <a:ext uri="{FF2B5EF4-FFF2-40B4-BE49-F238E27FC236}">
                <a16:creationId xmlns:a16="http://schemas.microsoft.com/office/drawing/2014/main" id="{138A45C0-77A1-0D2B-91C2-00B56BFC754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0800000">
            <a:off x="4307873" y="7363030"/>
            <a:ext cx="2568903" cy="2542970"/>
          </a:xfrm>
          <a:prstGeom prst="rect">
            <a:avLst/>
          </a:prstGeom>
        </p:spPr>
      </p:pic>
      <p:sp>
        <p:nvSpPr>
          <p:cNvPr id="2" name="ZoneTexte 1">
            <a:extLst>
              <a:ext uri="{FF2B5EF4-FFF2-40B4-BE49-F238E27FC236}">
                <a16:creationId xmlns:a16="http://schemas.microsoft.com/office/drawing/2014/main" id="{BAB6862E-BF7A-64AE-817C-BD5F8F769047}"/>
              </a:ext>
            </a:extLst>
          </p:cNvPr>
          <p:cNvSpPr txBox="1"/>
          <p:nvPr/>
        </p:nvSpPr>
        <p:spPr>
          <a:xfrm>
            <a:off x="428412" y="0"/>
            <a:ext cx="4656772" cy="1080000"/>
          </a:xfrm>
          <a:prstGeom prst="rect">
            <a:avLst/>
          </a:prstGeom>
          <a:noFill/>
          <a:effectLst/>
        </p:spPr>
        <p:txBody>
          <a:bodyPr wrap="square" lIns="87750" rIns="87750" anchor="ctr">
            <a:noAutofit/>
          </a:bodyPr>
          <a:lstStyle/>
          <a:p>
            <a:r>
              <a:rPr lang="fr-FR" sz="2400" b="1" dirty="0">
                <a:latin typeface="Times New Roman" panose="02020603050405020304" pitchFamily="18" charset="0"/>
                <a:cs typeface="Times New Roman" panose="02020603050405020304" pitchFamily="18" charset="0"/>
              </a:rPr>
              <a:t>Congé pour invalidité temporaire imputable au service (CITIS)</a:t>
            </a:r>
            <a:endParaRPr lang="fr-FR" b="1" dirty="0">
              <a:solidFill>
                <a:schemeClr val="tx2"/>
              </a:solidFill>
              <a:latin typeface="+mj-lt"/>
              <a:cs typeface="Times New Roman" panose="02020603050405020304" pitchFamily="18" charset="0"/>
            </a:endParaRPr>
          </a:p>
        </p:txBody>
      </p:sp>
      <p:pic>
        <p:nvPicPr>
          <p:cNvPr id="3" name="Image 2" descr="Une image contenant texte, clipart&#10;&#10;Description générée automatiquement">
            <a:extLst>
              <a:ext uri="{FF2B5EF4-FFF2-40B4-BE49-F238E27FC236}">
                <a16:creationId xmlns:a16="http://schemas.microsoft.com/office/drawing/2014/main" id="{13209DAD-3536-75C5-BF1A-8A9153BD3FA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0648" y="9417496"/>
            <a:ext cx="749256" cy="241177"/>
          </a:xfrm>
          <a:prstGeom prst="rect">
            <a:avLst/>
          </a:prstGeom>
        </p:spPr>
      </p:pic>
      <p:sp>
        <p:nvSpPr>
          <p:cNvPr id="10" name="ZoneTexte 9">
            <a:extLst>
              <a:ext uri="{FF2B5EF4-FFF2-40B4-BE49-F238E27FC236}">
                <a16:creationId xmlns:a16="http://schemas.microsoft.com/office/drawing/2014/main" id="{4E44DF61-93D6-018E-BE4E-BACD9A2D76E5}"/>
              </a:ext>
            </a:extLst>
          </p:cNvPr>
          <p:cNvSpPr txBox="1"/>
          <p:nvPr/>
        </p:nvSpPr>
        <p:spPr>
          <a:xfrm>
            <a:off x="428412" y="1084986"/>
            <a:ext cx="6024924" cy="2539157"/>
          </a:xfrm>
          <a:prstGeom prst="rect">
            <a:avLst/>
          </a:prstGeom>
          <a:solidFill>
            <a:schemeClr val="bg1"/>
          </a:solidFill>
        </p:spPr>
        <p:txBody>
          <a:bodyPr wrap="square">
            <a:spAutoFit/>
          </a:bodyPr>
          <a:lstStyle/>
          <a:p>
            <a:r>
              <a:rPr lang="fr-FR" sz="1200" b="1" dirty="0">
                <a:solidFill>
                  <a:schemeClr val="tx2"/>
                </a:solidFill>
              </a:rPr>
              <a:t>Définitions</a:t>
            </a:r>
          </a:p>
          <a:p>
            <a:pPr algn="just"/>
            <a:endParaRPr lang="fr-FR" sz="1050" dirty="0"/>
          </a:p>
          <a:p>
            <a:pPr marL="171450" indent="-171450" algn="just">
              <a:buFont typeface="Arial" panose="020B0604020202020204" pitchFamily="34" charset="0"/>
              <a:buChar char="•"/>
            </a:pPr>
            <a:r>
              <a:rPr lang="fr-FR" sz="1050" b="1" dirty="0">
                <a:solidFill>
                  <a:schemeClr val="tx2"/>
                </a:solidFill>
              </a:rPr>
              <a:t>Un accident de service : </a:t>
            </a:r>
            <a:r>
              <a:rPr lang="fr-FR" sz="1050" dirty="0"/>
              <a:t>est présumé imputable au service tout accident survenu à un fonctionnaire, quelle qu’en soit la cause, dans le temps et le lieu du service, dans l’exercice ou à l’occasion de l’exercice par le fonctionnaire de ses fonctions ou d’une activité qui en constitue le prolongement normal, en l’absence de faute personnelle ou de toute autre circonstance particulière détachant l’accident du service.</a:t>
            </a:r>
          </a:p>
          <a:p>
            <a:pPr marL="171450" indent="-171450" algn="just">
              <a:buFont typeface="Arial" panose="020B0604020202020204" pitchFamily="34" charset="0"/>
              <a:buChar char="•"/>
            </a:pPr>
            <a:endParaRPr lang="fr-FR" sz="1050" dirty="0"/>
          </a:p>
          <a:p>
            <a:pPr marL="171450" indent="-171450" algn="just">
              <a:buFont typeface="Arial" panose="020B0604020202020204" pitchFamily="34" charset="0"/>
              <a:buChar char="•"/>
            </a:pPr>
            <a:r>
              <a:rPr lang="fr-FR" sz="1050" b="1" dirty="0">
                <a:solidFill>
                  <a:schemeClr val="tx2"/>
                </a:solidFill>
              </a:rPr>
              <a:t>Un accident de trajet : </a:t>
            </a:r>
            <a:r>
              <a:rPr lang="fr-FR" sz="1050" dirty="0"/>
              <a:t>est reconnu imputable au service, lorsque le fonctionnaire ou ses ayants droit en apportent la preuve ou lorsque l’enquête permet à l’autorité administrative de disposer des éléments suffisants, l’accident de trajet dont est victime le fonctionnaire qui se produit sur le parcours habituel entre le lieu où s’accomplit son service et sa résidence ou son lieu de restauration et pendant la durée normale pour l’effectuer, sauf si un fait personnel du fonctionnaire ou toute autre circonstance particulière étrangère notamment aux nécessités de la vie courante est de nature à détacher l’accident du service.</a:t>
            </a:r>
          </a:p>
        </p:txBody>
      </p:sp>
      <p:sp>
        <p:nvSpPr>
          <p:cNvPr id="6" name="Rectangle 5">
            <a:extLst>
              <a:ext uri="{FF2B5EF4-FFF2-40B4-BE49-F238E27FC236}">
                <a16:creationId xmlns:a16="http://schemas.microsoft.com/office/drawing/2014/main" id="{D9078335-645D-C671-9FB1-0E93482924C8}"/>
              </a:ext>
            </a:extLst>
          </p:cNvPr>
          <p:cNvSpPr/>
          <p:nvPr/>
        </p:nvSpPr>
        <p:spPr>
          <a:xfrm>
            <a:off x="2996952" y="3720690"/>
            <a:ext cx="3456384" cy="3745235"/>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lnSpc>
                <a:spcPct val="115000"/>
              </a:lnSpc>
            </a:pPr>
            <a:r>
              <a:rPr lang="fr-FR" sz="1200" b="1" dirty="0">
                <a:solidFill>
                  <a:schemeClr val="tx2"/>
                </a:solidFill>
                <a:effectLst/>
                <a:latin typeface="Arial" panose="020B0604020202020204" pitchFamily="34" charset="0"/>
                <a:ea typeface="Times New Roman" panose="02020603050405020304" pitchFamily="18" charset="0"/>
                <a:cs typeface="Times New Roman" panose="02020603050405020304" pitchFamily="18" charset="0"/>
              </a:rPr>
              <a:t>Pièces à fournir</a:t>
            </a:r>
          </a:p>
          <a:p>
            <a:pPr marL="90170" algn="just"/>
            <a:r>
              <a:rPr lang="fr-FR" sz="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Déclaration d’accident de travail complétée et signée et déclaration de sinistre en cas de prolongation d’arrêt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Arrêté du Maire ou décision d’imputabilité de la collectivité</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1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Copie des bulletins de salaire correspondant aux périodes d’arrêt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Bulletin de situation en cas d’hospitalisation </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Certificat initial mentionnant les lésions corporelles constatées pour l’arrêt et/ou les soins</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Certificat de prolongation mentionnant l’arrêt et/ou les soins</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Certificat final mentionnant la consolidation ou la guérison</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Décompte indemnités journalières produit par la Caisse Primaire d’Assurance Maladie pour les agents effectuant plus de 150 heures par trimestre</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8" name="ZoneTexte 7">
            <a:extLst>
              <a:ext uri="{FF2B5EF4-FFF2-40B4-BE49-F238E27FC236}">
                <a16:creationId xmlns:a16="http://schemas.microsoft.com/office/drawing/2014/main" id="{B1F794DB-50E5-2C67-07C9-A61A3620CC5B}"/>
              </a:ext>
            </a:extLst>
          </p:cNvPr>
          <p:cNvSpPr txBox="1"/>
          <p:nvPr/>
        </p:nvSpPr>
        <p:spPr>
          <a:xfrm>
            <a:off x="428413" y="3731159"/>
            <a:ext cx="2352516" cy="5747727"/>
          </a:xfrm>
          <a:prstGeom prst="rect">
            <a:avLst/>
          </a:prstGeom>
          <a:noFill/>
        </p:spPr>
        <p:txBody>
          <a:bodyPr wrap="square">
            <a:spAutoFit/>
          </a:bodyPr>
          <a:lstStyle/>
          <a:p>
            <a:pPr marL="171450" marR="0" lvl="0" indent="-171450" algn="just"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fr-FR" sz="1050" b="1" i="0" u="none" strike="noStrike" kern="1200" cap="none" spc="0" normalizeH="0" baseline="0" noProof="0" dirty="0">
                <a:ln>
                  <a:noFill/>
                </a:ln>
                <a:solidFill>
                  <a:srgbClr val="7F34B2"/>
                </a:solidFill>
                <a:effectLst/>
                <a:uLnTx/>
                <a:uFillTx/>
                <a:latin typeface="Arial" pitchFamily="34" charset="0"/>
                <a:ea typeface="+mn-ea"/>
                <a:cs typeface="Arial" pitchFamily="34" charset="0"/>
              </a:rPr>
              <a:t>La maladie imputable au service / Maladie Professionnelle : </a:t>
            </a:r>
            <a:r>
              <a:rPr kumimoji="0" lang="fr-FR" sz="1050" i="0" u="none" strike="noStrike" kern="1200" cap="none" spc="0" normalizeH="0" baseline="0" noProof="0" dirty="0">
                <a:ln>
                  <a:noFill/>
                </a:ln>
                <a:effectLst/>
                <a:uLnTx/>
                <a:uFillTx/>
                <a:latin typeface="Arial" pitchFamily="34" charset="0"/>
                <a:ea typeface="+mn-ea"/>
                <a:cs typeface="Arial" pitchFamily="34" charset="0"/>
              </a:rPr>
              <a:t>est présumée imputable au service toute maladie désignée par les tableaux de maladies professionnelles mentionnés aux articles L. 461-1 et suivants du code de la sécurité sociale et contractée dans l’exercice ou à l’occasion de l’exercice par le fonctionnaire de ses fonctions dans les conditions mentionnées à ce tableau. Si une ou plusieurs conditions ne sont pas remplies, la maladie telle qu’elle est désignée par un tableau peut être reconnue imputable au service lorsque le fonctionnaire ou ses ayants droit établissent qu’elle est directement causée par l’exercice des fonctions. Peut également être reconnue imputable au service une maladie non </a:t>
            </a:r>
            <a:r>
              <a:rPr kumimoji="0" lang="fr-FR" sz="1050" i="0" u="none" strike="noStrike" kern="1200" cap="none" spc="0" normalizeH="0" baseline="0" noProof="0">
                <a:ln>
                  <a:noFill/>
                </a:ln>
                <a:effectLst/>
                <a:uLnTx/>
                <a:uFillTx/>
                <a:latin typeface="Arial" pitchFamily="34" charset="0"/>
                <a:ea typeface="+mn-ea"/>
                <a:cs typeface="Arial" pitchFamily="34" charset="0"/>
              </a:rPr>
              <a:t>désignée dans </a:t>
            </a:r>
            <a:r>
              <a:rPr kumimoji="0" lang="fr-FR" sz="1050" i="0" u="none" strike="noStrike" kern="1200" cap="none" spc="0" normalizeH="0" baseline="0" noProof="0" dirty="0">
                <a:ln>
                  <a:noFill/>
                </a:ln>
                <a:effectLst/>
                <a:uLnTx/>
                <a:uFillTx/>
                <a:latin typeface="Arial" pitchFamily="34" charset="0"/>
                <a:ea typeface="+mn-ea"/>
                <a:cs typeface="Arial" pitchFamily="34" charset="0"/>
              </a:rPr>
              <a:t>les tableaux lorsque le fonctionnaire ou ses ayants droit établissent qu’elle est essentiellement et directement causée par l’exercice des fonctions et qu’elle entraîne une incapacité permanente à un taux déterminé et évalué dans les conditions prévues par décret en Conseil d’Etat.</a:t>
            </a:r>
          </a:p>
          <a:p>
            <a:pPr marL="171450" marR="0" lvl="0" indent="-171450" algn="just"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kumimoji="0" lang="fr-FR" sz="1050" b="1" i="0" u="none" strike="noStrike" kern="1200" cap="none" spc="0" normalizeH="0" baseline="0" noProof="0" dirty="0">
              <a:ln>
                <a:noFill/>
              </a:ln>
              <a:solidFill>
                <a:srgbClr val="7F34B2"/>
              </a:solidFill>
              <a:effectLst/>
              <a:uLnTx/>
              <a:uFillTx/>
              <a:latin typeface="Arial" pitchFamily="34" charset="0"/>
              <a:ea typeface="+mn-ea"/>
              <a:cs typeface="Arial" pitchFamily="34" charset="0"/>
            </a:endParaRPr>
          </a:p>
        </p:txBody>
      </p:sp>
      <p:sp>
        <p:nvSpPr>
          <p:cNvPr id="4" name="Rectangle 3">
            <a:extLst>
              <a:ext uri="{FF2B5EF4-FFF2-40B4-BE49-F238E27FC236}">
                <a16:creationId xmlns:a16="http://schemas.microsoft.com/office/drawing/2014/main" id="{6DED1F8C-8977-DE70-3CD0-793A68EC5D87}"/>
              </a:ext>
            </a:extLst>
          </p:cNvPr>
          <p:cNvSpPr/>
          <p:nvPr/>
        </p:nvSpPr>
        <p:spPr>
          <a:xfrm>
            <a:off x="2996952" y="7617296"/>
            <a:ext cx="3456384" cy="19442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90170" algn="just"/>
            <a:r>
              <a:rPr lang="fr-FR" sz="1200" b="1" dirty="0">
                <a:effectLst/>
                <a:latin typeface="Arial" panose="020B0604020202020204" pitchFamily="34" charset="0"/>
                <a:ea typeface="Times New Roman" panose="02020603050405020304" pitchFamily="18" charset="0"/>
                <a:cs typeface="Times New Roman" panose="02020603050405020304" pitchFamily="18" charset="0"/>
              </a:rPr>
              <a:t>A noter</a:t>
            </a:r>
          </a:p>
          <a:p>
            <a:pPr marL="90170" algn="just"/>
            <a:endParaRPr lang="fr-FR" sz="1050" dirty="0">
              <a:latin typeface="Arial" panose="020B0604020202020204" pitchFamily="34" charset="0"/>
              <a:ea typeface="Times New Roman" panose="02020603050405020304" pitchFamily="18" charset="0"/>
              <a:cs typeface="Times New Roman" panose="02020603050405020304" pitchFamily="18" charset="0"/>
            </a:endParaRPr>
          </a:p>
          <a:p>
            <a:pPr marL="261620" indent="-171450">
              <a:buFont typeface="Arial" panose="020B0604020202020204" pitchFamily="34" charset="0"/>
              <a:buChar char="•"/>
            </a:pPr>
            <a:r>
              <a:rPr lang="fr-FR" sz="1050" dirty="0">
                <a:effectLst/>
                <a:latin typeface="Arial" panose="020B0604020202020204" pitchFamily="34" charset="0"/>
                <a:ea typeface="Times New Roman" panose="02020603050405020304" pitchFamily="18" charset="0"/>
                <a:cs typeface="Times New Roman" panose="02020603050405020304" pitchFamily="18" charset="0"/>
              </a:rPr>
              <a:t>Le décompte Sécurité Sociale atteste de la reconnaissance par la Sécurité Sociale de l’accident de travail et se substitue à l’avis du Conseil Médical</a:t>
            </a:r>
          </a:p>
          <a:p>
            <a:pPr marL="261620" indent="-171450">
              <a:buFont typeface="Arial" panose="020B0604020202020204" pitchFamily="34" charset="0"/>
              <a:buChar char="•"/>
            </a:pPr>
            <a:endParaRPr lang="fr-FR" sz="400" dirty="0">
              <a:latin typeface="Arial" panose="020B0604020202020204" pitchFamily="34" charset="0"/>
              <a:ea typeface="Times New Roman" panose="02020603050405020304" pitchFamily="18" charset="0"/>
              <a:cs typeface="Times New Roman" panose="02020603050405020304" pitchFamily="18" charset="0"/>
            </a:endParaRPr>
          </a:p>
          <a:p>
            <a:pPr marL="261620" indent="-171450">
              <a:buFont typeface="Arial" panose="020B0604020202020204" pitchFamily="34" charset="0"/>
              <a:buChar char="•"/>
            </a:pPr>
            <a:r>
              <a:rPr lang="fr-FR" sz="1050" dirty="0">
                <a:effectLst/>
                <a:latin typeface="Arial" panose="020B0604020202020204" pitchFamily="34" charset="0"/>
                <a:ea typeface="Times New Roman" panose="02020603050405020304" pitchFamily="18" charset="0"/>
                <a:cs typeface="Times New Roman" panose="02020603050405020304" pitchFamily="18" charset="0"/>
              </a:rPr>
              <a:t>Principe de gestion spécifique : Les frais médicaux n’étant pas pris en charge par le contrat, ne pas délivrer de bon de prise en charge aux agents.</a:t>
            </a:r>
          </a:p>
          <a:p>
            <a:pPr marL="261620" indent="-171450">
              <a:buFont typeface="Arial" panose="020B0604020202020204" pitchFamily="34" charset="0"/>
              <a:buChar char="•"/>
            </a:pPr>
            <a:r>
              <a:rPr lang="fr-FR" sz="1050" dirty="0">
                <a:effectLst/>
                <a:latin typeface="Arial" panose="020B0604020202020204" pitchFamily="34" charset="0"/>
                <a:ea typeface="Times New Roman" panose="02020603050405020304" pitchFamily="18" charset="0"/>
                <a:cs typeface="Times New Roman" panose="02020603050405020304" pitchFamily="18" charset="0"/>
              </a:rPr>
              <a:t>Les frais médicaux sont remboursés par la Sécurité Sociale.</a:t>
            </a:r>
          </a:p>
          <a:p>
            <a:pPr marL="261620" indent="-171450" algn="just">
              <a:buFont typeface="Arial" panose="020B0604020202020204" pitchFamily="34" charset="0"/>
              <a:buChar char="•"/>
            </a:pPr>
            <a:endParaRPr lang="fr-FR" sz="1050" dirty="0">
              <a:effectLst/>
              <a:latin typeface="Arial" panose="020B06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663674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5B74680B-D9C5-9BED-E1C1-EB50AC5DDF76}"/>
              </a:ext>
            </a:extLst>
          </p:cNvPr>
          <p:cNvSpPr txBox="1"/>
          <p:nvPr/>
        </p:nvSpPr>
        <p:spPr>
          <a:xfrm>
            <a:off x="428412" y="0"/>
            <a:ext cx="5952916" cy="1080000"/>
          </a:xfrm>
          <a:prstGeom prst="rect">
            <a:avLst/>
          </a:prstGeom>
          <a:noFill/>
          <a:effectLst/>
        </p:spPr>
        <p:txBody>
          <a:bodyPr wrap="square" lIns="87750" rIns="87750" anchor="ctr">
            <a:noAutofit/>
          </a:bodyPr>
          <a:lstStyle/>
          <a:p>
            <a:r>
              <a:rPr lang="fr-FR" sz="2400" b="1" dirty="0">
                <a:latin typeface="Times New Roman" panose="02020603050405020304" pitchFamily="18" charset="0"/>
                <a:cs typeface="Times New Roman" panose="02020603050405020304" pitchFamily="18" charset="0"/>
              </a:rPr>
              <a:t>Notes</a:t>
            </a:r>
          </a:p>
        </p:txBody>
      </p:sp>
      <p:sp>
        <p:nvSpPr>
          <p:cNvPr id="5" name="ZoneTexte 4">
            <a:extLst>
              <a:ext uri="{FF2B5EF4-FFF2-40B4-BE49-F238E27FC236}">
                <a16:creationId xmlns:a16="http://schemas.microsoft.com/office/drawing/2014/main" id="{5EF5D58B-36D4-3BC0-6529-324A0A555A05}"/>
              </a:ext>
            </a:extLst>
          </p:cNvPr>
          <p:cNvSpPr txBox="1"/>
          <p:nvPr/>
        </p:nvSpPr>
        <p:spPr>
          <a:xfrm>
            <a:off x="407579" y="776536"/>
            <a:ext cx="6024924" cy="8586966"/>
          </a:xfrm>
          <a:prstGeom prst="rect">
            <a:avLst/>
          </a:prstGeom>
          <a:noFill/>
        </p:spPr>
        <p:txBody>
          <a:bodyPr wrap="square">
            <a:spAutoFit/>
          </a:bodyPr>
          <a:lstStyle/>
          <a:p>
            <a:r>
              <a:rPr lang="fr-FR" sz="800" b="1" dirty="0"/>
              <a:t>…………………………………………………………………………………………………………………………………………………….....</a:t>
            </a:r>
          </a:p>
          <a:p>
            <a:endParaRPr lang="fr-FR" sz="800" b="1" dirty="0"/>
          </a:p>
          <a:p>
            <a:endParaRPr lang="fr-FR" sz="800" b="1" dirty="0"/>
          </a:p>
          <a:p>
            <a:r>
              <a:rPr lang="fr-FR" sz="800" b="1" dirty="0"/>
              <a:t>…………………………………………………………………………………………………………………………………………………….....</a:t>
            </a:r>
            <a:endParaRPr lang="fr-FR" sz="800" dirty="0"/>
          </a:p>
          <a:p>
            <a:endParaRPr lang="fr-FR" sz="800" b="1" dirty="0"/>
          </a:p>
          <a:p>
            <a:endParaRPr lang="fr-FR" sz="800" b="1"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p>
          <a:p>
            <a:endParaRPr lang="fr-FR" sz="800" b="1"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p:txBody>
      </p:sp>
      <p:pic>
        <p:nvPicPr>
          <p:cNvPr id="6" name="Image 5" descr="Une image contenant texte, clipart&#10;&#10;Description générée automatiquement">
            <a:extLst>
              <a:ext uri="{FF2B5EF4-FFF2-40B4-BE49-F238E27FC236}">
                <a16:creationId xmlns:a16="http://schemas.microsoft.com/office/drawing/2014/main" id="{E92A60CF-F3AD-26F5-33F8-863E9EB5BBB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32072" y="9417496"/>
            <a:ext cx="749256" cy="241177"/>
          </a:xfrm>
          <a:prstGeom prst="rect">
            <a:avLst/>
          </a:prstGeom>
        </p:spPr>
      </p:pic>
    </p:spTree>
    <p:extLst>
      <p:ext uri="{BB962C8B-B14F-4D97-AF65-F5344CB8AC3E}">
        <p14:creationId xmlns:p14="http://schemas.microsoft.com/office/powerpoint/2010/main" val="5837328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Une image contenant carré&#10;&#10;Description générée automatiquement">
            <a:extLst>
              <a:ext uri="{FF2B5EF4-FFF2-40B4-BE49-F238E27FC236}">
                <a16:creationId xmlns:a16="http://schemas.microsoft.com/office/drawing/2014/main" id="{E5CD4AC2-DDF4-4CD6-AA55-4EB3258A3B1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8653" y="0"/>
            <a:ext cx="7046653" cy="9906000"/>
          </a:xfrm>
          <a:prstGeom prst="rect">
            <a:avLst/>
          </a:prstGeom>
        </p:spPr>
      </p:pic>
    </p:spTree>
    <p:extLst>
      <p:ext uri="{BB962C8B-B14F-4D97-AF65-F5344CB8AC3E}">
        <p14:creationId xmlns:p14="http://schemas.microsoft.com/office/powerpoint/2010/main" val="1833789340"/>
      </p:ext>
    </p:extLst>
  </p:cSld>
  <p:clrMapOvr>
    <a:masterClrMapping/>
  </p:clrMapOvr>
</p:sld>
</file>

<file path=ppt/theme/theme1.xml><?xml version="1.0" encoding="utf-8"?>
<a:theme xmlns:a="http://schemas.openxmlformats.org/drawingml/2006/main" name="Conception personnalisée">
  <a:themeElements>
    <a:clrScheme name="Personnalisé 1">
      <a:dk1>
        <a:srgbClr val="000000"/>
      </a:dk1>
      <a:lt1>
        <a:srgbClr val="FFFFFF"/>
      </a:lt1>
      <a:dk2>
        <a:srgbClr val="7F34B2"/>
      </a:dk2>
      <a:lt2>
        <a:srgbClr val="E6E6E6"/>
      </a:lt2>
      <a:accent1>
        <a:srgbClr val="48086F"/>
      </a:accent1>
      <a:accent2>
        <a:srgbClr val="C900AC"/>
      </a:accent2>
      <a:accent3>
        <a:srgbClr val="F6517F"/>
      </a:accent3>
      <a:accent4>
        <a:srgbClr val="FF8204"/>
      </a:accent4>
      <a:accent5>
        <a:srgbClr val="FFB92A"/>
      </a:accent5>
      <a:accent6>
        <a:srgbClr val="3ADCC9"/>
      </a:accent6>
      <a:hlink>
        <a:srgbClr val="7F34B2"/>
      </a:hlink>
      <a:folHlink>
        <a:srgbClr val="7F34B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53CD01EB794AD45906DAE15AEBF55C5" ma:contentTypeVersion="5" ma:contentTypeDescription="Crée un document." ma:contentTypeScope="" ma:versionID="4cbbe1ce6e0fe7cc1a41cd9192a81212">
  <xsd:schema xmlns:xsd="http://www.w3.org/2001/XMLSchema" xmlns:xs="http://www.w3.org/2001/XMLSchema" xmlns:p="http://schemas.microsoft.com/office/2006/metadata/properties" xmlns:ns2="4280888e-ec36-443d-86c6-391863998f16" targetNamespace="http://schemas.microsoft.com/office/2006/metadata/properties" ma:root="true" ma:fieldsID="d4589a439894bd9ee3cdfac782b01770" ns2:_="">
    <xsd:import namespace="4280888e-ec36-443d-86c6-391863998f16"/>
    <xsd:element name="properties">
      <xsd:complexType>
        <xsd:sequence>
          <xsd:element name="documentManagement">
            <xsd:complexType>
              <xsd:all>
                <xsd:element ref="ns2:Cat_x00e9_gori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280888e-ec36-443d-86c6-391863998f16" elementFormDefault="qualified">
    <xsd:import namespace="http://schemas.microsoft.com/office/2006/documentManagement/types"/>
    <xsd:import namespace="http://schemas.microsoft.com/office/infopath/2007/PartnerControls"/>
    <xsd:element name="Cat_x00e9_gorie" ma:index="4" nillable="true" ma:displayName="Catégorie" ma:format="Dropdown" ma:internalName="Cat_x00e9_gorie" ma:readOnly="false">
      <xsd:simpleType>
        <xsd:restriction base="dms:Choice">
          <xsd:enumeration value="01. Manuels"/>
          <xsd:enumeration value="02. Procédures"/>
          <xsd:enumeration value="03. Modes Opératoires"/>
          <xsd:enumeration value="04. Formulaires"/>
          <xsd:enumeration value="05. Fiches CG"/>
          <xsd:enumeration value="06. Vidéos Web client"/>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5" ma:displayName="Type de contenu" ma:readOnly="true"/>
        <xsd:element ref="dc:title" minOccurs="0" maxOccurs="1" ma:index="3" ma:displayName="Commentaires"/>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Cat_x00e9_gorie xmlns="4280888e-ec36-443d-86c6-391863998f16">01. Manuels</Cat_x00e9_gorie>
  </documentManagement>
</p:properties>
</file>

<file path=customXml/itemProps1.xml><?xml version="1.0" encoding="utf-8"?>
<ds:datastoreItem xmlns:ds="http://schemas.openxmlformats.org/officeDocument/2006/customXml" ds:itemID="{4763E747-8D51-4DD6-B0C3-0840E9276E8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280888e-ec36-443d-86c6-391863998f1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D4CCA02-3DFA-450E-B8B9-F21F63243AC9}">
  <ds:schemaRefs>
    <ds:schemaRef ds:uri="http://schemas.microsoft.com/sharepoint/v3/contenttype/forms"/>
  </ds:schemaRefs>
</ds:datastoreItem>
</file>

<file path=customXml/itemProps3.xml><?xml version="1.0" encoding="utf-8"?>
<ds:datastoreItem xmlns:ds="http://schemas.openxmlformats.org/officeDocument/2006/customXml" ds:itemID="{B5437225-B27C-463A-A5E1-CA007CA2F82A}">
  <ds:schemaRefs>
    <ds:schemaRef ds:uri="http://schemas.microsoft.com/office/2006/metadata/properties"/>
    <ds:schemaRef ds:uri="4280888e-ec36-443d-86c6-391863998f16"/>
    <ds:schemaRef ds:uri="http://purl.org/dc/terms/"/>
    <ds:schemaRef ds:uri="http://schemas.microsoft.com/office/2006/documentManagement/types"/>
    <ds:schemaRef ds:uri="http://purl.org/dc/dcmitype/"/>
    <ds:schemaRef ds:uri="http://schemas.microsoft.com/office/infopath/2007/PartnerControls"/>
    <ds:schemaRef ds:uri="http://purl.org/dc/elements/1.1/"/>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7805</TotalTime>
  <Words>1319</Words>
  <Application>Microsoft Office PowerPoint</Application>
  <PresentationFormat>Format A4 (210 x 297 mm)</PresentationFormat>
  <Paragraphs>211</Paragraphs>
  <Slides>8</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8</vt:i4>
      </vt:variant>
    </vt:vector>
  </HeadingPairs>
  <TitlesOfParts>
    <vt:vector size="12" baseType="lpstr">
      <vt:lpstr>Arial</vt:lpstr>
      <vt:lpstr>Calibri</vt:lpstr>
      <vt:lpstr>Times New Roman</vt:lpstr>
      <vt:lpstr>Conception personnalisée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Gras Savoye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MAN-GES-02_V7</dc:title>
  <dc:creator>Josselin FOUQUET</dc:creator>
  <cp:lastModifiedBy>BOCHON Cynthia</cp:lastModifiedBy>
  <cp:revision>295</cp:revision>
  <cp:lastPrinted>2019-05-29T16:56:04Z</cp:lastPrinted>
  <dcterms:created xsi:type="dcterms:W3CDTF">2019-05-20T08:07:38Z</dcterms:created>
  <dcterms:modified xsi:type="dcterms:W3CDTF">2024-06-24T08:04:24Z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0x010100053CD01EB794AD45906DAE15AEBF55C5</vt:lpwstr>
  </property>
  <property fmtid="{D5CDD505-2E9C-101B-9397-08002B2CF9AE}" pid="3" name="Rubrique">
    <vt:lpwstr>Nouvel arrivant - Tb de garanties, Réseaux de soins, Livrets d'accueil...</vt:lpwstr>
  </property>
  <property fmtid="{D5CDD505-2E9C-101B-9397-08002B2CF9AE}" pid="4" name="Thème">
    <vt:lpwstr>Livrables assurés</vt:lpwstr>
  </property>
  <property fmtid="{D5CDD505-2E9C-101B-9397-08002B2CF9AE}" pid="5" name="lcf76f155ced4ddcb4097134ff3c332f">
    <vt:lpwstr/>
  </property>
  <property fmtid="{D5CDD505-2E9C-101B-9397-08002B2CF9AE}" pid="6" name="Order">
    <vt:r8>35300</vt:r8>
  </property>
  <property fmtid="{D5CDD505-2E9C-101B-9397-08002B2CF9AE}" pid="7" name="MSIP_Label_d30e07c1-dd17-4217-84c7-f8d0517e58c9_Enabled">
    <vt:lpwstr>true</vt:lpwstr>
  </property>
  <property fmtid="{D5CDD505-2E9C-101B-9397-08002B2CF9AE}" pid="8" name="MSIP_Label_d30e07c1-dd17-4217-84c7-f8d0517e58c9_SetDate">
    <vt:lpwstr>2024-06-21T09:50:58Z</vt:lpwstr>
  </property>
  <property fmtid="{D5CDD505-2E9C-101B-9397-08002B2CF9AE}" pid="9" name="MSIP_Label_d30e07c1-dd17-4217-84c7-f8d0517e58c9_Method">
    <vt:lpwstr>Privileged</vt:lpwstr>
  </property>
  <property fmtid="{D5CDD505-2E9C-101B-9397-08002B2CF9AE}" pid="10" name="MSIP_Label_d30e07c1-dd17-4217-84c7-f8d0517e58c9_Name">
    <vt:lpwstr>d30e07c1-dd17-4217-84c7-f8d0517e58c9</vt:lpwstr>
  </property>
  <property fmtid="{D5CDD505-2E9C-101B-9397-08002B2CF9AE}" pid="11" name="MSIP_Label_d30e07c1-dd17-4217-84c7-f8d0517e58c9_SiteId">
    <vt:lpwstr>76e3921f-489b-4b7e-9547-9ea297add9b5</vt:lpwstr>
  </property>
  <property fmtid="{D5CDD505-2E9C-101B-9397-08002B2CF9AE}" pid="12" name="MSIP_Label_d30e07c1-dd17-4217-84c7-f8d0517e58c9_ActionId">
    <vt:lpwstr>ae5e2aa1-84f6-4336-9512-3dfe79d4d6df</vt:lpwstr>
  </property>
  <property fmtid="{D5CDD505-2E9C-101B-9397-08002B2CF9AE}" pid="13" name="MSIP_Label_d30e07c1-dd17-4217-84c7-f8d0517e58c9_ContentBits">
    <vt:lpwstr>0</vt:lpwstr>
  </property>
</Properties>
</file>