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69" r:id="rId4"/>
  </p:sldMasterIdLst>
  <p:notesMasterIdLst>
    <p:notesMasterId r:id="rId12"/>
  </p:notesMasterIdLst>
  <p:sldIdLst>
    <p:sldId id="353" r:id="rId5"/>
    <p:sldId id="367" r:id="rId6"/>
    <p:sldId id="348" r:id="rId7"/>
    <p:sldId id="370" r:id="rId8"/>
    <p:sldId id="371" r:id="rId9"/>
    <p:sldId id="372" r:id="rId10"/>
    <p:sldId id="361" r:id="rId11"/>
  </p:sldIdLst>
  <p:sldSz cx="6858000" cy="9906000" type="A4"/>
  <p:notesSz cx="6669088" cy="9872663"/>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3120">
          <p15:clr>
            <a:srgbClr val="A4A3A4"/>
          </p15:clr>
        </p15:guide>
        <p15:guide id="3" pos="346" userDrawn="1">
          <p15:clr>
            <a:srgbClr val="A4A3A4"/>
          </p15:clr>
        </p15:guide>
        <p15:guide id="4" pos="4020" userDrawn="1">
          <p15:clr>
            <a:srgbClr val="A4A3A4"/>
          </p15:clr>
        </p15:guide>
        <p15:guide id="5" pos="1706" userDrawn="1">
          <p15:clr>
            <a:srgbClr val="A4A3A4"/>
          </p15:clr>
        </p15:guide>
        <p15:guide id="6" orient="horz" pos="2304" userDrawn="1">
          <p15:clr>
            <a:srgbClr val="A4A3A4"/>
          </p15:clr>
        </p15:guide>
        <p15:guide id="7" pos="3054" userDrawn="1">
          <p15:clr>
            <a:srgbClr val="A4A3A4"/>
          </p15:clr>
        </p15:guide>
        <p15:guide id="8" pos="17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E8E2"/>
    <a:srgbClr val="327FEF"/>
    <a:srgbClr val="808080"/>
    <a:srgbClr val="A8E89A"/>
    <a:srgbClr val="E377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063" autoAdjust="0"/>
  </p:normalViewPr>
  <p:slideViewPr>
    <p:cSldViewPr>
      <p:cViewPr varScale="1">
        <p:scale>
          <a:sx n="70" d="100"/>
          <a:sy n="70" d="100"/>
        </p:scale>
        <p:origin x="2694" y="72"/>
      </p:cViewPr>
      <p:guideLst>
        <p:guide orient="horz" pos="3120"/>
        <p:guide pos="346"/>
        <p:guide pos="4020"/>
        <p:guide pos="1706"/>
        <p:guide orient="horz" pos="2304"/>
        <p:guide pos="3054"/>
        <p:guide pos="1761"/>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8250" y="0"/>
            <a:ext cx="2889250" cy="493713"/>
          </a:xfrm>
          <a:prstGeom prst="rect">
            <a:avLst/>
          </a:prstGeom>
        </p:spPr>
        <p:txBody>
          <a:bodyPr vert="horz" lIns="91440" tIns="45720" rIns="91440" bIns="45720" rtlCol="0"/>
          <a:lstStyle>
            <a:lvl1pPr algn="r">
              <a:defRPr sz="1200"/>
            </a:lvl1pPr>
          </a:lstStyle>
          <a:p>
            <a:fld id="{2FECE057-7142-4B9A-96B0-F113982C2D9F}" type="datetimeFigureOut">
              <a:rPr lang="fr-FR" smtClean="0"/>
              <a:t>24/12/2025</a:t>
            </a:fld>
            <a:endParaRPr lang="fr-FR"/>
          </a:p>
        </p:txBody>
      </p:sp>
      <p:sp>
        <p:nvSpPr>
          <p:cNvPr id="4" name="Espace réservé de l'image des diapositives 3"/>
          <p:cNvSpPr>
            <a:spLocks noGrp="1" noRot="1" noChangeAspect="1"/>
          </p:cNvSpPr>
          <p:nvPr>
            <p:ph type="sldImg" idx="2"/>
          </p:nvPr>
        </p:nvSpPr>
        <p:spPr>
          <a:xfrm>
            <a:off x="2052638" y="739775"/>
            <a:ext cx="2563812"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750" y="4689475"/>
            <a:ext cx="5335588" cy="4443413"/>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63"/>
            <a:ext cx="2889250" cy="49371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8250" y="9377363"/>
            <a:ext cx="2889250" cy="493712"/>
          </a:xfrm>
          <a:prstGeom prst="rect">
            <a:avLst/>
          </a:prstGeom>
        </p:spPr>
        <p:txBody>
          <a:bodyPr vert="horz" lIns="91440" tIns="45720" rIns="91440" bIns="45720" rtlCol="0" anchor="b"/>
          <a:lstStyle>
            <a:lvl1pPr algn="r">
              <a:defRPr sz="1200"/>
            </a:lvl1pPr>
          </a:lstStyle>
          <a:p>
            <a:fld id="{CF0DEEFB-FAE6-47B7-BF7C-A114C61635DD}" type="slidenum">
              <a:rPr lang="fr-FR" smtClean="0"/>
              <a:t>‹N°›</a:t>
            </a:fld>
            <a:endParaRPr lang="fr-FR"/>
          </a:p>
        </p:txBody>
      </p:sp>
    </p:spTree>
    <p:extLst>
      <p:ext uri="{BB962C8B-B14F-4D97-AF65-F5344CB8AC3E}">
        <p14:creationId xmlns:p14="http://schemas.microsoft.com/office/powerpoint/2010/main" val="3433693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D3AF6CF8-7B91-41E5-9422-956819F029EC}"/>
              </a:ext>
            </a:extLst>
          </p:cNvPr>
          <p:cNvSpPr>
            <a:spLocks noGrp="1"/>
          </p:cNvSpPr>
          <p:nvPr>
            <p:ph type="pic" sz="quarter" idx="13" hasCustomPrompt="1"/>
          </p:nvPr>
        </p:nvSpPr>
        <p:spPr>
          <a:xfrm>
            <a:off x="857250" y="631825"/>
            <a:ext cx="1276350" cy="720725"/>
          </a:xfrm>
        </p:spPr>
        <p:txBody>
          <a:bodyPr>
            <a:normAutofit/>
          </a:bodyPr>
          <a:lstStyle>
            <a:lvl1pPr marL="0" indent="0">
              <a:buNone/>
              <a:defRPr sz="1050"/>
            </a:lvl1pPr>
          </a:lstStyle>
          <a:p>
            <a:r>
              <a:rPr lang="fr-FR" dirty="0"/>
              <a:t>Logo client</a:t>
            </a:r>
          </a:p>
        </p:txBody>
      </p:sp>
    </p:spTree>
    <p:extLst>
      <p:ext uri="{BB962C8B-B14F-4D97-AF65-F5344CB8AC3E}">
        <p14:creationId xmlns:p14="http://schemas.microsoft.com/office/powerpoint/2010/main" val="405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seul">
    <p:bg>
      <p:bgRef idx="1001">
        <a:schemeClr val="bg2"/>
      </p:bgRef>
    </p:bg>
    <p:spTree>
      <p:nvGrpSpPr>
        <p:cNvPr id="1" name=""/>
        <p:cNvGrpSpPr/>
        <p:nvPr/>
      </p:nvGrpSpPr>
      <p:grpSpPr>
        <a:xfrm>
          <a:off x="0" y="0"/>
          <a:ext cx="0" cy="0"/>
          <a:chOff x="0" y="0"/>
          <a:chExt cx="0" cy="0"/>
        </a:xfrm>
      </p:grpSpPr>
      <p:pic>
        <p:nvPicPr>
          <p:cNvPr id="6" name="Image 5" descr="Une image contenant texte, clipart&#10;&#10;Description générée automatiquement">
            <a:extLst>
              <a:ext uri="{FF2B5EF4-FFF2-40B4-BE49-F238E27FC236}">
                <a16:creationId xmlns:a16="http://schemas.microsoft.com/office/drawing/2014/main" id="{EE7BAF7D-F9AB-41A9-97C2-1735B88C949E}"/>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85184" y="8931674"/>
            <a:ext cx="1349452" cy="434373"/>
          </a:xfrm>
          <a:prstGeom prst="rect">
            <a:avLst/>
          </a:prstGeom>
        </p:spPr>
      </p:pic>
    </p:spTree>
    <p:extLst>
      <p:ext uri="{BB962C8B-B14F-4D97-AF65-F5344CB8AC3E}">
        <p14:creationId xmlns:p14="http://schemas.microsoft.com/office/powerpoint/2010/main" val="180009457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Page blanche">
    <p:bg>
      <p:bgPr>
        <a:solidFill>
          <a:schemeClr val="bg1">
            <a:alpha val="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23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64D574D-43EB-448F-A18C-60A9F4493325}"/>
              </a:ext>
            </a:extLst>
          </p:cNvPr>
          <p:cNvSpPr>
            <a:spLocks noGrp="1"/>
          </p:cNvSpPr>
          <p:nvPr>
            <p:ph type="title"/>
          </p:nvPr>
        </p:nvSpPr>
        <p:spPr>
          <a:xfrm>
            <a:off x="471488" y="527050"/>
            <a:ext cx="5915025" cy="191452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6421F0-4CEE-46E3-A883-4304497F3DF3}"/>
              </a:ext>
            </a:extLst>
          </p:cNvPr>
          <p:cNvSpPr>
            <a:spLocks noGrp="1"/>
          </p:cNvSpPr>
          <p:nvPr>
            <p:ph type="body" idx="1"/>
          </p:nvPr>
        </p:nvSpPr>
        <p:spPr>
          <a:xfrm>
            <a:off x="471488" y="2636838"/>
            <a:ext cx="5915025" cy="62849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AC15FA8-A277-42AE-BC49-B15E8D45B959}"/>
              </a:ext>
            </a:extLst>
          </p:cNvPr>
          <p:cNvSpPr>
            <a:spLocks noGrp="1"/>
          </p:cNvSpPr>
          <p:nvPr>
            <p:ph type="dt" sz="half" idx="2"/>
          </p:nvPr>
        </p:nvSpPr>
        <p:spPr>
          <a:xfrm>
            <a:off x="471488" y="9182100"/>
            <a:ext cx="154305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109E1213-4D25-4477-BEAD-9C04E615A27D}" type="datetimeFigureOut">
              <a:rPr lang="fr-FR" smtClean="0"/>
              <a:t>24/12/2025</a:t>
            </a:fld>
            <a:endParaRPr lang="fr-FR"/>
          </a:p>
        </p:txBody>
      </p:sp>
      <p:sp>
        <p:nvSpPr>
          <p:cNvPr id="5" name="Espace réservé du pied de page 4">
            <a:extLst>
              <a:ext uri="{FF2B5EF4-FFF2-40B4-BE49-F238E27FC236}">
                <a16:creationId xmlns:a16="http://schemas.microsoft.com/office/drawing/2014/main" id="{8D730EF2-037E-4719-83A6-208708BAC581}"/>
              </a:ext>
            </a:extLst>
          </p:cNvPr>
          <p:cNvSpPr>
            <a:spLocks noGrp="1"/>
          </p:cNvSpPr>
          <p:nvPr>
            <p:ph type="ftr" sz="quarter" idx="3"/>
          </p:nvPr>
        </p:nvSpPr>
        <p:spPr>
          <a:xfrm>
            <a:off x="2271713" y="9182100"/>
            <a:ext cx="2314575"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65BE26D-817E-43EF-8AEF-5AB64B6830C6}"/>
              </a:ext>
            </a:extLst>
          </p:cNvPr>
          <p:cNvSpPr>
            <a:spLocks noGrp="1"/>
          </p:cNvSpPr>
          <p:nvPr>
            <p:ph type="sldNum" sz="quarter" idx="4"/>
          </p:nvPr>
        </p:nvSpPr>
        <p:spPr>
          <a:xfrm>
            <a:off x="4843463" y="9182100"/>
            <a:ext cx="1543050" cy="527050"/>
          </a:xfrm>
          <a:prstGeom prst="rect">
            <a:avLst/>
          </a:prstGeom>
        </p:spPr>
        <p:txBody>
          <a:bodyPr vert="horz" lIns="91440" tIns="45720" rIns="91440" bIns="45720" rtlCol="0" anchor="ctr"/>
          <a:lstStyle>
            <a:lvl1pPr algn="r">
              <a:defRPr sz="1200">
                <a:solidFill>
                  <a:schemeClr val="tx1">
                    <a:tint val="75000"/>
                  </a:schemeClr>
                </a:solidFill>
              </a:defRPr>
            </a:lvl1pPr>
          </a:lstStyle>
          <a:p>
            <a:fld id="{0A1BAB95-9D05-445B-B644-D698342D6331}" type="slidenum">
              <a:rPr lang="fr-FR" smtClean="0"/>
              <a:t>‹N°›</a:t>
            </a:fld>
            <a:endParaRPr lang="fr-FR"/>
          </a:p>
        </p:txBody>
      </p:sp>
    </p:spTree>
    <p:extLst>
      <p:ext uri="{BB962C8B-B14F-4D97-AF65-F5344CB8AC3E}">
        <p14:creationId xmlns:p14="http://schemas.microsoft.com/office/powerpoint/2010/main" val="3322189388"/>
      </p:ext>
    </p:extLst>
  </p:cSld>
  <p:clrMap bg1="lt1" tx1="dk1" bg2="lt2" tx2="dk2" accent1="accent1" accent2="accent2" accent3="accent3" accent4="accent4" accent5="accent5" accent6="accent6" hlink="hlink" folHlink="folHlink"/>
  <p:sldLayoutIdLst>
    <p:sldLayoutId id="2147484670" r:id="rId1"/>
    <p:sldLayoutId id="2147484675" r:id="rId2"/>
    <p:sldLayoutId id="2147484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slide" Target="slide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31426BA3-BA93-4212-AE22-B4BAFF68FD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101" y="0"/>
            <a:ext cx="7003101" cy="9906000"/>
          </a:xfrm>
          <a:prstGeom prst="rect">
            <a:avLst/>
          </a:prstGeom>
        </p:spPr>
      </p:pic>
      <p:sp>
        <p:nvSpPr>
          <p:cNvPr id="6" name="ZoneTexte 5">
            <a:extLst>
              <a:ext uri="{FF2B5EF4-FFF2-40B4-BE49-F238E27FC236}">
                <a16:creationId xmlns:a16="http://schemas.microsoft.com/office/drawing/2014/main" id="{456BD80C-20DC-49CD-9204-6CD0ED0B19A0}"/>
              </a:ext>
            </a:extLst>
          </p:cNvPr>
          <p:cNvSpPr txBox="1"/>
          <p:nvPr/>
        </p:nvSpPr>
        <p:spPr>
          <a:xfrm>
            <a:off x="-94640" y="4833937"/>
            <a:ext cx="3910149" cy="2092881"/>
          </a:xfrm>
          <a:prstGeom prst="rect">
            <a:avLst/>
          </a:prstGeom>
          <a:noFill/>
        </p:spPr>
        <p:txBody>
          <a:bodyPr wrap="square" rtlCol="0">
            <a:spAutoFit/>
          </a:bodyPr>
          <a:lstStyle/>
          <a:p>
            <a:pPr>
              <a:spcAft>
                <a:spcPts val="300"/>
              </a:spcAft>
            </a:pPr>
            <a:r>
              <a:rPr lang="fr-FR" sz="3200" b="1" dirty="0">
                <a:latin typeface="Times New Roman" panose="02020603050405020304" pitchFamily="18" charset="0"/>
                <a:cs typeface="Times New Roman" panose="02020603050405020304" pitchFamily="18" charset="0"/>
              </a:rPr>
              <a:t>Manuel de Gestion</a:t>
            </a:r>
          </a:p>
          <a:p>
            <a:pPr>
              <a:spcAft>
                <a:spcPts val="300"/>
              </a:spcAft>
            </a:pPr>
            <a:endParaRPr lang="fr-FR" sz="1000" dirty="0">
              <a:latin typeface="Times New Roman" panose="02020603050405020304" pitchFamily="18" charset="0"/>
              <a:cs typeface="Times New Roman" panose="02020603050405020304" pitchFamily="18" charset="0"/>
            </a:endParaRPr>
          </a:p>
          <a:p>
            <a:pPr>
              <a:spcAft>
                <a:spcPts val="600"/>
              </a:spcAft>
            </a:pPr>
            <a:r>
              <a:rPr lang="fr-FR" sz="2000" dirty="0">
                <a:latin typeface="+mj-lt"/>
                <a:cs typeface="Times New Roman" panose="02020603050405020304" pitchFamily="18" charset="0"/>
              </a:rPr>
              <a:t>Agents affiliés à l’IRCANTEC </a:t>
            </a:r>
          </a:p>
          <a:p>
            <a:pPr>
              <a:spcAft>
                <a:spcPts val="600"/>
              </a:spcAft>
            </a:pPr>
            <a:r>
              <a:rPr lang="fr-FR" sz="1600" spc="-10" dirty="0">
                <a:latin typeface="+mj-lt"/>
                <a:cs typeface="Times New Roman" panose="02020603050405020304" pitchFamily="18" charset="0"/>
              </a:rPr>
              <a:t>CDG 31 – Contrat groupe </a:t>
            </a:r>
          </a:p>
          <a:p>
            <a:pPr>
              <a:spcAft>
                <a:spcPts val="600"/>
              </a:spcAft>
            </a:pPr>
            <a:r>
              <a:rPr lang="fr-FR" sz="1600" spc="-10" dirty="0">
                <a:latin typeface="+mj-lt"/>
                <a:cs typeface="Times New Roman" panose="02020603050405020304" pitchFamily="18" charset="0"/>
              </a:rPr>
              <a:t>d’assurance statutaire	</a:t>
            </a:r>
          </a:p>
          <a:p>
            <a:pPr>
              <a:spcAft>
                <a:spcPts val="600"/>
              </a:spcAft>
            </a:pPr>
            <a:r>
              <a:rPr lang="fr-FR" sz="1600" spc="-10" dirty="0">
                <a:latin typeface="+mj-lt"/>
                <a:cs typeface="Times New Roman" panose="02020603050405020304" pitchFamily="18" charset="0"/>
              </a:rPr>
              <a:t>2026 - 2029</a:t>
            </a:r>
          </a:p>
        </p:txBody>
      </p:sp>
      <p:pic>
        <p:nvPicPr>
          <p:cNvPr id="2" name="Picture 21">
            <a:extLst>
              <a:ext uri="{FF2B5EF4-FFF2-40B4-BE49-F238E27FC236}">
                <a16:creationId xmlns:a16="http://schemas.microsoft.com/office/drawing/2014/main" id="{4313826A-CD63-734B-256E-84C4FBCBB848}"/>
              </a:ext>
            </a:extLst>
          </p:cNvPr>
          <p:cNvPicPr/>
          <p:nvPr/>
        </p:nvPicPr>
        <p:blipFill>
          <a:blip r:embed="rId3" cstate="print">
            <a:extLst>
              <a:ext uri="{28A0092B-C50C-407E-A947-70E740481C1C}">
                <a14:useLocalDpi xmlns:a14="http://schemas.microsoft.com/office/drawing/2010/main" val="0"/>
              </a:ext>
            </a:extLst>
          </a:blip>
          <a:srcRect l="4416" r="4416"/>
          <a:stretch>
            <a:fillRect/>
          </a:stretch>
        </p:blipFill>
        <p:spPr bwMode="auto">
          <a:xfrm>
            <a:off x="2492897" y="6487655"/>
            <a:ext cx="875258" cy="446535"/>
          </a:xfrm>
          <a:prstGeom prst="rect">
            <a:avLst/>
          </a:prstGeom>
          <a:noFill/>
          <a:ln>
            <a:noFill/>
          </a:ln>
        </p:spPr>
      </p:pic>
      <p:pic>
        <p:nvPicPr>
          <p:cNvPr id="3" name="Image 2">
            <a:extLst>
              <a:ext uri="{FF2B5EF4-FFF2-40B4-BE49-F238E27FC236}">
                <a16:creationId xmlns:a16="http://schemas.microsoft.com/office/drawing/2014/main" id="{DB9CB477-C7D2-C434-930F-DC87728201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1069" y="6432692"/>
            <a:ext cx="644672" cy="526263"/>
          </a:xfrm>
          <a:prstGeom prst="rect">
            <a:avLst/>
          </a:prstGeom>
        </p:spPr>
      </p:pic>
    </p:spTree>
    <p:extLst>
      <p:ext uri="{BB962C8B-B14F-4D97-AF65-F5344CB8AC3E}">
        <p14:creationId xmlns:p14="http://schemas.microsoft.com/office/powerpoint/2010/main" val="1497737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A16094F-3BBF-C5C9-E90C-70715CBD3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330437" cy="3296816"/>
          </a:xfrm>
          <a:prstGeom prst="rect">
            <a:avLst/>
          </a:prstGeom>
        </p:spPr>
      </p:pic>
      <p:sp>
        <p:nvSpPr>
          <p:cNvPr id="4" name="ZoneTexte 3">
            <a:extLst>
              <a:ext uri="{FF2B5EF4-FFF2-40B4-BE49-F238E27FC236}">
                <a16:creationId xmlns:a16="http://schemas.microsoft.com/office/drawing/2014/main" id="{3FB28189-EFDA-33EB-6F8B-9DA2019F96BE}"/>
              </a:ext>
            </a:extLst>
          </p:cNvPr>
          <p:cNvSpPr txBox="1"/>
          <p:nvPr/>
        </p:nvSpPr>
        <p:spPr>
          <a:xfrm>
            <a:off x="1009904" y="1108408"/>
            <a:ext cx="4556354" cy="1080000"/>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Sommaire</a:t>
            </a:r>
            <a:endParaRPr lang="fr-FR" b="1" dirty="0">
              <a:solidFill>
                <a:schemeClr val="tx2"/>
              </a:solidFill>
              <a:latin typeface="+mj-lt"/>
              <a:cs typeface="Times New Roman" panose="02020603050405020304" pitchFamily="18" charset="0"/>
            </a:endParaRPr>
          </a:p>
        </p:txBody>
      </p:sp>
      <p:pic>
        <p:nvPicPr>
          <p:cNvPr id="6" name="Image 5" descr="Une image contenant texte, clipart&#10;&#10;Description générée automatiquement">
            <a:extLst>
              <a:ext uri="{FF2B5EF4-FFF2-40B4-BE49-F238E27FC236}">
                <a16:creationId xmlns:a16="http://schemas.microsoft.com/office/drawing/2014/main" id="{DBB2C011-4369-1B1A-072E-6E2710685A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grpSp>
        <p:nvGrpSpPr>
          <p:cNvPr id="7" name="Groupe 6">
            <a:extLst>
              <a:ext uri="{FF2B5EF4-FFF2-40B4-BE49-F238E27FC236}">
                <a16:creationId xmlns:a16="http://schemas.microsoft.com/office/drawing/2014/main" id="{42D1D5E2-ED8F-275D-8BAF-79207EDDA2AB}"/>
              </a:ext>
            </a:extLst>
          </p:cNvPr>
          <p:cNvGrpSpPr/>
          <p:nvPr/>
        </p:nvGrpSpPr>
        <p:grpSpPr>
          <a:xfrm>
            <a:off x="476672" y="5155951"/>
            <a:ext cx="5904656" cy="4693593"/>
            <a:chOff x="476672" y="4075831"/>
            <a:chExt cx="5904656" cy="4693593"/>
          </a:xfrm>
        </p:grpSpPr>
        <p:sp>
          <p:nvSpPr>
            <p:cNvPr id="15" name="ZoneTexte 14">
              <a:extLst>
                <a:ext uri="{FF2B5EF4-FFF2-40B4-BE49-F238E27FC236}">
                  <a16:creationId xmlns:a16="http://schemas.microsoft.com/office/drawing/2014/main" id="{6F91F443-6A28-75A6-4782-74743011EDC0}"/>
                </a:ext>
              </a:extLst>
            </p:cNvPr>
            <p:cNvSpPr txBox="1"/>
            <p:nvPr/>
          </p:nvSpPr>
          <p:spPr>
            <a:xfrm>
              <a:off x="476672" y="4075831"/>
              <a:ext cx="5089586" cy="2000548"/>
            </a:xfrm>
            <a:prstGeom prst="rect">
              <a:avLst/>
            </a:prstGeom>
            <a:noFill/>
          </p:spPr>
          <p:txBody>
            <a:bodyPr wrap="square">
              <a:spAutoFit/>
            </a:bodyPr>
            <a:lstStyle/>
            <a:p>
              <a:endParaRPr lang="fr-FR" sz="1000" dirty="0"/>
            </a:p>
            <a:p>
              <a:r>
                <a:rPr lang="fr-FR" sz="1200" dirty="0">
                  <a:hlinkClick r:id="rId4" action="ppaction://hlinksldjump"/>
                </a:rPr>
                <a:t>Maladie ordinaire</a:t>
              </a:r>
              <a:endParaRPr lang="fr-FR" sz="1200" dirty="0"/>
            </a:p>
            <a:p>
              <a:r>
                <a:rPr lang="fr-FR" sz="1000" dirty="0"/>
                <a:t>	</a:t>
              </a:r>
              <a:endParaRPr lang="fr-FR" sz="1200" dirty="0"/>
            </a:p>
            <a:p>
              <a:r>
                <a:rPr lang="fr-FR" sz="1200" dirty="0">
                  <a:hlinkClick r:id="rId4" action="ppaction://hlinksldjump"/>
                </a:rPr>
                <a:t>Grave maladie</a:t>
              </a:r>
              <a:endParaRPr lang="fr-FR" sz="1200" dirty="0"/>
            </a:p>
            <a:p>
              <a:r>
                <a:rPr lang="fr-FR" sz="1000" dirty="0"/>
                <a:t>		</a:t>
              </a:r>
              <a:endParaRPr lang="fr-FR" sz="1200" dirty="0"/>
            </a:p>
            <a:p>
              <a:r>
                <a:rPr lang="fr-FR" sz="1200" dirty="0">
                  <a:hlinkClick r:id="rId5" action="ppaction://hlinksldjump"/>
                </a:rPr>
                <a:t>Congé maternité, paternité et accueil de l’enfant, </a:t>
              </a:r>
            </a:p>
            <a:p>
              <a:r>
                <a:rPr lang="fr-FR" sz="1200" dirty="0">
                  <a:hlinkClick r:id="rId5" action="ppaction://hlinksldjump"/>
                </a:rPr>
                <a:t> </a:t>
              </a:r>
            </a:p>
            <a:p>
              <a:r>
                <a:rPr lang="fr-FR" sz="1200" dirty="0">
                  <a:hlinkClick r:id="rId5" action="ppaction://hlinksldjump"/>
                </a:rPr>
                <a:t>Congé adoption</a:t>
              </a:r>
              <a:r>
                <a:rPr lang="fr-FR" sz="1200" dirty="0"/>
                <a:t>	</a:t>
              </a:r>
            </a:p>
            <a:p>
              <a:endParaRPr lang="fr-FR" sz="1000" dirty="0"/>
            </a:p>
            <a:p>
              <a:r>
                <a:rPr lang="fr-FR" sz="1200" dirty="0">
                  <a:hlinkClick r:id="rId6" action="ppaction://hlinksldjump"/>
                </a:rPr>
                <a:t>CITIS - Congé pour invalidité temporaire imputable au service</a:t>
              </a:r>
              <a:endParaRPr lang="fr-FR" sz="1200" dirty="0"/>
            </a:p>
            <a:p>
              <a:r>
                <a:rPr lang="fr-FR" sz="1000" dirty="0"/>
                <a:t>	</a:t>
              </a:r>
              <a:r>
                <a:rPr lang="fr-FR" sz="1200" dirty="0"/>
                <a:t>	</a:t>
              </a:r>
            </a:p>
          </p:txBody>
        </p:sp>
        <p:sp>
          <p:nvSpPr>
            <p:cNvPr id="16" name="Rectangle 15">
              <a:extLst>
                <a:ext uri="{FF2B5EF4-FFF2-40B4-BE49-F238E27FC236}">
                  <a16:creationId xmlns:a16="http://schemas.microsoft.com/office/drawing/2014/main" id="{A79442A0-36FD-55B2-81D8-49A95F4FE443}"/>
                </a:ext>
              </a:extLst>
            </p:cNvPr>
            <p:cNvSpPr/>
            <p:nvPr/>
          </p:nvSpPr>
          <p:spPr>
            <a:xfrm>
              <a:off x="5805264" y="4075831"/>
              <a:ext cx="576064" cy="4693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sz="1000" dirty="0">
                <a:solidFill>
                  <a:schemeClr val="tx1"/>
                </a:solidFill>
              </a:endParaRPr>
            </a:p>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3</a:t>
              </a:r>
              <a:br>
                <a:rPr lang="fr-FR" sz="1200" dirty="0">
                  <a:solidFill>
                    <a:schemeClr val="tx1"/>
                  </a:solidFill>
                </a:rPr>
              </a:br>
              <a:endParaRPr lang="fr-FR" sz="1000" dirty="0">
                <a:solidFill>
                  <a:schemeClr val="tx1"/>
                </a:solidFill>
              </a:endParaRPr>
            </a:p>
            <a:p>
              <a:pPr algn="ctr"/>
              <a:r>
                <a:rPr lang="fr-FR" sz="1200" dirty="0">
                  <a:solidFill>
                    <a:schemeClr val="tx1"/>
                  </a:solidFill>
                </a:rPr>
                <a:t>4</a:t>
              </a:r>
            </a:p>
            <a:p>
              <a:pPr algn="ctr"/>
              <a:endParaRPr lang="fr-FR" sz="1200" dirty="0">
                <a:solidFill>
                  <a:schemeClr val="tx1"/>
                </a:solidFill>
              </a:endParaRPr>
            </a:p>
            <a:p>
              <a:pPr algn="ctr"/>
              <a:r>
                <a:rPr lang="fr-FR" sz="1200" dirty="0">
                  <a:solidFill>
                    <a:schemeClr val="tx1"/>
                  </a:solidFill>
                </a:rPr>
                <a:t>5</a:t>
              </a:r>
            </a:p>
            <a:p>
              <a:pPr algn="ctr"/>
              <a:endParaRPr lang="fr-FR" sz="1000" dirty="0">
                <a:solidFill>
                  <a:schemeClr val="tx1"/>
                </a:solidFill>
              </a:endParaRPr>
            </a:p>
            <a:p>
              <a:pPr algn="ctr"/>
              <a:r>
                <a:rPr lang="fr-FR" sz="1200" dirty="0">
                  <a:solidFill>
                    <a:schemeClr val="tx1"/>
                  </a:solidFill>
                </a:rPr>
                <a:t>6</a:t>
              </a:r>
            </a:p>
            <a:p>
              <a:pPr algn="ctr"/>
              <a:endParaRPr lang="fr-FR" sz="1000" dirty="0">
                <a:solidFill>
                  <a:schemeClr val="tx1"/>
                </a:solidFill>
              </a:endParaRPr>
            </a:p>
          </p:txBody>
        </p:sp>
      </p:grpSp>
      <p:sp>
        <p:nvSpPr>
          <p:cNvPr id="5" name="ZoneTexte 4">
            <a:extLst>
              <a:ext uri="{FF2B5EF4-FFF2-40B4-BE49-F238E27FC236}">
                <a16:creationId xmlns:a16="http://schemas.microsoft.com/office/drawing/2014/main" id="{2E780BC2-24ED-C4BF-9977-4E12F9E01A84}"/>
              </a:ext>
            </a:extLst>
          </p:cNvPr>
          <p:cNvSpPr txBox="1"/>
          <p:nvPr/>
        </p:nvSpPr>
        <p:spPr>
          <a:xfrm>
            <a:off x="378109" y="3795496"/>
            <a:ext cx="5904656" cy="861774"/>
          </a:xfrm>
          <a:prstGeom prst="rect">
            <a:avLst/>
          </a:prstGeom>
          <a:solidFill>
            <a:schemeClr val="bg2"/>
          </a:solidFill>
        </p:spPr>
        <p:txBody>
          <a:bodyPr wrap="square">
            <a:spAutoFit/>
          </a:bodyPr>
          <a:lstStyle/>
          <a:p>
            <a:pPr algn="just"/>
            <a:r>
              <a:rPr lang="fr-FR" sz="1000" dirty="0"/>
              <a:t>Ce document reprend l’ensemble des garanties proposées par les assureurs.</a:t>
            </a:r>
          </a:p>
          <a:p>
            <a:pPr algn="just"/>
            <a:r>
              <a:rPr lang="fr-FR" sz="1000" dirty="0"/>
              <a:t>Il ne résume, ni se substitue à votre contrat qui définit les garanties souscrites par votre Collectivité et qui reste le seul document de référence.</a:t>
            </a:r>
          </a:p>
          <a:p>
            <a:pPr algn="just"/>
            <a:r>
              <a:rPr lang="fr-FR" sz="1000" dirty="0"/>
              <a:t>Ce manuel est générique et ne reprend pas les dérogations accordées sur certains contrats, pour plus de précisions merci de vous reporter aux conditions générales et particulières de votre contrat.</a:t>
            </a:r>
          </a:p>
        </p:txBody>
      </p:sp>
    </p:spTree>
    <p:extLst>
      <p:ext uri="{BB962C8B-B14F-4D97-AF65-F5344CB8AC3E}">
        <p14:creationId xmlns:p14="http://schemas.microsoft.com/office/powerpoint/2010/main" val="1181955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3BE8854C-4632-30B9-0EDD-9E2EFA7E27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289097"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92182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Maladie ordinaire</a:t>
            </a:r>
            <a:endParaRPr lang="fr-FR" b="1" dirty="0">
              <a:solidFill>
                <a:schemeClr val="tx2"/>
              </a:solidFill>
              <a:latin typeface="+mj-lt"/>
              <a:cs typeface="Times New Roman" panose="02020603050405020304" pitchFamily="18" charset="0"/>
            </a:endParaRPr>
          </a:p>
        </p:txBody>
      </p:sp>
      <p:pic>
        <p:nvPicPr>
          <p:cNvPr id="25" name="Image 24">
            <a:extLst>
              <a:ext uri="{FF2B5EF4-FFF2-40B4-BE49-F238E27FC236}">
                <a16:creationId xmlns:a16="http://schemas.microsoft.com/office/drawing/2014/main" id="{D8A59CCC-8023-F88B-50AA-1172785F2E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146" b="24547"/>
          <a:stretch/>
        </p:blipFill>
        <p:spPr>
          <a:xfrm flipH="1">
            <a:off x="-25389" y="2936776"/>
            <a:ext cx="6862881" cy="3218382"/>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962390"/>
            <a:ext cx="2520280" cy="1477328"/>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En cas de maladie (dûment constatée par un médecin, un dentiste ou une sage-femme) mettant le fonctionnaire dans l’incapacité d’exercer ses fonctions, celui-ci bénéficie d’un congé de maladie.</a:t>
            </a:r>
          </a:p>
        </p:txBody>
      </p:sp>
      <p:sp>
        <p:nvSpPr>
          <p:cNvPr id="13" name="Rectangle 12">
            <a:extLst>
              <a:ext uri="{FF2B5EF4-FFF2-40B4-BE49-F238E27FC236}">
                <a16:creationId xmlns:a16="http://schemas.microsoft.com/office/drawing/2014/main" id="{3D40C094-7867-1856-B17D-5D1A26FDEC0A}"/>
              </a:ext>
            </a:extLst>
          </p:cNvPr>
          <p:cNvSpPr/>
          <p:nvPr/>
        </p:nvSpPr>
        <p:spPr>
          <a:xfrm>
            <a:off x="3068960" y="962390"/>
            <a:ext cx="3312368" cy="363057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les périodes d’arrêt des 365 jours précédant l’arrêt actuel (plein et demi-traitement)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(volets 2 et 3) ou le bulletin d’hospitalisation justifiant de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marR="0" lvl="0" indent="-185738"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Char char="•"/>
              <a:tabLst/>
              <a:defRPr/>
            </a:pPr>
            <a:r>
              <a:rPr kumimoji="0" lang="fr-FR" sz="105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Conclusions de l’examen médical par le médecin agréé obligatoire selon le décret 2022-350 FPT ou 2022-351 FPH au-delà des 6 mois d’arrêts consécutifs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 Formation restreinte après épuisement des droits</a:t>
            </a:r>
          </a:p>
        </p:txBody>
      </p:sp>
      <p:sp>
        <p:nvSpPr>
          <p:cNvPr id="17" name="ZoneTexte 16">
            <a:extLst>
              <a:ext uri="{FF2B5EF4-FFF2-40B4-BE49-F238E27FC236}">
                <a16:creationId xmlns:a16="http://schemas.microsoft.com/office/drawing/2014/main" id="{85A4F55C-9C6F-5061-325A-DBB78BB376BA}"/>
              </a:ext>
            </a:extLst>
          </p:cNvPr>
          <p:cNvSpPr txBox="1"/>
          <p:nvPr/>
        </p:nvSpPr>
        <p:spPr>
          <a:xfrm>
            <a:off x="428412" y="6219094"/>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Grave maladie</a:t>
            </a:r>
            <a:endParaRPr lang="fr-FR" b="1" dirty="0">
              <a:solidFill>
                <a:schemeClr val="tx2"/>
              </a:solidFill>
              <a:latin typeface="+mj-lt"/>
              <a:cs typeface="Times New Roman" panose="02020603050405020304" pitchFamily="18" charset="0"/>
            </a:endParaRPr>
          </a:p>
        </p:txBody>
      </p:sp>
      <p:sp>
        <p:nvSpPr>
          <p:cNvPr id="18" name="ZoneTexte 17">
            <a:extLst>
              <a:ext uri="{FF2B5EF4-FFF2-40B4-BE49-F238E27FC236}">
                <a16:creationId xmlns:a16="http://schemas.microsoft.com/office/drawing/2014/main" id="{9260A4F5-C390-7814-1280-1DC21A582426}"/>
              </a:ext>
            </a:extLst>
          </p:cNvPr>
          <p:cNvSpPr txBox="1"/>
          <p:nvPr/>
        </p:nvSpPr>
        <p:spPr>
          <a:xfrm>
            <a:off x="428412" y="7245148"/>
            <a:ext cx="2520280" cy="1269578"/>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Congé accordé en cas de maladie rendant nécessaire un traitement et des soins prolongés et présentant un caractère invalidant et de gravité confirmée.</a:t>
            </a:r>
          </a:p>
        </p:txBody>
      </p:sp>
      <p:sp>
        <p:nvSpPr>
          <p:cNvPr id="19" name="Rectangle 18">
            <a:extLst>
              <a:ext uri="{FF2B5EF4-FFF2-40B4-BE49-F238E27FC236}">
                <a16:creationId xmlns:a16="http://schemas.microsoft.com/office/drawing/2014/main" id="{00D53F84-9914-FFEC-A5AF-B6BEE5832B0D}"/>
              </a:ext>
            </a:extLst>
          </p:cNvPr>
          <p:cNvSpPr/>
          <p:nvPr/>
        </p:nvSpPr>
        <p:spPr>
          <a:xfrm>
            <a:off x="3068960" y="7245148"/>
            <a:ext cx="3312368" cy="231636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la date d’origine de la grave maladie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a:p>
            <a:pPr marL="185738" marR="0" lvl="0" indent="-185738"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Char char="•"/>
              <a:tabLst/>
              <a:defRPr/>
            </a:pPr>
            <a:endParaRPr kumimoji="0" lang="fr-FR" sz="4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185738" marR="0" lvl="0" indent="-185738"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Char char="•"/>
              <a:tabLst/>
              <a:defRPr/>
            </a:pPr>
            <a:r>
              <a:rPr kumimoji="0" lang="fr-FR" sz="105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Avis du Conseil Médical / Formation restreinte après épuisement des droits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23" name="Image 22" descr="Une image contenant texte, clipart&#10;&#10;Description générée automatiquement">
            <a:extLst>
              <a:ext uri="{FF2B5EF4-FFF2-40B4-BE49-F238E27FC236}">
                <a16:creationId xmlns:a16="http://schemas.microsoft.com/office/drawing/2014/main" id="{5EB87270-2A3A-EB2B-ABD0-2C11B9898B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4226514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descr="Une image contenant plafond, intérieur, mur, sol&#10;&#10;Description générée automatiquement">
            <a:extLst>
              <a:ext uri="{FF2B5EF4-FFF2-40B4-BE49-F238E27FC236}">
                <a16:creationId xmlns:a16="http://schemas.microsoft.com/office/drawing/2014/main" id="{A24FFD61-4999-9193-DC42-36F242409BB6}"/>
              </a:ext>
            </a:extLst>
          </p:cNvPr>
          <p:cNvPicPr>
            <a:picLocks noChangeAspect="1"/>
          </p:cNvPicPr>
          <p:nvPr/>
        </p:nvPicPr>
        <p:blipFill rotWithShape="1">
          <a:blip r:embed="rId2">
            <a:extLst>
              <a:ext uri="{28A0092B-C50C-407E-A947-70E740481C1C}">
                <a14:useLocalDpi xmlns:a14="http://schemas.microsoft.com/office/drawing/2010/main" val="0"/>
              </a:ext>
            </a:extLst>
          </a:blip>
          <a:srcRect t="40658" r="11863" b="7246"/>
          <a:stretch/>
        </p:blipFill>
        <p:spPr>
          <a:xfrm>
            <a:off x="0" y="0"/>
            <a:ext cx="6858000" cy="2701636"/>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394652" y="502206"/>
            <a:ext cx="3754428" cy="1568624"/>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maternité, paternité et accueil de l’enfant, adoption</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428412" y="3407718"/>
            <a:ext cx="2520280" cy="1754326"/>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affiliés à l’IRCANTEC ont le droit à un congé de maternité en cas de grossesse dûment constatée. Le congé de paternité et accueil de l’enfant, ainsi que le congé d’adoption sont également pris en charge avec des conditions d’application spécifiques (voir ci-après).</a:t>
            </a:r>
          </a:p>
        </p:txBody>
      </p:sp>
      <p:sp>
        <p:nvSpPr>
          <p:cNvPr id="13" name="Rectangle 12">
            <a:extLst>
              <a:ext uri="{FF2B5EF4-FFF2-40B4-BE49-F238E27FC236}">
                <a16:creationId xmlns:a16="http://schemas.microsoft.com/office/drawing/2014/main" id="{3D40C094-7867-1856-B17D-5D1A26FDEC0A}"/>
              </a:ext>
            </a:extLst>
          </p:cNvPr>
          <p:cNvSpPr/>
          <p:nvPr/>
        </p:nvSpPr>
        <p:spPr>
          <a:xfrm>
            <a:off x="3068960" y="3407717"/>
            <a:ext cx="3312368" cy="3057451"/>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indiquant la date présumée de l’accouchement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prescrivant le repos supplémentaire grossesse pathologique (14 jours) et / ou couches pathologiques (28 jours)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 à compter du troisième enfant</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p:txBody>
      </p:sp>
      <p:sp>
        <p:nvSpPr>
          <p:cNvPr id="3" name="Rectangle : coins arrondis 2">
            <a:extLst>
              <a:ext uri="{FF2B5EF4-FFF2-40B4-BE49-F238E27FC236}">
                <a16:creationId xmlns:a16="http://schemas.microsoft.com/office/drawing/2014/main" id="{F1249211-5768-080E-ECE8-F0F9A16F9E95}"/>
              </a:ext>
            </a:extLst>
          </p:cNvPr>
          <p:cNvSpPr/>
          <p:nvPr/>
        </p:nvSpPr>
        <p:spPr>
          <a:xfrm>
            <a:off x="438229" y="2901540"/>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Maternité</a:t>
            </a:r>
          </a:p>
        </p:txBody>
      </p:sp>
      <p:sp>
        <p:nvSpPr>
          <p:cNvPr id="11" name="Rectangle : coins arrondis 10">
            <a:extLst>
              <a:ext uri="{FF2B5EF4-FFF2-40B4-BE49-F238E27FC236}">
                <a16:creationId xmlns:a16="http://schemas.microsoft.com/office/drawing/2014/main" id="{6D3575BE-B4C2-74F6-D819-FA0D0B5C182A}"/>
              </a:ext>
            </a:extLst>
          </p:cNvPr>
          <p:cNvSpPr/>
          <p:nvPr/>
        </p:nvSpPr>
        <p:spPr>
          <a:xfrm>
            <a:off x="438229" y="6681192"/>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Paternité et accueil de l’enfant</a:t>
            </a:r>
          </a:p>
        </p:txBody>
      </p:sp>
      <p:sp>
        <p:nvSpPr>
          <p:cNvPr id="12" name="ZoneTexte 11">
            <a:extLst>
              <a:ext uri="{FF2B5EF4-FFF2-40B4-BE49-F238E27FC236}">
                <a16:creationId xmlns:a16="http://schemas.microsoft.com/office/drawing/2014/main" id="{CEAF63F6-A64E-5CD1-2371-F8204A8636D1}"/>
              </a:ext>
            </a:extLst>
          </p:cNvPr>
          <p:cNvSpPr txBox="1"/>
          <p:nvPr/>
        </p:nvSpPr>
        <p:spPr>
          <a:xfrm>
            <a:off x="394652" y="7187370"/>
            <a:ext cx="2520280" cy="2077492"/>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 congé paternité est pris en charge conformément à la Loi n° 2005-843 du 26 juillet 2005 (art. 9) et la Loi n° 2016-483 du 20 avril 2016 (art. 69) modifiant l’article 57 de la loi n° 84-53 et du décret 2021-846 du 29 juin 2021. L’indemnisation vient en complément des sommes versées par la Sécurité Sociale dans la limite du traitement dû à l’agent.</a:t>
            </a:r>
          </a:p>
        </p:txBody>
      </p:sp>
      <p:sp>
        <p:nvSpPr>
          <p:cNvPr id="14" name="Rectangle 13">
            <a:extLst>
              <a:ext uri="{FF2B5EF4-FFF2-40B4-BE49-F238E27FC236}">
                <a16:creationId xmlns:a16="http://schemas.microsoft.com/office/drawing/2014/main" id="{5633F01C-57F0-C41E-BC08-5C0CC3534B45}"/>
              </a:ext>
            </a:extLst>
          </p:cNvPr>
          <p:cNvSpPr/>
          <p:nvPr/>
        </p:nvSpPr>
        <p:spPr>
          <a:xfrm>
            <a:off x="3068960" y="7187370"/>
            <a:ext cx="3312368" cy="213677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de la Caisse Primaire d’Assurance Maladie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 l’acte de naissance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en cas d’hospitalisation de l’enfant</a:t>
            </a:r>
          </a:p>
        </p:txBody>
      </p:sp>
      <p:pic>
        <p:nvPicPr>
          <p:cNvPr id="4" name="Image 3" descr="Une image contenant texte, clipart&#10;&#10;Description générée automatiquement">
            <a:extLst>
              <a:ext uri="{FF2B5EF4-FFF2-40B4-BE49-F238E27FC236}">
                <a16:creationId xmlns:a16="http://schemas.microsoft.com/office/drawing/2014/main" id="{CC8351F8-5ABD-A13B-45C5-391FCDD839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Tree>
    <p:extLst>
      <p:ext uri="{BB962C8B-B14F-4D97-AF65-F5344CB8AC3E}">
        <p14:creationId xmlns:p14="http://schemas.microsoft.com/office/powerpoint/2010/main" val="2411931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AEBA39F-2EAB-E30F-4488-FBF6C747B86B}"/>
              </a:ext>
            </a:extLst>
          </p:cNvPr>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tretch/>
        </p:blipFill>
        <p:spPr>
          <a:xfrm>
            <a:off x="0" y="0"/>
            <a:ext cx="6858000" cy="2701636"/>
          </a:xfrm>
          <a:prstGeom prst="rect">
            <a:avLst/>
          </a:prstGeom>
        </p:spPr>
      </p:pic>
      <p:sp>
        <p:nvSpPr>
          <p:cNvPr id="7" name="Rectangle : coins arrondis 6">
            <a:extLst>
              <a:ext uri="{FF2B5EF4-FFF2-40B4-BE49-F238E27FC236}">
                <a16:creationId xmlns:a16="http://schemas.microsoft.com/office/drawing/2014/main" id="{8CBD972D-6CE2-E77E-6A31-330BA0A6A4F2}"/>
              </a:ext>
            </a:extLst>
          </p:cNvPr>
          <p:cNvSpPr/>
          <p:nvPr/>
        </p:nvSpPr>
        <p:spPr>
          <a:xfrm>
            <a:off x="471989" y="2862646"/>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Adoption</a:t>
            </a:r>
          </a:p>
        </p:txBody>
      </p:sp>
      <p:pic>
        <p:nvPicPr>
          <p:cNvPr id="21" name="Image 20">
            <a:extLst>
              <a:ext uri="{FF2B5EF4-FFF2-40B4-BE49-F238E27FC236}">
                <a16:creationId xmlns:a16="http://schemas.microsoft.com/office/drawing/2014/main" id="{8CFC4B4E-79E2-31F2-03ED-30287FD2FF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889" t="10593" b="10593"/>
          <a:stretch/>
        </p:blipFill>
        <p:spPr>
          <a:xfrm>
            <a:off x="0" y="6033120"/>
            <a:ext cx="5246440" cy="3872880"/>
          </a:xfrm>
          <a:prstGeom prst="rect">
            <a:avLst/>
          </a:prstGeom>
        </p:spPr>
      </p:pic>
      <p:sp>
        <p:nvSpPr>
          <p:cNvPr id="8" name="ZoneTexte 7">
            <a:extLst>
              <a:ext uri="{FF2B5EF4-FFF2-40B4-BE49-F238E27FC236}">
                <a16:creationId xmlns:a16="http://schemas.microsoft.com/office/drawing/2014/main" id="{D1E67C6E-24DD-FC1D-A03A-236408D8A719}"/>
              </a:ext>
            </a:extLst>
          </p:cNvPr>
          <p:cNvSpPr txBox="1"/>
          <p:nvPr/>
        </p:nvSpPr>
        <p:spPr>
          <a:xfrm>
            <a:off x="449219" y="3368264"/>
            <a:ext cx="2520280" cy="1107996"/>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affiliés à l’IRCANTEC ont le droit à un congé de maternité dans le cas de l’adoption d’un ou plusieurs enfants.</a:t>
            </a:r>
          </a:p>
        </p:txBody>
      </p:sp>
      <p:sp>
        <p:nvSpPr>
          <p:cNvPr id="9" name="Rectangle 8">
            <a:extLst>
              <a:ext uri="{FF2B5EF4-FFF2-40B4-BE49-F238E27FC236}">
                <a16:creationId xmlns:a16="http://schemas.microsoft.com/office/drawing/2014/main" id="{776C3D95-53AE-C7C4-3F93-E6319948160D}"/>
              </a:ext>
            </a:extLst>
          </p:cNvPr>
          <p:cNvSpPr/>
          <p:nvPr/>
        </p:nvSpPr>
        <p:spPr>
          <a:xfrm>
            <a:off x="3068960" y="3368264"/>
            <a:ext cx="3312368" cy="367296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Pièce délivrée par les services de l’aide sociale ou de l’autorité étrangère compétente donnant la date d’accueil du (ou des) enfant(s)</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d’adoption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sur l’honneur rédigée par le/la conjoint (e) attestant qu’il ne bénéficie pas d’un congé d’adoption pendant la même période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D</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écompte indemnités journalières produit par la Caisse Primaire d’Assurance Maladie pour les agents effectuant plus de 150 heures par trimestre</a:t>
            </a:r>
          </a:p>
        </p:txBody>
      </p:sp>
      <p:pic>
        <p:nvPicPr>
          <p:cNvPr id="2" name="Image 1" descr="Une image contenant texte, clipart&#10;&#10;Description générée automatiquement">
            <a:extLst>
              <a:ext uri="{FF2B5EF4-FFF2-40B4-BE49-F238E27FC236}">
                <a16:creationId xmlns:a16="http://schemas.microsoft.com/office/drawing/2014/main" id="{D7C1EBEE-7088-C1DA-8842-00A1953905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31979184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138A45C0-77A1-0D2B-91C2-00B56BFC75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307873"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65677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pour invalidité temporaire imputable au service (CITIS)</a:t>
            </a:r>
            <a:endParaRPr lang="fr-FR" b="1" dirty="0">
              <a:solidFill>
                <a:schemeClr val="tx2"/>
              </a:solidFill>
              <a:latin typeface="+mj-lt"/>
              <a:cs typeface="Times New Roman" panose="02020603050405020304" pitchFamily="18" charset="0"/>
            </a:endParaRPr>
          </a:p>
        </p:txBody>
      </p:sp>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1084986"/>
            <a:ext cx="6024924" cy="2539157"/>
          </a:xfrm>
          <a:prstGeom prst="rect">
            <a:avLst/>
          </a:prstGeom>
          <a:solidFill>
            <a:schemeClr val="bg1"/>
          </a:solidFill>
        </p:spPr>
        <p:txBody>
          <a:bodyPr wrap="square">
            <a:spAutoFit/>
          </a:bodyPr>
          <a:lstStyle/>
          <a:p>
            <a:r>
              <a:rPr lang="fr-FR" sz="1200" b="1" dirty="0">
                <a:solidFill>
                  <a:schemeClr val="tx2"/>
                </a:solidFill>
              </a:rPr>
              <a:t>Définitions</a:t>
            </a:r>
          </a:p>
          <a:p>
            <a:pPr algn="just"/>
            <a:endParaRPr lang="fr-FR" sz="1050" dirty="0"/>
          </a:p>
          <a:p>
            <a:pPr marL="171450" indent="-171450" algn="just">
              <a:buFont typeface="Arial" panose="020B0604020202020204" pitchFamily="34" charset="0"/>
              <a:buChar char="•"/>
            </a:pPr>
            <a:r>
              <a:rPr lang="fr-FR" sz="1050" b="1" dirty="0">
                <a:solidFill>
                  <a:schemeClr val="tx2"/>
                </a:solidFill>
              </a:rPr>
              <a:t>Un accident de service : </a:t>
            </a:r>
            <a:r>
              <a:rPr lang="fr-FR" sz="1050" dirty="0"/>
              <a:t>est présumé imputable au service tout accident survenu à un fonctionnaire, quelle qu’en soit la cause, dans le temps et le lieu du service, dans l’exercice ou à l’occasion de l’exercice par le fonctionnaire de ses fonctions ou d’une activité qui en constitue le prolongement normal, en l’absence de faute personnelle ou de toute autre circonstance particulière détachant l’accident du service.</a:t>
            </a:r>
          </a:p>
          <a:p>
            <a:pPr marL="171450" indent="-171450" algn="just">
              <a:buFont typeface="Arial" panose="020B0604020202020204" pitchFamily="34" charset="0"/>
              <a:buChar char="•"/>
            </a:pPr>
            <a:endParaRPr lang="fr-FR" sz="1050" dirty="0"/>
          </a:p>
          <a:p>
            <a:pPr marL="171450" indent="-171450" algn="just">
              <a:buFont typeface="Arial" panose="020B0604020202020204" pitchFamily="34" charset="0"/>
              <a:buChar char="•"/>
            </a:pPr>
            <a:r>
              <a:rPr lang="fr-FR" sz="1050" b="1" dirty="0">
                <a:solidFill>
                  <a:schemeClr val="tx2"/>
                </a:solidFill>
              </a:rPr>
              <a:t>Un accident de trajet : </a:t>
            </a:r>
            <a:r>
              <a:rPr lang="fr-FR" sz="1050" dirty="0"/>
              <a:t>est reconnu imputable au service, lorsque le fonctionnaire ou ses ayants droit en apportent la preuve ou lorsque l’enquête permet à l’autorité administrative de disposer des éléments suffisants, l’accident de trajet dont est victime le fonctionnaire qui se produit sur le parcours habituel entre le lieu où s’accomplit son service et sa résidence ou son lieu de restauration et pendant la durée normale pour l’effectuer, sauf si un fait personnel du fonctionnaire ou toute autre circonstance particulière étrangère notamment aux nécessités de la vie courante est de nature à détacher l’accident du service.</a:t>
            </a:r>
          </a:p>
        </p:txBody>
      </p:sp>
      <p:sp>
        <p:nvSpPr>
          <p:cNvPr id="6" name="Rectangle 5">
            <a:extLst>
              <a:ext uri="{FF2B5EF4-FFF2-40B4-BE49-F238E27FC236}">
                <a16:creationId xmlns:a16="http://schemas.microsoft.com/office/drawing/2014/main" id="{D9078335-645D-C671-9FB1-0E93482924C8}"/>
              </a:ext>
            </a:extLst>
          </p:cNvPr>
          <p:cNvSpPr/>
          <p:nvPr/>
        </p:nvSpPr>
        <p:spPr>
          <a:xfrm>
            <a:off x="2996952" y="3720690"/>
            <a:ext cx="3456384" cy="374523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d’accident de travail complétée et signée et déclaration de sinistre en cas de prolongation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marR="0" lvl="0" indent="-185738" algn="l" defTabSz="914400" rtl="0" eaLnBrk="1" fontAlgn="base" latinLnBrk="0" hangingPunct="1">
              <a:lnSpc>
                <a:spcPct val="100000"/>
              </a:lnSpc>
              <a:spcBef>
                <a:spcPct val="0"/>
              </a:spcBef>
              <a:spcAft>
                <a:spcPct val="0"/>
              </a:spcAft>
              <a:buClr>
                <a:srgbClr val="000000"/>
              </a:buClr>
              <a:buSzPct val="100000"/>
              <a:buFont typeface="Arial" panose="020B0604020202020204" pitchFamily="34" charset="0"/>
              <a:buChar char="•"/>
              <a:tabLst/>
              <a:defRP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 </a:t>
            </a:r>
            <a:r>
              <a:rPr kumimoji="0" lang="fr-FR" sz="105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et notification de la CPAM reconnaissant l’imputabilité de l’accident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Bulletin de situation en cas d’hospitalisation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initial mentionnant les lésions corporelles constatées </a:t>
            </a:r>
          </a:p>
          <a:p>
            <a:pPr marL="185738" lvl="0" indent="-185738">
              <a:buClr>
                <a:schemeClr val="tx1"/>
              </a:buClr>
              <a:buSzPct val="100000"/>
              <a:buFont typeface="Arial" panose="020B0604020202020204" pitchFamily="34" charset="0"/>
              <a:buChar char="•"/>
            </a:pP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Certificat d</a:t>
            </a:r>
            <a:r>
              <a:rPr lang="fr-FR" sz="1050" strike="sngStrike"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arrêt (initial et prolongation)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final mentionnant la consolidation ou la guérison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Décompte indemnités journalières produit par la Caisse Primaire d’Assurance Maladie pour les agents effectuant plus de 150 heures par trimestre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8" name="ZoneTexte 7">
            <a:extLst>
              <a:ext uri="{FF2B5EF4-FFF2-40B4-BE49-F238E27FC236}">
                <a16:creationId xmlns:a16="http://schemas.microsoft.com/office/drawing/2014/main" id="{B1F794DB-50E5-2C67-07C9-A61A3620CC5B}"/>
              </a:ext>
            </a:extLst>
          </p:cNvPr>
          <p:cNvSpPr txBox="1"/>
          <p:nvPr/>
        </p:nvSpPr>
        <p:spPr>
          <a:xfrm>
            <a:off x="428413" y="3731159"/>
            <a:ext cx="2352516" cy="5747727"/>
          </a:xfrm>
          <a:prstGeom prst="rect">
            <a:avLst/>
          </a:prstGeom>
          <a:noFill/>
        </p:spPr>
        <p:txBody>
          <a:bodyPr wrap="square">
            <a:spAutoFit/>
          </a:bodyPr>
          <a:lstStyle/>
          <a:p>
            <a:pPr marL="171450" marR="0" lvl="0" indent="-1714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FR" sz="1050" b="1" i="0" u="none" strike="noStrike" kern="1200" cap="none" spc="0" normalizeH="0" baseline="0" noProof="0" dirty="0">
                <a:ln>
                  <a:noFill/>
                </a:ln>
                <a:solidFill>
                  <a:srgbClr val="7F34B2"/>
                </a:solidFill>
                <a:effectLst/>
                <a:uLnTx/>
                <a:uFillTx/>
                <a:latin typeface="Arial" pitchFamily="34" charset="0"/>
                <a:ea typeface="+mn-ea"/>
                <a:cs typeface="Arial" pitchFamily="34" charset="0"/>
              </a:rPr>
              <a:t>La maladie imputable au service / Maladie Professionnelle : </a:t>
            </a:r>
            <a:r>
              <a:rPr kumimoji="0" lang="fr-FR" sz="1050" i="0" u="none" strike="noStrike" kern="1200" cap="none" spc="0" normalizeH="0" baseline="0" noProof="0" dirty="0">
                <a:ln>
                  <a:noFill/>
                </a:ln>
                <a:effectLst/>
                <a:uLnTx/>
                <a:uFillTx/>
                <a:latin typeface="Arial" pitchFamily="34" charset="0"/>
                <a:ea typeface="+mn-ea"/>
                <a:cs typeface="Arial" pitchFamily="34" charset="0"/>
              </a:rPr>
              <a:t>est présumée imputable au service toute maladie désignée par les tableaux de maladies professionnelles mentionnés aux articles L. 461-1 et suivants du code de la sécurité sociale et contractée dans l’exercice ou à l’occasion de l’exercice par le fonctionnaire de ses fonctions dans les conditions mentionnées à ce tableau. Si une ou plusieurs conditions ne sont pas remplies, la maladie telle qu’elle est désignée par un tableau peut être reconnue imputable au service lorsque le fonctionnaire ou ses ayants droit établissent qu’elle est directement causée par l’exercice des fonctions. Peut également être reconnue imputable au service une maladie non </a:t>
            </a:r>
            <a:r>
              <a:rPr kumimoji="0" lang="fr-FR" sz="1050" i="0" u="none" strike="noStrike" kern="1200" cap="none" spc="0" normalizeH="0" baseline="0" noProof="0">
                <a:ln>
                  <a:noFill/>
                </a:ln>
                <a:effectLst/>
                <a:uLnTx/>
                <a:uFillTx/>
                <a:latin typeface="Arial" pitchFamily="34" charset="0"/>
                <a:ea typeface="+mn-ea"/>
                <a:cs typeface="Arial" pitchFamily="34" charset="0"/>
              </a:rPr>
              <a:t>désignée dans </a:t>
            </a:r>
            <a:r>
              <a:rPr kumimoji="0" lang="fr-FR" sz="1050" i="0" u="none" strike="noStrike" kern="1200" cap="none" spc="0" normalizeH="0" baseline="0" noProof="0" dirty="0">
                <a:ln>
                  <a:noFill/>
                </a:ln>
                <a:effectLst/>
                <a:uLnTx/>
                <a:uFillTx/>
                <a:latin typeface="Arial" pitchFamily="34" charset="0"/>
                <a:ea typeface="+mn-ea"/>
                <a:cs typeface="Arial" pitchFamily="34" charset="0"/>
              </a:rPr>
              <a:t>les tableaux lorsque le fonctionnaire ou ses ayants droit établissent qu’elle est essentiellement et directement causée par l’exercice des fonctions et qu’elle entraîne une incapacité permanente à un taux déterminé et évalué dans les conditions prévues par décret en Conseil d’Etat.</a:t>
            </a:r>
          </a:p>
          <a:p>
            <a:pPr marL="171450" marR="0" lvl="0" indent="-1714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fr-FR" sz="1050" b="1" i="0" u="none" strike="noStrike" kern="1200" cap="none" spc="0" normalizeH="0" baseline="0" noProof="0" dirty="0">
              <a:ln>
                <a:noFill/>
              </a:ln>
              <a:solidFill>
                <a:srgbClr val="7F34B2"/>
              </a:solidFill>
              <a:effectLst/>
              <a:uLnTx/>
              <a:uFillTx/>
              <a:latin typeface="Arial" pitchFamily="34" charset="0"/>
              <a:ea typeface="+mn-ea"/>
              <a:cs typeface="Arial" pitchFamily="34" charset="0"/>
            </a:endParaRPr>
          </a:p>
        </p:txBody>
      </p:sp>
      <p:sp>
        <p:nvSpPr>
          <p:cNvPr id="4" name="Rectangle 3">
            <a:extLst>
              <a:ext uri="{FF2B5EF4-FFF2-40B4-BE49-F238E27FC236}">
                <a16:creationId xmlns:a16="http://schemas.microsoft.com/office/drawing/2014/main" id="{6DED1F8C-8977-DE70-3CD0-793A68EC5D87}"/>
              </a:ext>
            </a:extLst>
          </p:cNvPr>
          <p:cNvSpPr/>
          <p:nvPr/>
        </p:nvSpPr>
        <p:spPr>
          <a:xfrm>
            <a:off x="2996952" y="7617296"/>
            <a:ext cx="3456384" cy="1944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90170" algn="just"/>
            <a:r>
              <a:rPr lang="fr-FR" sz="1200" b="1" dirty="0">
                <a:effectLst/>
                <a:latin typeface="Arial" panose="020B0604020202020204" pitchFamily="34" charset="0"/>
                <a:ea typeface="Times New Roman" panose="02020603050405020304" pitchFamily="18" charset="0"/>
                <a:cs typeface="Times New Roman" panose="02020603050405020304" pitchFamily="18" charset="0"/>
              </a:rPr>
              <a:t>A noter</a:t>
            </a:r>
          </a:p>
          <a:p>
            <a:pPr marL="90170" algn="just"/>
            <a:endParaRPr lang="fr-FR" sz="1050" dirty="0">
              <a:latin typeface="Arial" panose="020B0604020202020204" pitchFamily="34" charset="0"/>
              <a:ea typeface="Times New Roman" panose="02020603050405020304" pitchFamily="18" charset="0"/>
              <a:cs typeface="Times New Roman" panose="02020603050405020304" pitchFamily="18" charset="0"/>
            </a:endParaRPr>
          </a:p>
          <a:p>
            <a:pPr marL="261620" indent="-171450">
              <a:buFont typeface="Arial" panose="020B0604020202020204" pitchFamily="34" charset="0"/>
              <a:buChar char="•"/>
            </a:pPr>
            <a:r>
              <a:rPr lang="fr-FR" sz="1050" dirty="0">
                <a:effectLst/>
                <a:latin typeface="Arial" panose="020B0604020202020204" pitchFamily="34" charset="0"/>
                <a:ea typeface="Times New Roman" panose="02020603050405020304" pitchFamily="18" charset="0"/>
                <a:cs typeface="Times New Roman" panose="02020603050405020304" pitchFamily="18" charset="0"/>
              </a:rPr>
              <a:t>Le décompte Sécurité Sociale atteste de la reconnaissance par la Sécurité Sociale de l’accident de travail,</a:t>
            </a:r>
          </a:p>
          <a:p>
            <a:pPr marL="261620" indent="-171450">
              <a:buFont typeface="Arial" panose="020B0604020202020204" pitchFamily="34" charset="0"/>
              <a:buChar char="•"/>
            </a:pPr>
            <a:endParaRPr lang="fr-FR" sz="400" dirty="0">
              <a:latin typeface="Arial" panose="020B0604020202020204" pitchFamily="34" charset="0"/>
              <a:ea typeface="Times New Roman" panose="02020603050405020304" pitchFamily="18" charset="0"/>
              <a:cs typeface="Times New Roman" panose="02020603050405020304" pitchFamily="18" charset="0"/>
            </a:endParaRPr>
          </a:p>
          <a:p>
            <a:pPr marL="261620" indent="-171450">
              <a:buFont typeface="Arial" panose="020B0604020202020204" pitchFamily="34" charset="0"/>
              <a:buChar char="•"/>
            </a:pPr>
            <a:r>
              <a:rPr lang="fr-FR" sz="1050" dirty="0">
                <a:effectLst/>
                <a:latin typeface="Arial" panose="020B0604020202020204" pitchFamily="34" charset="0"/>
                <a:ea typeface="Times New Roman" panose="02020603050405020304" pitchFamily="18" charset="0"/>
                <a:cs typeface="Times New Roman" panose="02020603050405020304" pitchFamily="18" charset="0"/>
              </a:rPr>
              <a:t>Principe de gestion spécifique : Les frais médicaux n’étant pas pris en charge par le contrat, ne pas délivrer de bon de prise en charge aux agents.</a:t>
            </a:r>
          </a:p>
          <a:p>
            <a:pPr marL="261620" indent="-171450">
              <a:buFont typeface="Arial" panose="020B0604020202020204" pitchFamily="34" charset="0"/>
              <a:buChar char="•"/>
            </a:pPr>
            <a:r>
              <a:rPr lang="fr-FR" sz="1050" dirty="0">
                <a:effectLst/>
                <a:latin typeface="Arial" panose="020B0604020202020204" pitchFamily="34" charset="0"/>
                <a:ea typeface="Times New Roman" panose="02020603050405020304" pitchFamily="18" charset="0"/>
                <a:cs typeface="Times New Roman" panose="02020603050405020304" pitchFamily="18" charset="0"/>
              </a:rPr>
              <a:t>Les frais médicaux sont remboursés par la Sécurité Sociale.</a:t>
            </a:r>
          </a:p>
          <a:p>
            <a:pPr marL="261620" indent="-171450" algn="just">
              <a:buFont typeface="Arial" panose="020B0604020202020204" pitchFamily="34" charset="0"/>
              <a:buChar char="•"/>
            </a:pP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6367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carré&#10;&#10;Description générée automatiquement">
            <a:extLst>
              <a:ext uri="{FF2B5EF4-FFF2-40B4-BE49-F238E27FC236}">
                <a16:creationId xmlns:a16="http://schemas.microsoft.com/office/drawing/2014/main" id="{E5CD4AC2-DDF4-4CD6-AA55-4EB3258A3B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53" y="0"/>
            <a:ext cx="7046653" cy="9906000"/>
          </a:xfrm>
          <a:prstGeom prst="rect">
            <a:avLst/>
          </a:prstGeom>
        </p:spPr>
      </p:pic>
    </p:spTree>
    <p:extLst>
      <p:ext uri="{BB962C8B-B14F-4D97-AF65-F5344CB8AC3E}">
        <p14:creationId xmlns:p14="http://schemas.microsoft.com/office/powerpoint/2010/main" val="1833789340"/>
      </p:ext>
    </p:extLst>
  </p:cSld>
  <p:clrMapOvr>
    <a:masterClrMapping/>
  </p:clrMapOvr>
</p:sld>
</file>

<file path=ppt/theme/theme1.xml><?xml version="1.0" encoding="utf-8"?>
<a:theme xmlns:a="http://schemas.openxmlformats.org/drawingml/2006/main" name="Conception personnalisée">
  <a:themeElements>
    <a:clrScheme name="Personnalisé 1">
      <a:dk1>
        <a:srgbClr val="000000"/>
      </a:dk1>
      <a:lt1>
        <a:srgbClr val="FFFFFF"/>
      </a:lt1>
      <a:dk2>
        <a:srgbClr val="7F34B2"/>
      </a:dk2>
      <a:lt2>
        <a:srgbClr val="E6E6E6"/>
      </a:lt2>
      <a:accent1>
        <a:srgbClr val="48086F"/>
      </a:accent1>
      <a:accent2>
        <a:srgbClr val="C900AC"/>
      </a:accent2>
      <a:accent3>
        <a:srgbClr val="F6517F"/>
      </a:accent3>
      <a:accent4>
        <a:srgbClr val="FF8204"/>
      </a:accent4>
      <a:accent5>
        <a:srgbClr val="FFB92A"/>
      </a:accent5>
      <a:accent6>
        <a:srgbClr val="3ADCC9"/>
      </a:accent6>
      <a:hlink>
        <a:srgbClr val="7F34B2"/>
      </a:hlink>
      <a:folHlink>
        <a:srgbClr val="7F34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_x00e9_gorie xmlns="761d18e6-7bbd-474a-8d37-c1df14eeef17">01. Manuels</Cat_x00e9_gorie>
    <Commentaire xmlns="761d18e6-7bbd-474a-8d37-c1df14eeef17">MAN-GES-02_V7</Commentair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F10D7A8A2AB9840911D5D1DC2356509" ma:contentTypeVersion="2" ma:contentTypeDescription="Crée un document." ma:contentTypeScope="" ma:versionID="0a7f367a1c40f7fc4d5e155f192bdbb5">
  <xsd:schema xmlns:xsd="http://www.w3.org/2001/XMLSchema" xmlns:xs="http://www.w3.org/2001/XMLSchema" xmlns:p="http://schemas.microsoft.com/office/2006/metadata/properties" xmlns:ns2="761d18e6-7bbd-474a-8d37-c1df14eeef17" targetNamespace="http://schemas.microsoft.com/office/2006/metadata/properties" ma:root="true" ma:fieldsID="60a825a710ae919ee0be4c5fa1e3104a" ns2:_="">
    <xsd:import namespace="761d18e6-7bbd-474a-8d37-c1df14eeef17"/>
    <xsd:element name="properties">
      <xsd:complexType>
        <xsd:sequence>
          <xsd:element name="documentManagement">
            <xsd:complexType>
              <xsd:all>
                <xsd:element ref="ns2:Cat_x00e9_gorie" minOccurs="0"/>
                <xsd:element ref="ns2:Commentair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1d18e6-7bbd-474a-8d37-c1df14eeef17" elementFormDefault="qualified">
    <xsd:import namespace="http://schemas.microsoft.com/office/2006/documentManagement/types"/>
    <xsd:import namespace="http://schemas.microsoft.com/office/infopath/2007/PartnerControls"/>
    <xsd:element name="Cat_x00e9_gorie" ma:index="8" nillable="true" ma:displayName="Catégorie" ma:format="Dropdown" ma:internalName="Cat_x00e9_gorie">
      <xsd:simpleType>
        <xsd:restriction base="dms:Text">
          <xsd:maxLength value="255"/>
        </xsd:restriction>
      </xsd:simpleType>
    </xsd:element>
    <xsd:element name="Commentaire" ma:index="9" nillable="true" ma:displayName="Commentaire" ma:format="Dropdown" ma:internalName="Commentair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437225-B27C-463A-A5E1-CA007CA2F82A}">
  <ds:schemaRefs>
    <ds:schemaRef ds:uri="http://schemas.microsoft.com/office/2006/metadata/properties"/>
    <ds:schemaRef ds:uri="http://schemas.microsoft.com/office/infopath/2007/PartnerControls"/>
    <ds:schemaRef ds:uri="761d18e6-7bbd-474a-8d37-c1df14eeef17"/>
  </ds:schemaRefs>
</ds:datastoreItem>
</file>

<file path=customXml/itemProps2.xml><?xml version="1.0" encoding="utf-8"?>
<ds:datastoreItem xmlns:ds="http://schemas.openxmlformats.org/officeDocument/2006/customXml" ds:itemID="{1E1D36AF-7CBE-4935-8B30-3A74AE1058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1d18e6-7bbd-474a-8d37-c1df14eeef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4CCA02-3DFA-450E-B8B9-F21F63243A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7645</TotalTime>
  <Words>1222</Words>
  <Application>Microsoft Office PowerPoint</Application>
  <PresentationFormat>Format A4 (210 x 297 mm)</PresentationFormat>
  <Paragraphs>142</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Times New Roman</vt:lpstr>
      <vt:lpstr>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Gras Savoye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MAN-GES-02_V7</dc:title>
  <dc:creator>Josselin FOUQUET</dc:creator>
  <cp:lastModifiedBy>Laurence Perea</cp:lastModifiedBy>
  <cp:revision>295</cp:revision>
  <cp:lastPrinted>2019-05-29T16:56:04Z</cp:lastPrinted>
  <dcterms:created xsi:type="dcterms:W3CDTF">2019-05-20T08:07:38Z</dcterms:created>
  <dcterms:modified xsi:type="dcterms:W3CDTF">2025-12-24T09:47:32Z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0x0101000F10D7A8A2AB9840911D5D1DC2356509</vt:lpwstr>
  </property>
  <property fmtid="{D5CDD505-2E9C-101B-9397-08002B2CF9AE}" pid="3" name="Rubrique">
    <vt:lpwstr>Nouvel arrivant - Tb de garanties, Réseaux de soins, Livrets d'accueil...</vt:lpwstr>
  </property>
  <property fmtid="{D5CDD505-2E9C-101B-9397-08002B2CF9AE}" pid="4" name="Thème">
    <vt:lpwstr>Livrables assurés</vt:lpwstr>
  </property>
  <property fmtid="{D5CDD505-2E9C-101B-9397-08002B2CF9AE}" pid="5" name="lcf76f155ced4ddcb4097134ff3c332f">
    <vt:lpwstr/>
  </property>
  <property fmtid="{D5CDD505-2E9C-101B-9397-08002B2CF9AE}" pid="6" name="Order">
    <vt:r8>35300</vt:r8>
  </property>
  <property fmtid="{D5CDD505-2E9C-101B-9397-08002B2CF9AE}" pid="7" name="xd_Signature">
    <vt:bool>false</vt:bool>
  </property>
  <property fmtid="{D5CDD505-2E9C-101B-9397-08002B2CF9AE}" pid="8" name="xd_ProgID">
    <vt:lpwstr/>
  </property>
  <property fmtid="{D5CDD505-2E9C-101B-9397-08002B2CF9AE}" pid="9" name="_SourceUrl">
    <vt:lpwstr/>
  </property>
  <property fmtid="{D5CDD505-2E9C-101B-9397-08002B2CF9AE}" pid="10" name="_SharedFileIndex">
    <vt:lpwstr/>
  </property>
  <property fmtid="{D5CDD505-2E9C-101B-9397-08002B2CF9AE}" pid="11" name="ComplianceAssetId">
    <vt:lpwstr/>
  </property>
  <property fmtid="{D5CDD505-2E9C-101B-9397-08002B2CF9AE}" pid="12" name="TemplateUrl">
    <vt:lpwstr/>
  </property>
  <property fmtid="{D5CDD505-2E9C-101B-9397-08002B2CF9AE}" pid="13" name="_ExtendedDescription">
    <vt:lpwstr/>
  </property>
  <property fmtid="{D5CDD505-2E9C-101B-9397-08002B2CF9AE}" pid="14" name="TriggerFlowInfo">
    <vt:lpwstr/>
  </property>
  <property fmtid="{D5CDD505-2E9C-101B-9397-08002B2CF9AE}" pid="15" name="MSIP_Label_d30e07c1-dd17-4217-84c7-f8d0517e58c9_Enabled">
    <vt:lpwstr>true</vt:lpwstr>
  </property>
  <property fmtid="{D5CDD505-2E9C-101B-9397-08002B2CF9AE}" pid="16" name="MSIP_Label_d30e07c1-dd17-4217-84c7-f8d0517e58c9_SetDate">
    <vt:lpwstr>2025-12-10T15:45:24Z</vt:lpwstr>
  </property>
  <property fmtid="{D5CDD505-2E9C-101B-9397-08002B2CF9AE}" pid="17" name="MSIP_Label_d30e07c1-dd17-4217-84c7-f8d0517e58c9_Method">
    <vt:lpwstr>Privileged</vt:lpwstr>
  </property>
  <property fmtid="{D5CDD505-2E9C-101B-9397-08002B2CF9AE}" pid="18" name="MSIP_Label_d30e07c1-dd17-4217-84c7-f8d0517e58c9_Name">
    <vt:lpwstr>d30e07c1-dd17-4217-84c7-f8d0517e58c9</vt:lpwstr>
  </property>
  <property fmtid="{D5CDD505-2E9C-101B-9397-08002B2CF9AE}" pid="19" name="MSIP_Label_d30e07c1-dd17-4217-84c7-f8d0517e58c9_SiteId">
    <vt:lpwstr>76e3921f-489b-4b7e-9547-9ea297add9b5</vt:lpwstr>
  </property>
  <property fmtid="{D5CDD505-2E9C-101B-9397-08002B2CF9AE}" pid="20" name="MSIP_Label_d30e07c1-dd17-4217-84c7-f8d0517e58c9_ActionId">
    <vt:lpwstr>1962db0b-9965-44bf-ae85-eede5f2d45eb</vt:lpwstr>
  </property>
  <property fmtid="{D5CDD505-2E9C-101B-9397-08002B2CF9AE}" pid="21" name="MSIP_Label_d30e07c1-dd17-4217-84c7-f8d0517e58c9_ContentBits">
    <vt:lpwstr>0</vt:lpwstr>
  </property>
  <property fmtid="{D5CDD505-2E9C-101B-9397-08002B2CF9AE}" pid="22" name="MSIP_Label_d30e07c1-dd17-4217-84c7-f8d0517e58c9_Tag">
    <vt:lpwstr>10, 0, 1, 1</vt:lpwstr>
  </property>
</Properties>
</file>