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73" r:id="rId2"/>
    <p:sldId id="575" r:id="rId3"/>
    <p:sldId id="566" r:id="rId4"/>
    <p:sldId id="535" r:id="rId5"/>
    <p:sldId id="558" r:id="rId6"/>
    <p:sldId id="576" r:id="rId7"/>
    <p:sldId id="574" r:id="rId8"/>
    <p:sldId id="537" r:id="rId9"/>
    <p:sldId id="539" r:id="rId10"/>
    <p:sldId id="536" r:id="rId11"/>
    <p:sldId id="577" r:id="rId12"/>
    <p:sldId id="569" r:id="rId13"/>
    <p:sldId id="571" r:id="rId14"/>
    <p:sldId id="572" r:id="rId15"/>
    <p:sldId id="261" r:id="rId16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F2E"/>
    <a:srgbClr val="1F92B7"/>
    <a:srgbClr val="3F2270"/>
    <a:srgbClr val="E1AE13"/>
    <a:srgbClr val="F6C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8793" autoAdjust="0"/>
  </p:normalViewPr>
  <p:slideViewPr>
    <p:cSldViewPr>
      <p:cViewPr varScale="1">
        <p:scale>
          <a:sx n="84" d="100"/>
          <a:sy n="84" d="100"/>
        </p:scale>
        <p:origin x="-1541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6C1BA-5246-41EF-9F64-F749C1D0B4C2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2CF3D-1E94-4131-BA08-D269F62FE9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032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395" tIns="45698" rIns="91395" bIns="45698" rtlCol="0"/>
          <a:lstStyle>
            <a:lvl1pPr algn="r">
              <a:defRPr sz="1200"/>
            </a:lvl1pPr>
          </a:lstStyle>
          <a:p>
            <a:pPr>
              <a:defRPr/>
            </a:pPr>
            <a:fld id="{F0761224-8A61-40F1-AB9E-29A484AC3AF4}" type="datetimeFigureOut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5" tIns="45698" rIns="91395" bIns="45698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5638"/>
          </a:xfrm>
          <a:prstGeom prst="rect">
            <a:avLst/>
          </a:prstGeom>
        </p:spPr>
        <p:txBody>
          <a:bodyPr vert="horz" lIns="91395" tIns="45698" rIns="91395" bIns="45698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395" tIns="45698" rIns="91395" bIns="45698" rtlCol="0" anchor="b"/>
          <a:lstStyle>
            <a:lvl1pPr algn="r">
              <a:defRPr sz="1200"/>
            </a:lvl1pPr>
          </a:lstStyle>
          <a:p>
            <a:pPr>
              <a:defRPr/>
            </a:pPr>
            <a:fld id="{E6C85015-8B31-4839-978D-6282C4D609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49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 smtClean="0"/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52236" indent="-250860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03440" indent="-20068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04816" indent="-20068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06191" indent="-20068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207567" indent="-20068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608943" indent="-20068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010319" indent="-20068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411695" indent="-20068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980718-3462-4948-B2D3-00FE8D3BA851}" type="slidenum">
              <a:rPr lang="fr-FR" altLang="fr-FR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fr-FR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23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01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01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410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23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23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23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0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C85015-8B31-4839-978D-6282C4D609F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0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D03B1-8DF9-4048-8667-32902EF1195D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9DDD-57DB-41ED-98AB-48E2617651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63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20E77-D7A8-4BC7-9997-B2B451D6F172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88609-FFBA-4254-B2B5-44D6EE3C37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74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87830-B417-46BE-8DA1-8B168352D34D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7F703-FA5A-4CD2-9E2A-2699DBE26C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65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69ECA-CD63-46BC-89E2-E8E4A196B639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B730B-4DB7-4A85-8EC3-3311497A75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02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9E55-DDE5-43F7-A2EA-05F00CE12A42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4DE34-D25D-49F9-9517-C250B35D33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98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D53CA-4584-48CA-9DB9-F9C9B4B46D54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0BDCF-85B2-4FAF-8C2A-8C2DA2D3C7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94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85837-F54B-452A-A9E3-5681AD369B99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19F24-117E-49C6-B939-67D2A84022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46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A594-15D6-49CA-8490-51FB7477EAEF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4DDCB-18B8-47EA-90BE-93D775C186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14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8A3C3-81D1-4107-84A7-46EE66A1E207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2A43-529E-4D03-9CA3-1B60A4BB92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88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AB980-1873-426D-BC76-C6492253784B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1150B-2B23-4AD8-B488-2240276238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32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89D45-AE66-4D6C-AE94-FF4F4BE8B2BC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F9356-DBD2-49B0-9C22-7FD43F80C1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64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8D6003-8433-4191-B5F1-4572176FEE5B}" type="datetime1">
              <a:rPr lang="fr-FR"/>
              <a:pPr>
                <a:defRPr/>
              </a:pPr>
              <a:t>09/11/2022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C79D70-8CCF-4D82-9CEA-8ECCF162CF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anteprevoyance@cdg31.fr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g31.f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arrieres@cdg31.fr" TargetMode="External"/><Relationship Id="rId4" Type="http://schemas.openxmlformats.org/officeDocument/2006/relationships/hyperlink" Target="mailto:santeprevoyance@cdg31.fr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arrieres@cdg31.f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" y="0"/>
            <a:ext cx="250825" cy="6858000"/>
          </a:xfrm>
          <a:prstGeom prst="rect">
            <a:avLst/>
          </a:prstGeom>
          <a:solidFill>
            <a:srgbClr val="E1A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4219" y="4156075"/>
            <a:ext cx="250825" cy="2751138"/>
          </a:xfrm>
          <a:prstGeom prst="rect">
            <a:avLst/>
          </a:prstGeom>
          <a:solidFill>
            <a:srgbClr val="1F92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2989" y="2060587"/>
            <a:ext cx="252412" cy="4824413"/>
          </a:xfrm>
          <a:prstGeom prst="rect">
            <a:avLst/>
          </a:prstGeom>
          <a:solidFill>
            <a:srgbClr val="BE0F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pic>
        <p:nvPicPr>
          <p:cNvPr id="2054" name="Picture 2" descr="\\Nas-rd5200\diffusion\Commun Diffusion\Communication\Images Logos\Logo CDG 31\heade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1" y="6237288"/>
            <a:ext cx="5256213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453369" y="1303607"/>
            <a:ext cx="7289999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3200" b="1" dirty="0" smtClean="0">
                <a:solidFill>
                  <a:srgbClr val="3F2270"/>
                </a:solidFill>
                <a:cs typeface="Arial" panose="020B0604020202020204" pitchFamily="34" charset="0"/>
              </a:rPr>
              <a:t>Bonjour</a:t>
            </a:r>
          </a:p>
          <a:p>
            <a:pPr algn="ctr">
              <a:defRPr/>
            </a:pPr>
            <a:r>
              <a:rPr lang="fr-FR" sz="3200" b="1" dirty="0" smtClean="0">
                <a:solidFill>
                  <a:srgbClr val="3F2270"/>
                </a:solidFill>
                <a:cs typeface="Arial" panose="020B0604020202020204" pitchFamily="34" charset="0"/>
              </a:rPr>
              <a:t>Bienvenue au webinaire du CDG31</a:t>
            </a:r>
          </a:p>
          <a:p>
            <a:pPr>
              <a:defRPr/>
            </a:pPr>
            <a:endParaRPr lang="fr-FR" sz="2000" dirty="0" smtClean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fr-FR" sz="2000" dirty="0" smtClean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2000" dirty="0" smtClean="0">
                <a:solidFill>
                  <a:srgbClr val="3F2270"/>
                </a:solidFill>
                <a:cs typeface="Arial" panose="020B0604020202020204" pitchFamily="34" charset="0"/>
              </a:rPr>
              <a:t>Nous vous prions de bien vouloir couper vos micros.</a:t>
            </a:r>
          </a:p>
          <a:p>
            <a:pPr>
              <a:defRPr/>
            </a:pPr>
            <a:endParaRPr lang="fr-FR" b="1" dirty="0" smtClean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2000" b="1" dirty="0" smtClean="0">
                <a:solidFill>
                  <a:srgbClr val="3F2270"/>
                </a:solidFill>
                <a:cs typeface="Arial" panose="020B0604020202020204" pitchFamily="34" charset="0"/>
              </a:rPr>
              <a:t>Vous pouvez intervenir en levant la main et activer </a:t>
            </a:r>
            <a:r>
              <a:rPr lang="fr-FR" sz="2000" b="1" smtClean="0">
                <a:solidFill>
                  <a:srgbClr val="3F2270"/>
                </a:solidFill>
                <a:cs typeface="Arial" panose="020B0604020202020204" pitchFamily="34" charset="0"/>
              </a:rPr>
              <a:t>vos micros.</a:t>
            </a:r>
            <a:endParaRPr lang="fr-FR" sz="2000" b="1">
              <a:solidFill>
                <a:srgbClr val="3F227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fr-FR" sz="2000" b="1" dirty="0" smtClean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2000" u="sng" dirty="0" smtClean="0">
                <a:cs typeface="Arial" panose="020B0604020202020204" pitchFamily="34" charset="0"/>
              </a:rPr>
              <a:t>Vos interlocuteurs :</a:t>
            </a:r>
            <a:r>
              <a:rPr lang="fr-FR" sz="2000" b="1" dirty="0" smtClean="0"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endParaRPr lang="fr-FR" sz="2000" b="1" dirty="0" smtClean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fr-FR" sz="2000" b="1" dirty="0" smtClean="0">
                <a:solidFill>
                  <a:srgbClr val="E1AE13"/>
                </a:solidFill>
                <a:cs typeface="Arial" panose="020B0604020202020204" pitchFamily="34" charset="0"/>
              </a:rPr>
              <a:t>Denis </a:t>
            </a:r>
            <a:r>
              <a:rPr lang="fr-FR" sz="2000" b="1" dirty="0" err="1" smtClean="0">
                <a:solidFill>
                  <a:srgbClr val="E1AE13"/>
                </a:solidFill>
                <a:cs typeface="Arial" panose="020B0604020202020204" pitchFamily="34" charset="0"/>
              </a:rPr>
              <a:t>Payet</a:t>
            </a:r>
            <a:r>
              <a:rPr lang="fr-FR" sz="2000" b="1" dirty="0">
                <a:solidFill>
                  <a:srgbClr val="E1AE13"/>
                </a:solidFill>
                <a:cs typeface="Arial" panose="020B0604020202020204" pitchFamily="34" charset="0"/>
              </a:rPr>
              <a:t> </a:t>
            </a:r>
            <a:r>
              <a:rPr lang="fr-FR" sz="2000" b="1" dirty="0" smtClean="0">
                <a:solidFill>
                  <a:srgbClr val="E1AE13"/>
                </a:solidFill>
                <a:cs typeface="Arial" panose="020B0604020202020204" pitchFamily="34" charset="0"/>
              </a:rPr>
              <a:t>: Directeur adjoint ;</a:t>
            </a:r>
          </a:p>
          <a:p>
            <a:pPr marL="342900" indent="-342900">
              <a:buFontTx/>
              <a:buChar char="-"/>
              <a:defRPr/>
            </a:pPr>
            <a:r>
              <a:rPr lang="fr-FR" sz="2000" b="1" dirty="0" smtClean="0">
                <a:solidFill>
                  <a:srgbClr val="3F2270"/>
                </a:solidFill>
                <a:cs typeface="Arial" panose="020B0604020202020204" pitchFamily="34" charset="0"/>
              </a:rPr>
              <a:t>Céline </a:t>
            </a:r>
            <a:r>
              <a:rPr lang="fr-FR" sz="2000" b="1" dirty="0" err="1" smtClean="0">
                <a:solidFill>
                  <a:srgbClr val="3F2270"/>
                </a:solidFill>
                <a:cs typeface="Arial" panose="020B0604020202020204" pitchFamily="34" charset="0"/>
              </a:rPr>
              <a:t>Artis</a:t>
            </a:r>
            <a:r>
              <a:rPr lang="fr-FR" sz="2000" b="1" dirty="0" smtClean="0">
                <a:solidFill>
                  <a:srgbClr val="3F2270"/>
                </a:solidFill>
                <a:cs typeface="Arial" panose="020B0604020202020204" pitchFamily="34" charset="0"/>
              </a:rPr>
              <a:t> : responsable du service Contrats groupe ;</a:t>
            </a:r>
          </a:p>
          <a:p>
            <a:pPr marL="342900" indent="-342900">
              <a:buFontTx/>
              <a:buChar char="-"/>
              <a:defRPr/>
            </a:pPr>
            <a:r>
              <a:rPr lang="fr-FR" sz="2000" b="1" dirty="0" smtClean="0">
                <a:solidFill>
                  <a:srgbClr val="1F92B7"/>
                </a:solidFill>
                <a:cs typeface="Arial" panose="020B0604020202020204" pitchFamily="34" charset="0"/>
              </a:rPr>
              <a:t>Julie </a:t>
            </a:r>
            <a:r>
              <a:rPr lang="fr-FR" sz="2000" b="1" dirty="0" err="1" smtClean="0">
                <a:solidFill>
                  <a:srgbClr val="1F92B7"/>
                </a:solidFill>
                <a:cs typeface="Arial" panose="020B0604020202020204" pitchFamily="34" charset="0"/>
              </a:rPr>
              <a:t>Orliac</a:t>
            </a:r>
            <a:r>
              <a:rPr lang="fr-FR" sz="2000" b="1" dirty="0" smtClean="0">
                <a:solidFill>
                  <a:srgbClr val="1F92B7"/>
                </a:solidFill>
                <a:cs typeface="Arial" panose="020B0604020202020204" pitchFamily="34" charset="0"/>
              </a:rPr>
              <a:t> : conseillère en Protection sociale complémentaire ;</a:t>
            </a:r>
          </a:p>
          <a:p>
            <a:pPr marL="342900" indent="-342900">
              <a:buFontTx/>
              <a:buChar char="-"/>
              <a:defRPr/>
            </a:pPr>
            <a:r>
              <a:rPr lang="fr-FR" sz="2000" b="1" dirty="0" smtClean="0">
                <a:solidFill>
                  <a:srgbClr val="BE0F2E"/>
                </a:solidFill>
                <a:cs typeface="Arial" panose="020B0604020202020204" pitchFamily="34" charset="0"/>
              </a:rPr>
              <a:t>Mathieu Pinto : Juriste</a:t>
            </a:r>
            <a:endParaRPr lang="fr-FR" sz="2000" b="1" dirty="0">
              <a:solidFill>
                <a:srgbClr val="BE0F2E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fr-FR" sz="2000" b="1" dirty="0">
              <a:solidFill>
                <a:srgbClr val="3F2270"/>
              </a:solidFill>
              <a:cs typeface="Arial" panose="020B0604020202020204" pitchFamily="34" charset="0"/>
            </a:endParaRPr>
          </a:p>
          <a:p>
            <a:pPr algn="r">
              <a:defRPr/>
            </a:pPr>
            <a:endParaRPr lang="fr-FR" sz="1600" dirty="0">
              <a:solidFill>
                <a:srgbClr val="3F2270"/>
              </a:solidFill>
              <a:cs typeface="Arial" panose="020B0604020202020204" pitchFamily="34" charset="0"/>
            </a:endParaRPr>
          </a:p>
        </p:txBody>
      </p:sp>
      <p:sp>
        <p:nvSpPr>
          <p:cNvPr id="13" name="ZoneTexte 3"/>
          <p:cNvSpPr txBox="1">
            <a:spLocks noChangeArrowheads="1"/>
          </p:cNvSpPr>
          <p:nvPr/>
        </p:nvSpPr>
        <p:spPr bwMode="auto">
          <a:xfrm>
            <a:off x="4788025" y="6597364"/>
            <a:ext cx="43478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fr-FR" b="1" baseline="30000" dirty="0" smtClean="0">
                <a:solidFill>
                  <a:srgbClr val="3F2270"/>
                </a:solidFill>
                <a:latin typeface="Myriad Pro" pitchFamily="34" charset="0"/>
              </a:rPr>
              <a:t>Tél </a:t>
            </a:r>
            <a:r>
              <a:rPr lang="fr-FR" altLang="fr-FR" b="1" baseline="30000" dirty="0">
                <a:solidFill>
                  <a:srgbClr val="3F2270"/>
                </a:solidFill>
                <a:latin typeface="Myriad Pro" pitchFamily="34" charset="0"/>
              </a:rPr>
              <a:t>: 05 81 91 93 00 • </a:t>
            </a:r>
            <a:r>
              <a:rPr lang="fr-FR" altLang="fr-FR" b="1" baseline="30000" dirty="0" smtClean="0">
                <a:solidFill>
                  <a:srgbClr val="3F2270"/>
                </a:solidFill>
                <a:latin typeface="Myriad Pro" pitchFamily="34" charset="0"/>
              </a:rPr>
              <a:t>www.cdg31.fr </a:t>
            </a:r>
            <a:r>
              <a:rPr lang="fr-FR" altLang="fr-FR" b="1" baseline="30000" dirty="0">
                <a:solidFill>
                  <a:srgbClr val="3F2270"/>
                </a:solidFill>
                <a:latin typeface="Myriad Pro" pitchFamily="34" charset="0"/>
              </a:rPr>
              <a:t>• contact@cdg31.fr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313" y="1246188"/>
            <a:ext cx="252412" cy="5638800"/>
          </a:xfrm>
          <a:prstGeom prst="rect">
            <a:avLst/>
          </a:prstGeom>
          <a:solidFill>
            <a:srgbClr val="3F2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48695" y="534311"/>
            <a:ext cx="77946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4000" b="1" kern="0" dirty="0" smtClean="0">
                <a:solidFill>
                  <a:srgbClr val="3F2270"/>
                </a:solidFill>
                <a:cs typeface="Calibri" panose="020F0502020204030204" pitchFamily="34" charset="0"/>
              </a:rPr>
              <a:t>Protection sociale complémentaire</a:t>
            </a:r>
            <a:endParaRPr lang="fr-FR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D7A4-9EB9-422E-BFF8-8CCAAD3B1ED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5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71418"/>
            <a:ext cx="9144000" cy="8037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63542" y="6375189"/>
            <a:ext cx="2133600" cy="365125"/>
          </a:xfrm>
        </p:spPr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 rôle du CDG31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546" y="1052736"/>
            <a:ext cx="81337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800" dirty="0" smtClean="0"/>
          </a:p>
          <a:p>
            <a:pPr algn="just"/>
            <a:endParaRPr lang="fr-FR" sz="2800" dirty="0"/>
          </a:p>
          <a:p>
            <a:pPr algn="just"/>
            <a:endParaRPr lang="fr-FR" sz="2800" dirty="0" smtClean="0"/>
          </a:p>
          <a:p>
            <a:pPr algn="just"/>
            <a:endParaRPr lang="fr-FR" sz="28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334923"/>
              </p:ext>
            </p:extLst>
          </p:nvPr>
        </p:nvGraphicFramePr>
        <p:xfrm>
          <a:off x="35497" y="1080752"/>
          <a:ext cx="9108503" cy="573469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19088"/>
                <a:gridCol w="3647508"/>
                <a:gridCol w="4141907"/>
              </a:tblGrid>
              <a:tr h="4759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Pour le CDG31 (à titre indicatif)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Pour les collectivités et établissements publics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1557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Septembre à décembre 2022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Collecte des demandes de participation et des données relatives aux </a:t>
                      </a:r>
                      <a:r>
                        <a:rPr lang="fr-FR" sz="1200" dirty="0" smtClean="0">
                          <a:effectLst/>
                        </a:rPr>
                        <a:t>effectifs.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Préparation des dossiers de consultation en Santé et </a:t>
                      </a:r>
                      <a:r>
                        <a:rPr lang="fr-FR" sz="1200" dirty="0" smtClean="0">
                          <a:effectLst/>
                        </a:rPr>
                        <a:t>Prévoyance.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Information du Comité Technique (employeurs de moins de 50 agents) pour le lancement de la </a:t>
                      </a:r>
                      <a:r>
                        <a:rPr lang="fr-FR" sz="1200" dirty="0" smtClean="0">
                          <a:effectLst/>
                        </a:rPr>
                        <a:t>procédure.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Délibération d’engagement des consultations </a:t>
                      </a:r>
                      <a:r>
                        <a:rPr lang="fr-FR" sz="1200" dirty="0" smtClean="0">
                          <a:effectLst/>
                        </a:rPr>
                        <a:t>.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Transmission au CDG31 de la demande de participation (délibération ou lettre d’intention et des données relatives à la population à couvrir</a:t>
                      </a:r>
                      <a:r>
                        <a:rPr lang="fr-FR" sz="1200" b="1" dirty="0" smtClean="0">
                          <a:effectLst/>
                        </a:rPr>
                        <a:t>).</a:t>
                      </a:r>
                      <a:endParaRPr lang="fr-FR" sz="18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Information du Comité Technique uniquement pour les employeurs de plus de 50 agents au stade de la participation sans </a:t>
                      </a:r>
                      <a:r>
                        <a:rPr lang="fr-FR" sz="1200" b="1" dirty="0" smtClean="0">
                          <a:effectLst/>
                        </a:rPr>
                        <a:t>engagement.</a:t>
                      </a:r>
                      <a:endParaRPr lang="fr-FR" sz="18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84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Janvier à mai 2023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Réalisation des procédures de </a:t>
                      </a:r>
                      <a:r>
                        <a:rPr lang="fr-FR" sz="1200" dirty="0" smtClean="0">
                          <a:effectLst/>
                        </a:rPr>
                        <a:t>consultation.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Avis du Comité Social Territorial avant </a:t>
                      </a:r>
                      <a:r>
                        <a:rPr lang="fr-FR" sz="1200" dirty="0" smtClean="0">
                          <a:effectLst/>
                        </a:rPr>
                        <a:t>attribution.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759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Juin à juillet 2023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Présentation des résultats de la </a:t>
                      </a:r>
                      <a:r>
                        <a:rPr lang="fr-FR" sz="1200" dirty="0" smtClean="0">
                          <a:effectLst/>
                        </a:rPr>
                        <a:t>consultation.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Prise de connaissance des résultats de la </a:t>
                      </a:r>
                      <a:r>
                        <a:rPr lang="fr-FR" sz="1200" b="1" dirty="0" smtClean="0">
                          <a:effectLst/>
                        </a:rPr>
                        <a:t>consultation.</a:t>
                      </a:r>
                      <a:endParaRPr lang="fr-FR" sz="1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947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Septembre à décembre 2023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Campagne d’adhésion des collectivités et établissements </a:t>
                      </a:r>
                      <a:r>
                        <a:rPr lang="fr-FR" sz="1200" dirty="0" smtClean="0">
                          <a:effectLst/>
                        </a:rPr>
                        <a:t>publics.</a:t>
                      </a:r>
                      <a:endParaRPr lang="fr-F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- Campagne d’information et adhésion auprès des agents des employeurs </a:t>
                      </a:r>
                      <a:r>
                        <a:rPr lang="fr-FR" sz="1200" dirty="0" smtClean="0">
                          <a:effectLst/>
                        </a:rPr>
                        <a:t>adhérents.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Si l’adhésion est envisagée :</a:t>
                      </a:r>
                      <a:endParaRPr lang="fr-FR" sz="1800" b="1" dirty="0">
                        <a:effectLst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200" b="1" dirty="0" smtClean="0">
                          <a:effectLst/>
                        </a:rPr>
                        <a:t>- Recueil </a:t>
                      </a:r>
                      <a:r>
                        <a:rPr lang="fr-FR" sz="1200" b="1" dirty="0">
                          <a:effectLst/>
                        </a:rPr>
                        <a:t>de l’avis du Comité </a:t>
                      </a:r>
                      <a:r>
                        <a:rPr lang="fr-FR" sz="1200" b="1" dirty="0" smtClean="0">
                          <a:effectLst/>
                        </a:rPr>
                        <a:t>Social</a:t>
                      </a:r>
                      <a:r>
                        <a:rPr lang="fr-FR" sz="1200" b="1" baseline="0" dirty="0" smtClean="0">
                          <a:effectLst/>
                        </a:rPr>
                        <a:t> Territorial pour l’adhésion.</a:t>
                      </a:r>
                      <a:endParaRPr lang="fr-FR" sz="18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Délibération d’adhésion à la/aux conventions de participation et adhésion et fixation de la participation de </a:t>
                      </a:r>
                      <a:r>
                        <a:rPr lang="fr-FR" sz="1200" b="1" dirty="0" smtClean="0">
                          <a:effectLst/>
                        </a:rPr>
                        <a:t>l’employeur.</a:t>
                      </a:r>
                      <a:endParaRPr lang="fr-FR" sz="18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Adhésion à </a:t>
                      </a:r>
                      <a:r>
                        <a:rPr lang="fr-FR" sz="1200" b="1" dirty="0" smtClean="0">
                          <a:effectLst/>
                        </a:rPr>
                        <a:t>la (aux) convention(s) </a:t>
                      </a:r>
                      <a:r>
                        <a:rPr lang="fr-FR" sz="1200" b="1" dirty="0">
                          <a:effectLst/>
                        </a:rPr>
                        <a:t>de </a:t>
                      </a:r>
                      <a:r>
                        <a:rPr lang="fr-FR" sz="1200" b="1" dirty="0" smtClean="0">
                          <a:effectLst/>
                        </a:rPr>
                        <a:t>participation.</a:t>
                      </a:r>
                      <a:endParaRPr lang="fr-FR" sz="18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- Information des agents et adhésion des agents aux couvertures </a:t>
                      </a:r>
                      <a:r>
                        <a:rPr lang="fr-FR" sz="1200" b="1" dirty="0" smtClean="0">
                          <a:effectLst/>
                        </a:rPr>
                        <a:t>.</a:t>
                      </a:r>
                      <a:endParaRPr lang="fr-FR" sz="1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759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</a:t>
                      </a:r>
                      <a:r>
                        <a:rPr lang="fr-FR" sz="1800" baseline="30000">
                          <a:effectLst/>
                        </a:rPr>
                        <a:t>er</a:t>
                      </a:r>
                      <a:r>
                        <a:rPr lang="fr-FR" sz="1800">
                          <a:effectLst/>
                        </a:rPr>
                        <a:t> janvier 2024</a:t>
                      </a:r>
                      <a:endParaRPr lang="fr-FR" sz="18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Prise d’effet des conventions de </a:t>
                      </a:r>
                      <a:r>
                        <a:rPr lang="fr-FR" sz="1200" dirty="0" smtClean="0">
                          <a:effectLst/>
                        </a:rPr>
                        <a:t>participation.</a:t>
                      </a:r>
                      <a:endParaRPr lang="fr-FR" sz="18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Prise d’effet des couvertures des </a:t>
                      </a:r>
                      <a:r>
                        <a:rPr lang="fr-FR" sz="1200" b="1" dirty="0" smtClean="0">
                          <a:effectLst/>
                        </a:rPr>
                        <a:t>agents.</a:t>
                      </a:r>
                      <a:endParaRPr lang="fr-FR" sz="1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20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71418"/>
            <a:ext cx="9144000" cy="8037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1" y="1080752"/>
            <a:ext cx="820578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/>
            <a:r>
              <a:rPr lang="fr-FR" sz="2000" b="1" dirty="0">
                <a:solidFill>
                  <a:srgbClr val="3F2270"/>
                </a:solidFill>
                <a:cs typeface="Calibri" panose="020F0502020204030204" pitchFamily="34" charset="0"/>
              </a:rPr>
              <a:t>OUVERTURE CAMPAGNE POUR DE NOUVELLES CONVENTIONS DE PARTICIPATION AU 01/01/2024</a:t>
            </a:r>
          </a:p>
          <a:p>
            <a:pPr marL="0" indent="0" algn="just">
              <a:buNone/>
            </a:pPr>
            <a:endParaRPr lang="fr-FR" sz="2000" dirty="0" smtClean="0"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000" dirty="0" smtClean="0">
                <a:cs typeface="Calibri" panose="020F0502020204030204" pitchFamily="34" charset="0"/>
              </a:rPr>
              <a:t>Présentation </a:t>
            </a:r>
            <a:r>
              <a:rPr lang="fr-FR" sz="2000" dirty="0">
                <a:cs typeface="Calibri" panose="020F0502020204030204" pitchFamily="34" charset="0"/>
              </a:rPr>
              <a:t>dossier :</a:t>
            </a: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Courrier du CDG31 </a:t>
            </a:r>
            <a:r>
              <a:rPr lang="fr-FR" sz="2000" dirty="0" smtClean="0">
                <a:cs typeface="Calibri" panose="020F0502020204030204" pitchFamily="34" charset="0"/>
              </a:rPr>
              <a:t>;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Notice de </a:t>
            </a:r>
            <a:r>
              <a:rPr lang="fr-FR" sz="2000" dirty="0" smtClean="0">
                <a:cs typeface="Calibri" panose="020F0502020204030204" pitchFamily="34" charset="0"/>
              </a:rPr>
              <a:t>présentation ;  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Modèle de délibération </a:t>
            </a:r>
            <a:r>
              <a:rPr lang="fr-FR" sz="2000" dirty="0" smtClean="0">
                <a:cs typeface="Calibri" panose="020F0502020204030204" pitchFamily="34" charset="0"/>
              </a:rPr>
              <a:t>;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Modèle de lettre d’intention </a:t>
            </a:r>
            <a:r>
              <a:rPr lang="fr-FR" sz="2000" dirty="0" smtClean="0">
                <a:cs typeface="Calibri" panose="020F0502020204030204" pitchFamily="34" charset="0"/>
              </a:rPr>
              <a:t>;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Tableaux de collecte des données à </a:t>
            </a:r>
            <a:r>
              <a:rPr lang="fr-FR" sz="2000" dirty="0" smtClean="0">
                <a:cs typeface="Calibri" panose="020F0502020204030204" pitchFamily="34" charset="0"/>
              </a:rPr>
              <a:t>compléter ;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FontTx/>
              <a:buChar char="-"/>
            </a:pPr>
            <a:r>
              <a:rPr lang="fr-FR" sz="2000" dirty="0">
                <a:cs typeface="Calibri" panose="020F0502020204030204" pitchFamily="34" charset="0"/>
              </a:rPr>
              <a:t>Modèle de rapport d’information au Comité Technique (uniquement pour les collectivités et établissements publics de plus de 50 agents</a:t>
            </a:r>
            <a:r>
              <a:rPr lang="fr-FR" sz="2000" dirty="0" smtClean="0">
                <a:cs typeface="Calibri" panose="020F0502020204030204" pitchFamily="34" charset="0"/>
              </a:rPr>
              <a:t>).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/>
            <a:endParaRPr lang="fr-FR" sz="2000" dirty="0"/>
          </a:p>
          <a:p>
            <a:pPr marL="0" indent="0" algn="just"/>
            <a:r>
              <a:rPr lang="fr-FR" sz="2000" dirty="0" smtClean="0"/>
              <a:t>Le fait de participer à la mise en concurrence NE VOUS ENGAGE PAS ! </a:t>
            </a:r>
          </a:p>
          <a:p>
            <a:pPr marL="0" indent="0" algn="just"/>
            <a:endParaRPr lang="fr-FR" sz="2000" dirty="0"/>
          </a:p>
          <a:p>
            <a:pPr marL="0" indent="0" algn="just">
              <a:buNone/>
            </a:pPr>
            <a:r>
              <a:rPr lang="fr-FR" sz="2000" dirty="0" smtClean="0">
                <a:cs typeface="Calibri" panose="020F0502020204030204" pitchFamily="34" charset="0"/>
              </a:rPr>
              <a:t>Un </a:t>
            </a:r>
            <a:r>
              <a:rPr lang="fr-FR" sz="2000" dirty="0">
                <a:cs typeface="Calibri" panose="020F0502020204030204" pitchFamily="34" charset="0"/>
              </a:rPr>
              <a:t>document de référence accessible sur le site internet du CDG31 en </a:t>
            </a:r>
            <a:r>
              <a:rPr lang="fr-FR" sz="2000" dirty="0" smtClean="0">
                <a:cs typeface="Calibri" panose="020F0502020204030204" pitchFamily="34" charset="0"/>
              </a:rPr>
              <a:t>actualité.</a:t>
            </a:r>
            <a:endParaRPr lang="fr-FR" sz="2000" dirty="0"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fr-FR" sz="2000" dirty="0">
                <a:cs typeface="Calibri" panose="020F0502020204030204" pitchFamily="34" charset="0"/>
              </a:rPr>
              <a:t>Pour toutes questions : </a:t>
            </a:r>
            <a:r>
              <a:rPr lang="fr-FR" sz="2000" dirty="0">
                <a:cs typeface="Calibri" panose="020F0502020204030204" pitchFamily="34" charset="0"/>
                <a:hlinkClick r:id="rId3"/>
              </a:rPr>
              <a:t>santeprevoyance@cdg31.fr</a:t>
            </a:r>
            <a:r>
              <a:rPr lang="fr-FR" sz="2000" dirty="0">
                <a:cs typeface="Calibri" panose="020F0502020204030204" pitchFamily="34" charset="0"/>
              </a:rPr>
              <a:t> / Julie ORLIAC conseillère en protection sociale </a:t>
            </a:r>
            <a:r>
              <a:rPr lang="fr-FR" sz="2000" dirty="0" smtClean="0">
                <a:cs typeface="Calibri" panose="020F0502020204030204" pitchFamily="34" charset="0"/>
              </a:rPr>
              <a:t>complémentaire</a:t>
            </a:r>
            <a:endParaRPr lang="fr-FR" sz="2000" dirty="0">
              <a:cs typeface="Calibri" panose="020F0502020204030204" pitchFamily="34" charset="0"/>
            </a:endParaRPr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63542" y="6375189"/>
            <a:ext cx="2133600" cy="365125"/>
          </a:xfrm>
        </p:spPr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 rôle </a:t>
            </a:r>
            <a:r>
              <a:rPr lang="fr-FR" sz="2800" b="1" smtClean="0">
                <a:solidFill>
                  <a:srgbClr val="1F92B7"/>
                </a:solidFill>
                <a:latin typeface="Myriad Pro" pitchFamily="34" charset="0"/>
              </a:rPr>
              <a:t>du CDG31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546" y="1052736"/>
            <a:ext cx="81337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800" dirty="0" smtClean="0"/>
          </a:p>
          <a:p>
            <a:pPr algn="just"/>
            <a:endParaRPr lang="fr-FR" sz="2800" dirty="0"/>
          </a:p>
          <a:p>
            <a:pPr algn="just"/>
            <a:endParaRPr lang="fr-FR" sz="2800" dirty="0" smtClean="0"/>
          </a:p>
          <a:p>
            <a:pPr algn="just"/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411654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79448" y="1412776"/>
            <a:ext cx="8205787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>
              <a:buNone/>
            </a:pPr>
            <a:r>
              <a:rPr lang="fr-FR" sz="2400" b="1" dirty="0">
                <a:solidFill>
                  <a:srgbClr val="3F2270"/>
                </a:solidFill>
                <a:cs typeface="Calibri" panose="020F0502020204030204" pitchFamily="34" charset="0"/>
              </a:rPr>
              <a:t>L’EXPERTISE DU CDG31 DEPUIS 2017</a:t>
            </a:r>
          </a:p>
          <a:p>
            <a:pPr marL="0" indent="0">
              <a:buNone/>
            </a:pPr>
            <a:endParaRPr lang="fr-FR" sz="1200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r-FR" dirty="0">
                <a:cs typeface="Calibri" panose="020F0502020204030204" pitchFamily="34" charset="0"/>
              </a:rPr>
              <a:t>Un service dédié aux conventions de participation en Santé et Prévoyance </a:t>
            </a:r>
          </a:p>
          <a:p>
            <a:pPr>
              <a:buFontTx/>
              <a:buChar char="-"/>
            </a:pPr>
            <a:r>
              <a:rPr lang="fr-FR" dirty="0">
                <a:cs typeface="Calibri" panose="020F0502020204030204" pitchFamily="34" charset="0"/>
              </a:rPr>
              <a:t>Une convention de participation en Santé jusqu’au 31/12/2023 </a:t>
            </a:r>
          </a:p>
          <a:p>
            <a:pPr>
              <a:buFontTx/>
              <a:buChar char="-"/>
            </a:pPr>
            <a:r>
              <a:rPr lang="fr-FR" dirty="0">
                <a:cs typeface="Calibri" panose="020F0502020204030204" pitchFamily="34" charset="0"/>
              </a:rPr>
              <a:t>Une convention de participation en Prévoyance jusqu’au 31/12/2023 </a:t>
            </a:r>
          </a:p>
          <a:p>
            <a:pPr>
              <a:buFontTx/>
              <a:buChar char="-"/>
            </a:pPr>
            <a:r>
              <a:rPr lang="fr-FR" dirty="0">
                <a:cs typeface="Calibri" panose="020F0502020204030204" pitchFamily="34" charset="0"/>
              </a:rPr>
              <a:t>Bilan des adhésions au 1</a:t>
            </a:r>
            <a:r>
              <a:rPr lang="fr-FR" baseline="30000" dirty="0">
                <a:cs typeface="Calibri" panose="020F0502020204030204" pitchFamily="34" charset="0"/>
              </a:rPr>
              <a:t>er</a:t>
            </a:r>
            <a:r>
              <a:rPr lang="fr-FR" dirty="0">
                <a:cs typeface="Calibri" panose="020F0502020204030204" pitchFamily="34" charset="0"/>
              </a:rPr>
              <a:t> janvier 2022 : </a:t>
            </a: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 smtClean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 smtClean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r-FR" dirty="0">
                <a:cs typeface="Calibri" panose="020F0502020204030204" pitchFamily="34" charset="0"/>
              </a:rPr>
              <a:t>Attention : ces conventions ne sont accessibles qu’aux employeurs qui avaient mandaté le CDG31 en 2016</a:t>
            </a:r>
          </a:p>
          <a:p>
            <a:pPr marL="0" indent="0" algn="just">
              <a:buNone/>
            </a:pPr>
            <a:endParaRPr lang="fr-FR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L’expertise du Centre </a:t>
            </a:r>
            <a:r>
              <a:rPr lang="fr-FR" sz="2800" b="1" smtClean="0">
                <a:solidFill>
                  <a:srgbClr val="1F92B7"/>
                </a:solidFill>
                <a:latin typeface="Myriad Pro" pitchFamily="34" charset="0"/>
              </a:rPr>
              <a:t>de Gestion 31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6149"/>
              </p:ext>
            </p:extLst>
          </p:nvPr>
        </p:nvGraphicFramePr>
        <p:xfrm>
          <a:off x="1400985" y="3212976"/>
          <a:ext cx="6300771" cy="2027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257"/>
                <a:gridCol w="2100257"/>
                <a:gridCol w="2100257"/>
              </a:tblGrid>
              <a:tr h="193719">
                <a:tc>
                  <a:txBody>
                    <a:bodyPr/>
                    <a:lstStyle/>
                    <a:p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0F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SANTÉ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0F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PRÉVOYANCE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0F2E"/>
                    </a:solidFill>
                  </a:tcPr>
                </a:tc>
              </a:tr>
              <a:tr h="437162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Employeurs mandants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(3 750 agents)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7735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Employeurs adhérents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7735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Effectifs concernés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785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730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7252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Nombre d’assurés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 (+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133 ayants droit)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559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24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3505947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556792"/>
            <a:ext cx="82057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endParaRPr lang="fr-FR" sz="2000" b="1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519113" y="269323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fr-FR" sz="2800" b="1" smtClean="0">
                <a:solidFill>
                  <a:srgbClr val="1F92B7"/>
                </a:solidFill>
                <a:latin typeface="Myriad Pro" pitchFamily="34" charset="0"/>
              </a:rPr>
              <a:t>Temps d’échange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1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\\Nas-rd5200\diffusion\Commun Diffusion\Service Communication\Charte graphique\kit de charte graphique\powerpoint\page_texte_bleu_Plan de travail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26" y="-1439"/>
            <a:ext cx="9142642" cy="685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2"/>
          <p:cNvSpPr txBox="1">
            <a:spLocks/>
          </p:cNvSpPr>
          <p:nvPr/>
        </p:nvSpPr>
        <p:spPr bwMode="auto">
          <a:xfrm>
            <a:off x="457200" y="32851"/>
            <a:ext cx="8229600" cy="99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5pPr>
            <a:lvl6pPr marL="521528"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6pPr>
            <a:lvl7pPr marL="1043056"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7pPr>
            <a:lvl8pPr marL="1564584"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8pPr>
            <a:lvl9pPr marL="2086112" algn="ctr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fr-FR" sz="3500" b="1" kern="0" dirty="0">
                <a:ln w="1905"/>
                <a:solidFill>
                  <a:srgbClr val="1F92B7"/>
                </a:solidFill>
                <a:cs typeface="Calibri" panose="020F0502020204030204" pitchFamily="34" charset="0"/>
              </a:rPr>
              <a:t>Contact 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442395" y="3559621"/>
            <a:ext cx="8229600" cy="3134910"/>
          </a:xfrm>
        </p:spPr>
        <p:txBody>
          <a:bodyPr>
            <a:normAutofit/>
          </a:bodyPr>
          <a:lstStyle/>
          <a:p>
            <a:pPr marL="0" lvl="3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Centre de Gestion de la Fonction Publique Territoriale de la Haute-Garonne</a:t>
            </a:r>
          </a:p>
          <a:p>
            <a:pPr marL="0" lvl="3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590, rue Buissonnière – CS 37666 – 31676 LABEGE CEDEX</a:t>
            </a:r>
          </a:p>
          <a:p>
            <a:pPr marL="0" lvl="3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Tel</a:t>
            </a: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 : 05 81 91 93 00 – </a:t>
            </a: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Fax</a:t>
            </a: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 : 05 62 26 09 39</a:t>
            </a:r>
          </a:p>
          <a:p>
            <a:pPr marL="0" lvl="3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fr-FR" sz="1800" b="1" dirty="0">
                <a:latin typeface="Calibri" panose="020F0502020204030204" pitchFamily="34" charset="0"/>
                <a:cs typeface="Calibri" panose="020F0502020204030204" pitchFamily="34" charset="0"/>
              </a:rPr>
              <a:t>Site internet </a:t>
            </a:r>
            <a:r>
              <a:rPr 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8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www.cdg31.fr</a:t>
            </a:r>
            <a:r>
              <a:rPr lang="fr-FR" sz="1800" dirty="0">
                <a:latin typeface="Bodoni MT" panose="02070603080606020203" pitchFamily="18" charset="0"/>
              </a:rPr>
              <a:t>	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449459" y="1124744"/>
            <a:ext cx="8229600" cy="2029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391146" indent="-391146" fontAlgn="base">
              <a:spcBef>
                <a:spcPct val="20000"/>
              </a:spcBef>
              <a:spcAft>
                <a:spcPct val="0"/>
              </a:spcAft>
              <a:buChar char="•"/>
              <a:defRPr sz="3700"/>
            </a:lvl1pPr>
            <a:lvl2pPr marL="847483" indent="-325955" fontAlgn="base">
              <a:spcBef>
                <a:spcPct val="20000"/>
              </a:spcBef>
              <a:spcAft>
                <a:spcPct val="0"/>
              </a:spcAft>
              <a:buChar char="–"/>
              <a:defRPr sz="3200"/>
            </a:lvl2pPr>
            <a:lvl3pPr marL="1303820" indent="-260764" fontAlgn="base">
              <a:spcBef>
                <a:spcPct val="20000"/>
              </a:spcBef>
              <a:spcAft>
                <a:spcPct val="0"/>
              </a:spcAft>
              <a:buChar char="•"/>
              <a:defRPr sz="2700"/>
            </a:lvl3pPr>
            <a:lvl4pPr marL="0" lvl="3" indent="0" algn="ctr" fontAlgn="base">
              <a:spcBef>
                <a:spcPts val="0"/>
              </a:spcBef>
              <a:spcAft>
                <a:spcPts val="2400"/>
              </a:spcAft>
              <a:buFontTx/>
              <a:buNone/>
              <a:defRPr b="1" kern="0">
                <a:solidFill>
                  <a:prstClr val="black"/>
                </a:solidFill>
                <a:cs typeface="Calibri" panose="020F0502020204030204" pitchFamily="34" charset="0"/>
              </a:defRPr>
            </a:lvl4pPr>
            <a:lvl5pPr marL="2346876" indent="-260764" fontAlgn="base">
              <a:spcBef>
                <a:spcPct val="20000"/>
              </a:spcBef>
              <a:spcAft>
                <a:spcPct val="0"/>
              </a:spcAft>
              <a:buChar char="»"/>
              <a:defRPr sz="2300"/>
            </a:lvl5pPr>
            <a:lvl6pPr marL="2868404" indent="-260764" fontAlgn="base">
              <a:spcBef>
                <a:spcPct val="20000"/>
              </a:spcBef>
              <a:spcAft>
                <a:spcPct val="0"/>
              </a:spcAft>
              <a:buChar char="»"/>
              <a:defRPr sz="2300"/>
            </a:lvl6pPr>
            <a:lvl7pPr marL="3389932" indent="-260764" fontAlgn="base">
              <a:spcBef>
                <a:spcPct val="20000"/>
              </a:spcBef>
              <a:spcAft>
                <a:spcPct val="0"/>
              </a:spcAft>
              <a:buChar char="»"/>
              <a:defRPr sz="2300"/>
            </a:lvl7pPr>
            <a:lvl8pPr marL="3911460" indent="-260764" fontAlgn="base">
              <a:spcBef>
                <a:spcPct val="20000"/>
              </a:spcBef>
              <a:spcAft>
                <a:spcPct val="0"/>
              </a:spcAft>
              <a:buChar char="»"/>
              <a:defRPr sz="2300"/>
            </a:lvl8pPr>
            <a:lvl9pPr marL="4432988" indent="-260764" fontAlgn="base">
              <a:spcBef>
                <a:spcPct val="20000"/>
              </a:spcBef>
              <a:spcAft>
                <a:spcPct val="0"/>
              </a:spcAft>
              <a:buChar char="»"/>
              <a:defRPr sz="2300"/>
            </a:lvl9pPr>
          </a:lstStyle>
          <a:p>
            <a:pPr lvl="3"/>
            <a:r>
              <a:rPr lang="fr-FR" dirty="0"/>
              <a:t>Service </a:t>
            </a:r>
            <a:r>
              <a:rPr lang="fr-FR" dirty="0" smtClean="0"/>
              <a:t>Contrats groupe : Pour les questions relatives aux conventions</a:t>
            </a:r>
            <a:endParaRPr lang="fr-FR" dirty="0"/>
          </a:p>
          <a:p>
            <a:pPr lvl="3"/>
            <a:r>
              <a:rPr lang="fr-FR" dirty="0"/>
              <a:t>Mél : </a:t>
            </a:r>
            <a:r>
              <a:rPr lang="fr-FR" dirty="0" smtClean="0">
                <a:hlinkClick r:id="rId4"/>
              </a:rPr>
              <a:t>santeprevoyance@cdg31.fr</a:t>
            </a:r>
            <a:endParaRPr lang="fr-FR" dirty="0" smtClean="0"/>
          </a:p>
          <a:p>
            <a:pPr lvl="3"/>
            <a:r>
              <a:rPr lang="fr-FR" dirty="0" smtClean="0"/>
              <a:t>Service Carrière </a:t>
            </a:r>
            <a:r>
              <a:rPr lang="fr-FR" smtClean="0"/>
              <a:t>: Pour </a:t>
            </a:r>
            <a:r>
              <a:rPr lang="fr-FR" dirty="0" smtClean="0"/>
              <a:t>les questions </a:t>
            </a:r>
            <a:r>
              <a:rPr lang="fr-FR" smtClean="0"/>
              <a:t>juridiques </a:t>
            </a:r>
          </a:p>
          <a:p>
            <a:pPr lvl="3"/>
            <a:r>
              <a:rPr lang="fr-FR" dirty="0" smtClean="0"/>
              <a:t>Mél : </a:t>
            </a:r>
            <a:r>
              <a:rPr lang="fr-FR" dirty="0" smtClean="0">
                <a:hlinkClick r:id="rId5"/>
              </a:rPr>
              <a:t>carrieres@cdg31.fr</a:t>
            </a:r>
            <a:r>
              <a:rPr lang="fr-FR" dirty="0" smtClean="0"/>
              <a:t> </a:t>
            </a:r>
            <a:endParaRPr lang="fr-FR" dirty="0"/>
          </a:p>
          <a:p>
            <a:pPr lvl="3"/>
            <a:endParaRPr lang="fr-FR" dirty="0"/>
          </a:p>
        </p:txBody>
      </p:sp>
      <p:cxnSp>
        <p:nvCxnSpPr>
          <p:cNvPr id="3" name="Connecteur droit 2"/>
          <p:cNvCxnSpPr/>
          <p:nvPr/>
        </p:nvCxnSpPr>
        <p:spPr>
          <a:xfrm>
            <a:off x="1" y="3298378"/>
            <a:ext cx="9128516" cy="0"/>
          </a:xfrm>
          <a:prstGeom prst="line">
            <a:avLst/>
          </a:prstGeom>
          <a:ln w="19050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38E-0235-407E-A47E-90C9449F5B8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39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" y="188645"/>
            <a:ext cx="9110751" cy="644089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63542" y="6375189"/>
            <a:ext cx="2133600" cy="365125"/>
          </a:xfrm>
        </p:spPr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 cadre juridique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546" y="1052736"/>
            <a:ext cx="81337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400" dirty="0" smtClean="0"/>
          </a:p>
          <a:p>
            <a:pPr algn="just"/>
            <a:endParaRPr lang="fr-FR" sz="2400" dirty="0"/>
          </a:p>
          <a:p>
            <a:pPr algn="just"/>
            <a:endParaRPr lang="fr-FR" sz="2400" dirty="0" smtClean="0"/>
          </a:p>
          <a:p>
            <a:pPr algn="just"/>
            <a:endParaRPr lang="fr-FR" sz="2400" dirty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390627" y="1556792"/>
            <a:ext cx="8385486" cy="4320480"/>
          </a:xfrm>
        </p:spPr>
        <p:txBody>
          <a:bodyPr/>
          <a:lstStyle/>
          <a:p>
            <a:pPr marL="0" indent="0">
              <a:buNone/>
            </a:pPr>
            <a:r>
              <a:rPr lang="fr-FR" sz="2800" b="1" dirty="0">
                <a:solidFill>
                  <a:srgbClr val="3F227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CONTEXTE RÉGLEMENTAIRE ÉVOLUTIF</a:t>
            </a:r>
          </a:p>
          <a:p>
            <a:pPr marL="0" indent="0">
              <a:buNone/>
            </a:pPr>
            <a:endParaRPr lang="fr-FR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 débat PSC régulier (tenu avant le 18 février 2022 et après chaque renouvellement d’assemblée) ;</a:t>
            </a:r>
          </a:p>
          <a:p>
            <a:pPr>
              <a:buFontTx/>
              <a:buChar char="-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Une obligation à terme pour les employeurs : la participation à la protection sociale complémentaire ;</a:t>
            </a:r>
          </a:p>
          <a:p>
            <a:pPr>
              <a:buFontTx/>
              <a:buChar char="-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Le respect des garanties minimales prévues par décret ;</a:t>
            </a:r>
          </a:p>
          <a:p>
            <a:pPr>
              <a:buFontTx/>
              <a:buChar char="-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 rôle accru des CDG.</a:t>
            </a:r>
          </a:p>
          <a:p>
            <a:pPr marL="0" indent="0">
              <a:buNone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 document de référence : notice d’information sur le site Internet du CDG31</a:t>
            </a:r>
          </a:p>
          <a:p>
            <a:pPr marL="0" indent="0">
              <a:buNone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Pour toutes questions :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carrieres@cdg31.fr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/ Mathieu PINTO conseiller juridique</a:t>
            </a:r>
          </a:p>
        </p:txBody>
      </p:sp>
    </p:spTree>
    <p:extLst>
      <p:ext uri="{BB962C8B-B14F-4D97-AF65-F5344CB8AC3E}">
        <p14:creationId xmlns:p14="http://schemas.microsoft.com/office/powerpoint/2010/main" val="40315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268760"/>
            <a:ext cx="820578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r>
              <a:rPr lang="fr-FR" sz="2000" dirty="0" smtClean="0">
                <a:solidFill>
                  <a:srgbClr val="E1AE13"/>
                </a:solidFill>
              </a:rPr>
              <a:t>- La couverture Santé :</a:t>
            </a:r>
            <a:endParaRPr lang="fr-FR" sz="2000" dirty="0"/>
          </a:p>
          <a:p>
            <a:pPr marL="0" indent="0" algn="just">
              <a:buNone/>
            </a:pPr>
            <a:r>
              <a:rPr lang="fr-FR" sz="2000" dirty="0" smtClean="0"/>
              <a:t>Remboursement complémentaire de l’assurance maladie sur les frais occasionnés par :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/>
              <a:t>U</a:t>
            </a:r>
            <a:r>
              <a:rPr lang="fr-FR" sz="2000" dirty="0" smtClean="0"/>
              <a:t>ne maladie 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/>
              <a:t>L</a:t>
            </a:r>
            <a:r>
              <a:rPr lang="fr-FR" sz="2000" dirty="0" smtClean="0"/>
              <a:t>a maternité 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/>
              <a:t>U</a:t>
            </a:r>
            <a:r>
              <a:rPr lang="fr-FR" sz="2000" dirty="0" smtClean="0"/>
              <a:t>n accident. </a:t>
            </a:r>
          </a:p>
          <a:p>
            <a:pPr marL="0" indent="0" algn="just">
              <a:buNone/>
            </a:pPr>
            <a:endParaRPr lang="fr-FR" sz="2000" dirty="0" smtClean="0"/>
          </a:p>
          <a:p>
            <a:pPr marL="0" indent="0" algn="just">
              <a:buNone/>
            </a:pPr>
            <a:r>
              <a:rPr lang="fr-FR" sz="2000" dirty="0" smtClean="0">
                <a:solidFill>
                  <a:srgbClr val="BE0F2E"/>
                </a:solidFill>
              </a:rPr>
              <a:t>- La couverture Prévoyance / maintien de salaire : </a:t>
            </a:r>
            <a:endParaRPr lang="fr-FR" sz="2000" dirty="0"/>
          </a:p>
          <a:p>
            <a:pPr marL="0" indent="0" algn="just">
              <a:buNone/>
            </a:pPr>
            <a:r>
              <a:rPr lang="fr-FR" sz="2000" dirty="0" smtClean="0"/>
              <a:t>Couverture complémentaire en cas :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Incapacité de travail 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Invalidité 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Inaptitude 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 smtClean="0"/>
              <a:t>Décès. </a:t>
            </a:r>
          </a:p>
          <a:p>
            <a:pPr marL="0" indent="0" algn="just">
              <a:buNone/>
            </a:pPr>
            <a:endParaRPr lang="fr-FR" sz="2000" dirty="0"/>
          </a:p>
          <a:p>
            <a:pPr marL="0" indent="0" algn="just">
              <a:buNone/>
            </a:pPr>
            <a:endParaRPr lang="fr-FR" sz="2400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63542" y="6375189"/>
            <a:ext cx="2133600" cy="365125"/>
          </a:xfrm>
        </p:spPr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 cadre juridique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9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556792"/>
            <a:ext cx="82057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endParaRPr lang="fr-FR" sz="2000" b="1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 cadre juridique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323527" y="1124744"/>
            <a:ext cx="4176464" cy="3908762"/>
          </a:xfrm>
          <a:noFill/>
          <a:ln w="38100">
            <a:solidFill>
              <a:srgbClr val="BE0F2E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BE0F2E"/>
                </a:solidFill>
              </a:rPr>
              <a:t>SANTÉ</a:t>
            </a:r>
          </a:p>
          <a:p>
            <a:pPr marL="0" indent="0" algn="ctr">
              <a:buNone/>
            </a:pPr>
            <a:endParaRPr lang="fr-FR" sz="2100" b="1" dirty="0" smtClean="0">
              <a:solidFill>
                <a:srgbClr val="FF33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b="0" dirty="0" smtClean="0"/>
              <a:t>1</a:t>
            </a:r>
            <a:r>
              <a:rPr lang="fr-FR" sz="2800" b="0" baseline="30000" dirty="0" smtClean="0"/>
              <a:t>er</a:t>
            </a:r>
            <a:r>
              <a:rPr lang="fr-FR" sz="2800" b="0" dirty="0" smtClean="0"/>
              <a:t> Janvier 2026 </a:t>
            </a:r>
          </a:p>
          <a:p>
            <a:pPr marL="0" indent="0" algn="just">
              <a:buNone/>
            </a:pPr>
            <a:endParaRPr lang="fr-FR" sz="2400" b="0" dirty="0">
              <a:solidFill>
                <a:srgbClr val="F6C7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Participation obligatoire </a:t>
            </a:r>
            <a:r>
              <a:rPr lang="fr-FR" sz="2800" b="0" dirty="0" smtClean="0"/>
              <a:t>à hauteur de 15 euros </a:t>
            </a:r>
            <a:r>
              <a:rPr lang="fr-FR" sz="2800" b="1" dirty="0" smtClean="0"/>
              <a:t>minimum </a:t>
            </a:r>
            <a:r>
              <a:rPr lang="fr-FR" sz="2800" dirty="0" smtClean="0"/>
              <a:t>par mois et par agent</a:t>
            </a:r>
            <a:endParaRPr lang="fr-FR" sz="28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716016" y="1124744"/>
            <a:ext cx="4248471" cy="3908762"/>
          </a:xfrm>
          <a:prstGeom prst="rect">
            <a:avLst/>
          </a:prstGeom>
          <a:noFill/>
          <a:ln w="38100">
            <a:solidFill>
              <a:srgbClr val="3F2270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3F2270"/>
                </a:solidFill>
              </a:rPr>
              <a:t>PRÉVOYANCE</a:t>
            </a:r>
          </a:p>
          <a:p>
            <a:pPr algn="ctr"/>
            <a:endParaRPr lang="fr-FR" sz="32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chemeClr val="tx1"/>
                </a:solidFill>
              </a:rPr>
              <a:t>1</a:t>
            </a:r>
            <a:r>
              <a:rPr lang="fr-FR" sz="2800" baseline="30000" dirty="0" smtClean="0">
                <a:solidFill>
                  <a:schemeClr val="tx1"/>
                </a:solidFill>
              </a:rPr>
              <a:t>er</a:t>
            </a:r>
            <a:r>
              <a:rPr lang="fr-FR" sz="2800" dirty="0" smtClean="0">
                <a:solidFill>
                  <a:schemeClr val="tx1"/>
                </a:solidFill>
              </a:rPr>
              <a:t> Janvier 2025</a:t>
            </a:r>
          </a:p>
          <a:p>
            <a:endParaRPr lang="fr-FR" sz="28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chemeClr val="tx1"/>
                </a:solidFill>
              </a:rPr>
              <a:t>Participation obligatoire </a:t>
            </a:r>
            <a:r>
              <a:rPr lang="fr-FR" sz="2800" dirty="0" smtClean="0">
                <a:solidFill>
                  <a:schemeClr val="tx1"/>
                </a:solidFill>
              </a:rPr>
              <a:t>à hauteur d’un montant de </a:t>
            </a:r>
            <a:r>
              <a:rPr lang="fr-FR" sz="2800" b="1" dirty="0" smtClean="0">
                <a:solidFill>
                  <a:schemeClr val="tx1"/>
                </a:solidFill>
              </a:rPr>
              <a:t>7 euros minimum </a:t>
            </a:r>
            <a:r>
              <a:rPr lang="fr-FR" sz="2800" dirty="0" smtClean="0">
                <a:solidFill>
                  <a:schemeClr val="tx1"/>
                </a:solidFill>
              </a:rPr>
              <a:t>par mois et par agent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 smtClean="0">
              <a:solidFill>
                <a:schemeClr val="tx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31322" y="5124193"/>
            <a:ext cx="86409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cs typeface="Calibri" panose="020F0502020204030204" pitchFamily="34" charset="0"/>
              </a:rPr>
              <a:t>Chaque collectivité dispose </a:t>
            </a:r>
            <a:r>
              <a:rPr lang="fr-FR" dirty="0" smtClean="0">
                <a:cs typeface="Calibri" panose="020F0502020204030204" pitchFamily="34" charset="0"/>
              </a:rPr>
              <a:t>règlementairement de </a:t>
            </a:r>
            <a:r>
              <a:rPr lang="fr-FR" dirty="0">
                <a:cs typeface="Calibri" panose="020F0502020204030204" pitchFamily="34" charset="0"/>
              </a:rPr>
              <a:t>2 ans pour préparer le financement de cette nouvelle dépense </a:t>
            </a:r>
            <a:r>
              <a:rPr lang="fr-FR" dirty="0" smtClean="0">
                <a:cs typeface="Calibri" panose="020F0502020204030204" pitchFamily="34" charset="0"/>
              </a:rPr>
              <a:t>obligatoire.</a:t>
            </a:r>
            <a:endParaRPr lang="fr-FR" dirty="0">
              <a:cs typeface="Calibri" panose="020F0502020204030204" pitchFamily="34" charset="0"/>
            </a:endParaRPr>
          </a:p>
          <a:p>
            <a:pPr algn="just"/>
            <a:r>
              <a:rPr lang="fr-FR" dirty="0">
                <a:cs typeface="Calibri" panose="020F0502020204030204" pitchFamily="34" charset="0"/>
              </a:rPr>
              <a:t>En fonction des finances et du budget, il est possible de prévoir une augmentation progressive du financement afin d’atteindre les montants minimums obligatoires d’ici 2025 et 2026. </a:t>
            </a:r>
          </a:p>
        </p:txBody>
      </p:sp>
    </p:spTree>
    <p:extLst>
      <p:ext uri="{BB962C8B-B14F-4D97-AF65-F5344CB8AC3E}">
        <p14:creationId xmlns:p14="http://schemas.microsoft.com/office/powerpoint/2010/main" val="128503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556792"/>
            <a:ext cx="820578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endParaRPr lang="fr-FR" sz="2000" b="1" dirty="0" smtClean="0"/>
          </a:p>
          <a:p>
            <a:pPr marL="0" indent="0" algn="just">
              <a:buNone/>
            </a:pPr>
            <a:endParaRPr lang="fr-FR" sz="2000" b="1" dirty="0"/>
          </a:p>
          <a:p>
            <a:pPr marL="0" indent="0" algn="just">
              <a:buNone/>
            </a:pPr>
            <a:endParaRPr lang="fr-FR" sz="2000" b="1" dirty="0" smtClean="0"/>
          </a:p>
          <a:p>
            <a:pPr marL="0" indent="0" algn="just">
              <a:buNone/>
            </a:pPr>
            <a:endParaRPr lang="fr-FR" sz="2000" b="1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Les modalités de participation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6408" y="1124744"/>
            <a:ext cx="806176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Les contrats doivent respecter les garanties minimales prévues.</a:t>
            </a:r>
          </a:p>
          <a:p>
            <a:endParaRPr lang="fr-FR" sz="2400" u="sng" dirty="0" smtClean="0"/>
          </a:p>
          <a:p>
            <a:r>
              <a:rPr lang="fr-FR" sz="2400" u="sng" dirty="0" smtClean="0"/>
              <a:t>Plusieurs </a:t>
            </a:r>
            <a:r>
              <a:rPr lang="fr-FR" sz="2400" u="sng" dirty="0"/>
              <a:t>possibilités :</a:t>
            </a:r>
            <a:endParaRPr lang="fr-FR" sz="2400" dirty="0" smtClean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1400" dirty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>
                <a:solidFill>
                  <a:srgbClr val="7030A0"/>
                </a:solidFill>
              </a:rPr>
              <a:t>Conclure </a:t>
            </a:r>
            <a:r>
              <a:rPr lang="fr-FR" sz="2400" dirty="0">
                <a:solidFill>
                  <a:srgbClr val="7030A0"/>
                </a:solidFill>
              </a:rPr>
              <a:t>une convention de </a:t>
            </a:r>
            <a:r>
              <a:rPr lang="fr-FR" sz="2400" dirty="0" smtClean="0">
                <a:solidFill>
                  <a:srgbClr val="7030A0"/>
                </a:solidFill>
              </a:rPr>
              <a:t>participation, </a:t>
            </a:r>
            <a:r>
              <a:rPr lang="fr-FR" sz="2400" dirty="0">
                <a:solidFill>
                  <a:srgbClr val="7030A0"/>
                </a:solidFill>
              </a:rPr>
              <a:t>avec un organisme après mise en </a:t>
            </a:r>
            <a:r>
              <a:rPr lang="fr-FR" sz="2400" dirty="0" smtClean="0">
                <a:solidFill>
                  <a:srgbClr val="7030A0"/>
                </a:solidFill>
              </a:rPr>
              <a:t>concurrence, à adhésion facultative ou obligatoire (si </a:t>
            </a:r>
            <a:r>
              <a:rPr lang="fr-FR" sz="2400" smtClean="0">
                <a:solidFill>
                  <a:srgbClr val="7030A0"/>
                </a:solidFill>
              </a:rPr>
              <a:t>accord majoritaire) </a:t>
            </a:r>
            <a:r>
              <a:rPr lang="fr-FR" sz="2400" dirty="0" smtClean="0">
                <a:solidFill>
                  <a:srgbClr val="7030A0"/>
                </a:solidFill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1400" dirty="0">
              <a:solidFill>
                <a:srgbClr val="BE0F2E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1F92B7"/>
                </a:solidFill>
              </a:rPr>
              <a:t>P</a:t>
            </a:r>
            <a:r>
              <a:rPr lang="fr-FR" sz="2400" dirty="0" smtClean="0">
                <a:solidFill>
                  <a:srgbClr val="1F92B7"/>
                </a:solidFill>
              </a:rPr>
              <a:t>articiper </a:t>
            </a:r>
            <a:r>
              <a:rPr lang="fr-FR" sz="2400" dirty="0">
                <a:solidFill>
                  <a:srgbClr val="1F92B7"/>
                </a:solidFill>
              </a:rPr>
              <a:t>directement au financement par le biais de contrats </a:t>
            </a:r>
            <a:r>
              <a:rPr lang="fr-FR" sz="2400" dirty="0" smtClean="0">
                <a:solidFill>
                  <a:srgbClr val="1F92B7"/>
                </a:solidFill>
              </a:rPr>
              <a:t>labellisés souscrits par les agents 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1400" dirty="0">
              <a:solidFill>
                <a:srgbClr val="E1AE1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b="1" dirty="0" smtClean="0">
                <a:solidFill>
                  <a:srgbClr val="BE0F2E"/>
                </a:solidFill>
              </a:rPr>
              <a:t>Adhérer </a:t>
            </a:r>
            <a:r>
              <a:rPr lang="fr-FR" sz="2400" b="1" dirty="0">
                <a:solidFill>
                  <a:srgbClr val="BE0F2E"/>
                </a:solidFill>
              </a:rPr>
              <a:t>aux conventions de participation à adhésion facultative proposées par le Centre De </a:t>
            </a:r>
            <a:r>
              <a:rPr lang="fr-FR" sz="2400" b="1" dirty="0" smtClean="0">
                <a:solidFill>
                  <a:srgbClr val="BE0F2E"/>
                </a:solidFill>
              </a:rPr>
              <a:t>Gestion de la Haute-Garonne.</a:t>
            </a:r>
            <a:endParaRPr lang="fr-FR" sz="2400" b="1" dirty="0" smtClean="0">
              <a:solidFill>
                <a:srgbClr val="BE0F2E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4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71418"/>
            <a:ext cx="9144000" cy="8037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556792"/>
            <a:ext cx="820578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endParaRPr lang="fr-FR" sz="2000" b="1" dirty="0" smtClean="0"/>
          </a:p>
          <a:p>
            <a:pPr marL="0" indent="0" algn="just">
              <a:buNone/>
            </a:pPr>
            <a:endParaRPr lang="fr-FR" sz="2000" b="1" dirty="0"/>
          </a:p>
          <a:p>
            <a:pPr marL="0" indent="0" algn="just">
              <a:buNone/>
            </a:pPr>
            <a:endParaRPr lang="fr-FR" sz="2000" b="1" dirty="0" smtClean="0"/>
          </a:p>
          <a:p>
            <a:pPr marL="0" indent="0" algn="just">
              <a:buNone/>
            </a:pPr>
            <a:endParaRPr lang="fr-FR" sz="2000" b="1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Les modalités de participation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6408" y="1124744"/>
            <a:ext cx="80617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u="sng" dirty="0" smtClean="0"/>
              <a:t>Plusieurs possibilités : </a:t>
            </a:r>
          </a:p>
          <a:p>
            <a:endParaRPr lang="fr-FR" sz="2400" dirty="0" smtClean="0">
              <a:solidFill>
                <a:srgbClr val="7030A0"/>
              </a:solidFill>
            </a:endParaRPr>
          </a:p>
          <a:p>
            <a:endParaRPr lang="fr-FR" sz="2400" dirty="0">
              <a:solidFill>
                <a:srgbClr val="7030A0"/>
              </a:solidFill>
            </a:endParaRPr>
          </a:p>
          <a:p>
            <a:endParaRPr lang="fr-FR" sz="24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068030"/>
              </p:ext>
            </p:extLst>
          </p:nvPr>
        </p:nvGraphicFramePr>
        <p:xfrm>
          <a:off x="573991" y="2231415"/>
          <a:ext cx="7992890" cy="25657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98578"/>
                <a:gridCol w="1598578"/>
                <a:gridCol w="1598578"/>
                <a:gridCol w="1598578"/>
                <a:gridCol w="1598578"/>
              </a:tblGrid>
              <a:tr h="1282868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>
                          <a:solidFill>
                            <a:srgbClr val="BE0F2E"/>
                          </a:solidFill>
                        </a:rPr>
                        <a:t>Santé</a:t>
                      </a:r>
                      <a:endParaRPr lang="fr-FR" dirty="0">
                        <a:solidFill>
                          <a:srgbClr val="BE0F2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Labellisation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Labellisation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Convention de Participation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Convention de participation</a:t>
                      </a:r>
                      <a:endParaRPr lang="fr-FR" b="0" dirty="0"/>
                    </a:p>
                  </a:txBody>
                  <a:tcPr/>
                </a:tc>
              </a:tr>
              <a:tr h="1282868">
                <a:tc>
                  <a:txBody>
                    <a:bodyPr/>
                    <a:lstStyle/>
                    <a:p>
                      <a:pPr algn="ctr"/>
                      <a:endParaRPr lang="fr-FR" b="1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3F2270"/>
                          </a:solidFill>
                        </a:rPr>
                        <a:t>Prévoyance</a:t>
                      </a:r>
                      <a:endParaRPr lang="fr-FR" b="1" dirty="0">
                        <a:solidFill>
                          <a:srgbClr val="3F227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Labellisation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Convention de Participation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Labellisation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0" dirty="0" smtClean="0"/>
                    </a:p>
                    <a:p>
                      <a:pPr algn="ctr"/>
                      <a:r>
                        <a:rPr lang="fr-FR" b="0" dirty="0" smtClean="0"/>
                        <a:t>Convention de Participation</a:t>
                      </a:r>
                      <a:endParaRPr lang="fr-FR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58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79448" y="1412776"/>
            <a:ext cx="820578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1F92B7"/>
                </a:solidFill>
              </a:rPr>
              <a:t>La labellisation : </a:t>
            </a:r>
          </a:p>
          <a:p>
            <a:pPr marL="0" indent="0" algn="just"/>
            <a:endParaRPr lang="fr-FR" sz="2000" dirty="0">
              <a:solidFill>
                <a:srgbClr val="1F92B7"/>
              </a:solidFill>
            </a:endParaRPr>
          </a:p>
          <a:p>
            <a:pPr algn="just">
              <a:buFontTx/>
              <a:buChar char="-"/>
            </a:pPr>
            <a:r>
              <a:rPr lang="fr-FR" sz="2000" dirty="0"/>
              <a:t>L</a:t>
            </a:r>
            <a:r>
              <a:rPr lang="fr-FR" sz="2000" dirty="0" smtClean="0"/>
              <a:t>ogique individuelle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Niveau de protection variable d’un agent à l’autre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Tarifs non maîtrisés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Pas d’accompagnement des agents en cas de </a:t>
            </a:r>
            <a:r>
              <a:rPr lang="fr-FR" sz="2000" dirty="0" smtClean="0"/>
              <a:t>difficulté ; 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Absence de pédagogie des agents, notamment jeunes sur la Prévoyance.</a:t>
            </a:r>
            <a:endParaRPr lang="fr-FR" sz="2000" dirty="0"/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BE0F2E"/>
                </a:solidFill>
              </a:rPr>
              <a:t>Les conventions de participation</a:t>
            </a:r>
            <a:r>
              <a:rPr lang="fr-FR" sz="2000" dirty="0"/>
              <a:t> </a:t>
            </a:r>
            <a:r>
              <a:rPr lang="fr-FR" sz="2000" dirty="0" smtClean="0">
                <a:solidFill>
                  <a:srgbClr val="BE0F2E"/>
                </a:solidFill>
              </a:rPr>
              <a:t>:</a:t>
            </a:r>
          </a:p>
          <a:p>
            <a:pPr marL="0" indent="0" algn="just"/>
            <a:endParaRPr lang="fr-FR" sz="2000" dirty="0" smtClean="0"/>
          </a:p>
          <a:p>
            <a:pPr algn="just">
              <a:buFontTx/>
              <a:buChar char="-"/>
            </a:pPr>
            <a:r>
              <a:rPr lang="fr-FR" sz="2000" dirty="0" smtClean="0"/>
              <a:t>Mutualisation </a:t>
            </a:r>
            <a:r>
              <a:rPr lang="fr-FR" sz="2000" dirty="0"/>
              <a:t>d</a:t>
            </a:r>
            <a:r>
              <a:rPr lang="fr-FR" sz="2000" dirty="0" smtClean="0"/>
              <a:t>es risques</a:t>
            </a:r>
            <a:r>
              <a:rPr lang="fr-FR" sz="2000" dirty="0"/>
              <a:t> </a:t>
            </a:r>
            <a:r>
              <a:rPr lang="fr-FR" sz="2000" dirty="0" smtClean="0"/>
              <a:t>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Niveau de protection harmonisée des agents : options variables, base identique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Maîtrise des coûts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Information et accompagnement des agents en cas de </a:t>
            </a:r>
            <a:r>
              <a:rPr lang="fr-FR" sz="2000" dirty="0" smtClean="0"/>
              <a:t>difficulté ;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Sensibilisation des agents et </a:t>
            </a:r>
            <a:r>
              <a:rPr lang="fr-FR" sz="2000" smtClean="0"/>
              <a:t>dimension pédagogique. </a:t>
            </a:r>
            <a:endParaRPr lang="fr-FR" sz="2000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Quel moyen choisir ?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6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71418"/>
            <a:ext cx="9144000" cy="8037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ZoneTexte 7"/>
          <p:cNvSpPr txBox="1">
            <a:spLocks noChangeArrowheads="1"/>
          </p:cNvSpPr>
          <p:nvPr/>
        </p:nvSpPr>
        <p:spPr bwMode="auto">
          <a:xfrm>
            <a:off x="467543" y="1556792"/>
            <a:ext cx="82057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algn="just">
              <a:buNone/>
            </a:pPr>
            <a:endParaRPr lang="fr-FR" sz="2000" b="1" dirty="0"/>
          </a:p>
        </p:txBody>
      </p: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Les enjeux pour les collectivités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8137" y="1196752"/>
            <a:ext cx="84443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E1AE13"/>
                </a:solidFill>
                <a:cs typeface="Calibri" panose="020F0502020204030204" pitchFamily="34" charset="0"/>
              </a:rPr>
              <a:t>Attractivité de la collectivité </a:t>
            </a:r>
            <a:r>
              <a:rPr lang="fr-FR" sz="2400" dirty="0" smtClean="0">
                <a:cs typeface="Calibri" panose="020F0502020204030204" pitchFamily="34" charset="0"/>
              </a:rPr>
              <a:t> ;</a:t>
            </a:r>
          </a:p>
          <a:p>
            <a:pPr algn="just"/>
            <a:r>
              <a:rPr lang="fr-FR" sz="2400" dirty="0">
                <a:solidFill>
                  <a:srgbClr val="00B0F0"/>
                </a:solidFill>
                <a:cs typeface="Calibri" panose="020F0502020204030204" pitchFamily="34" charset="0"/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1F92B7"/>
                </a:solidFill>
                <a:cs typeface="Calibri" panose="020F0502020204030204" pitchFamily="34" charset="0"/>
              </a:rPr>
              <a:t>Favoriser la </a:t>
            </a:r>
            <a:r>
              <a:rPr lang="fr-FR" sz="2400" dirty="0">
                <a:solidFill>
                  <a:srgbClr val="1F92B7"/>
                </a:solidFill>
                <a:cs typeface="Calibri" panose="020F0502020204030204" pitchFamily="34" charset="0"/>
              </a:rPr>
              <a:t>performance des agents </a:t>
            </a:r>
            <a:r>
              <a:rPr lang="fr-FR" sz="2400" dirty="0">
                <a:cs typeface="Calibri" panose="020F0502020204030204" pitchFamily="34" charset="0"/>
              </a:rPr>
              <a:t>: </a:t>
            </a:r>
            <a:r>
              <a:rPr lang="fr-FR" sz="2400" dirty="0" smtClean="0">
                <a:cs typeface="Calibri" panose="020F0502020204030204" pitchFamily="34" charset="0"/>
              </a:rPr>
              <a:t>Santé au travail ;</a:t>
            </a:r>
          </a:p>
          <a:p>
            <a:pPr algn="just"/>
            <a:endParaRPr lang="fr-FR" sz="2400" dirty="0">
              <a:solidFill>
                <a:srgbClr val="3F2270"/>
              </a:solidFill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3F2270"/>
                </a:solidFill>
                <a:cs typeface="Calibri" panose="020F0502020204030204" pitchFamily="34" charset="0"/>
              </a:rPr>
              <a:t>Un </a:t>
            </a:r>
            <a:r>
              <a:rPr lang="fr-FR" sz="2400" dirty="0">
                <a:solidFill>
                  <a:srgbClr val="3F2270"/>
                </a:solidFill>
                <a:cs typeface="Calibri" panose="020F0502020204030204" pitchFamily="34" charset="0"/>
              </a:rPr>
              <a:t>nouveau sujet de dialogue social </a:t>
            </a:r>
            <a:r>
              <a:rPr lang="fr-FR" sz="24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2400" dirty="0"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2400" dirty="0" smtClean="0">
              <a:cs typeface="Calibri" panose="020F0502020204030204" pitchFamily="34" charset="0"/>
            </a:endParaRPr>
          </a:p>
          <a:p>
            <a:pPr algn="just"/>
            <a:r>
              <a:rPr lang="fr-FR" sz="2400" b="1" dirty="0" smtClean="0">
                <a:solidFill>
                  <a:srgbClr val="BE0F2E"/>
                </a:solidFill>
                <a:cs typeface="Calibri" panose="020F0502020204030204" pitchFamily="34" charset="0"/>
              </a:rPr>
              <a:t>Par l’intermédiaire du CDG 31:</a:t>
            </a:r>
            <a:endParaRPr lang="fr-FR" sz="2400" dirty="0" smtClean="0"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cs typeface="Calibri" panose="020F0502020204030204" pitchFamily="34" charset="0"/>
              </a:rPr>
              <a:t>Permettre l’accès à des couvertures mutualisées porteuses de garanties et de conditions financières favorables 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sz="2400" dirty="0"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cs typeface="Calibri" panose="020F0502020204030204" pitchFamily="34" charset="0"/>
              </a:rPr>
              <a:t>Accompagner les agents ;</a:t>
            </a:r>
          </a:p>
          <a:p>
            <a:pPr algn="just"/>
            <a:endParaRPr lang="fr-FR" sz="2400" dirty="0"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cs typeface="Calibri" panose="020F0502020204030204" pitchFamily="34" charset="0"/>
              </a:rPr>
              <a:t>Possibilité d’adhérer à une ou les deux conventions.</a:t>
            </a:r>
            <a:endParaRPr lang="fr-FR" sz="2400" dirty="0">
              <a:cs typeface="Calibri" panose="020F0502020204030204" pitchFamily="34" charset="0"/>
            </a:endParaRPr>
          </a:p>
          <a:p>
            <a:pPr algn="just"/>
            <a:endParaRPr lang="fr-FR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9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987493"/>
            <a:ext cx="9144000" cy="0"/>
          </a:xfrm>
          <a:prstGeom prst="line">
            <a:avLst/>
          </a:prstGeom>
          <a:ln w="28575">
            <a:solidFill>
              <a:srgbClr val="1F92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1" name="Groupe 2"/>
          <p:cNvGrpSpPr>
            <a:grpSpLocks/>
          </p:cNvGrpSpPr>
          <p:nvPr/>
        </p:nvGrpSpPr>
        <p:grpSpPr bwMode="auto">
          <a:xfrm>
            <a:off x="7092950" y="409575"/>
            <a:ext cx="1655763" cy="361950"/>
            <a:chOff x="6588224" y="404664"/>
            <a:chExt cx="1656184" cy="361900"/>
          </a:xfrm>
        </p:grpSpPr>
        <p:sp>
          <p:nvSpPr>
            <p:cNvPr id="2" name="Rectangle 1"/>
            <p:cNvSpPr/>
            <p:nvPr/>
          </p:nvSpPr>
          <p:spPr>
            <a:xfrm>
              <a:off x="6588224" y="404664"/>
              <a:ext cx="360455" cy="360313"/>
            </a:xfrm>
            <a:prstGeom prst="rect">
              <a:avLst/>
            </a:prstGeom>
            <a:solidFill>
              <a:srgbClr val="E1AE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016958" y="404664"/>
              <a:ext cx="360455" cy="360313"/>
            </a:xfrm>
            <a:prstGeom prst="rect">
              <a:avLst/>
            </a:prstGeom>
            <a:solidFill>
              <a:srgbClr val="3F22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1571" y="404664"/>
              <a:ext cx="360455" cy="360313"/>
            </a:xfrm>
            <a:prstGeom prst="rect">
              <a:avLst/>
            </a:prstGeom>
            <a:solidFill>
              <a:srgbClr val="1F92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83953" y="406252"/>
              <a:ext cx="360455" cy="360312"/>
            </a:xfrm>
            <a:prstGeom prst="rect">
              <a:avLst/>
            </a:prstGeom>
            <a:solidFill>
              <a:srgbClr val="BE0F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b="1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A62B-210E-4B0C-9448-801DE77C0856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467542" y="211269"/>
            <a:ext cx="8229600" cy="76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1F92B7"/>
                </a:solidFill>
                <a:latin typeface="Myriad Pro" pitchFamily="34" charset="0"/>
              </a:rPr>
              <a:t>Les enjeux pour les agents</a:t>
            </a:r>
            <a:endParaRPr lang="fr-FR" sz="2800" b="1" dirty="0">
              <a:solidFill>
                <a:srgbClr val="1F92B7"/>
              </a:solidFill>
              <a:latin typeface="Myriad Pro" pitchFamily="34" charset="0"/>
            </a:endParaRPr>
          </a:p>
        </p:txBody>
      </p:sp>
      <p:sp>
        <p:nvSpPr>
          <p:cNvPr id="16" name="ZoneTexte 7"/>
          <p:cNvSpPr txBox="1">
            <a:spLocks noChangeArrowheads="1"/>
          </p:cNvSpPr>
          <p:nvPr/>
        </p:nvSpPr>
        <p:spPr bwMode="auto">
          <a:xfrm>
            <a:off x="467542" y="1844824"/>
            <a:ext cx="8358187" cy="3766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BE0F2E"/>
                </a:solidFill>
                <a:cs typeface="Calibri" panose="020F0502020204030204" pitchFamily="34" charset="0"/>
              </a:rPr>
              <a:t>Un nouveau composant </a:t>
            </a:r>
            <a:r>
              <a:rPr lang="fr-FR" sz="2800" dirty="0" smtClean="0">
                <a:solidFill>
                  <a:srgbClr val="BE0F2E"/>
                </a:solidFill>
                <a:cs typeface="Calibri" panose="020F0502020204030204" pitchFamily="34" charset="0"/>
              </a:rPr>
              <a:t>de l’Action Sociale </a:t>
            </a:r>
            <a:r>
              <a:rPr lang="fr-FR" sz="2800" dirty="0">
                <a:solidFill>
                  <a:srgbClr val="BE0F2E"/>
                </a:solidFill>
                <a:cs typeface="Calibri" panose="020F0502020204030204" pitchFamily="34" charset="0"/>
              </a:rPr>
              <a:t>favorisant la reconnaissance des agents </a:t>
            </a:r>
            <a:r>
              <a:rPr lang="fr-FR" sz="2800" dirty="0" smtClean="0">
                <a:solidFill>
                  <a:srgbClr val="BE0F2E"/>
                </a:solidFill>
                <a:cs typeface="Calibri" panose="020F0502020204030204" pitchFamily="34" charset="0"/>
              </a:rPr>
              <a:t>;</a:t>
            </a:r>
            <a:endParaRPr lang="fr-FR" sz="2800" dirty="0">
              <a:solidFill>
                <a:srgbClr val="BE0F2E"/>
              </a:solidFill>
              <a:cs typeface="Calibri" panose="020F0502020204030204" pitchFamily="34" charset="0"/>
            </a:endParaRPr>
          </a:p>
          <a:p>
            <a:pPr algn="just"/>
            <a:endParaRPr lang="fr-FR" sz="2800" dirty="0">
              <a:cs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E1AE13"/>
                </a:solidFill>
                <a:cs typeface="Calibri" panose="020F0502020204030204" pitchFamily="34" charset="0"/>
              </a:rPr>
              <a:t>Une </a:t>
            </a:r>
            <a:r>
              <a:rPr lang="fr-FR" sz="2800" dirty="0">
                <a:solidFill>
                  <a:srgbClr val="E1AE13"/>
                </a:solidFill>
                <a:cs typeface="Calibri" panose="020F0502020204030204" pitchFamily="34" charset="0"/>
              </a:rPr>
              <a:t>aide non négligeable dans la vie privée des agents </a:t>
            </a:r>
            <a:r>
              <a:rPr lang="fr-FR" sz="2800" dirty="0" smtClean="0">
                <a:solidFill>
                  <a:srgbClr val="E1AE13"/>
                </a:solidFill>
                <a:cs typeface="Calibri" panose="020F0502020204030204" pitchFamily="34" charset="0"/>
              </a:rPr>
              <a:t>;</a:t>
            </a:r>
            <a:endParaRPr lang="fr-FR" sz="2800" dirty="0">
              <a:solidFill>
                <a:srgbClr val="E1AE13"/>
              </a:solidFill>
              <a:cs typeface="Calibri" panose="020F0502020204030204" pitchFamily="34" charset="0"/>
            </a:endParaRPr>
          </a:p>
          <a:p>
            <a:pPr algn="just"/>
            <a:endParaRPr lang="fr-FR" sz="2800" dirty="0">
              <a:cs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1F92B7"/>
                </a:solidFill>
                <a:cs typeface="Calibri" panose="020F0502020204030204" pitchFamily="34" charset="0"/>
              </a:rPr>
              <a:t>Renforce </a:t>
            </a:r>
            <a:r>
              <a:rPr lang="fr-FR" sz="2800" dirty="0">
                <a:solidFill>
                  <a:srgbClr val="1F92B7"/>
                </a:solidFill>
                <a:cs typeface="Calibri" panose="020F0502020204030204" pitchFamily="34" charset="0"/>
              </a:rPr>
              <a:t>le sentiment d’appartenance à la </a:t>
            </a:r>
            <a:r>
              <a:rPr lang="fr-FR" sz="2800" dirty="0" smtClean="0">
                <a:solidFill>
                  <a:srgbClr val="1F92B7"/>
                </a:solidFill>
                <a:cs typeface="Calibri" panose="020F0502020204030204" pitchFamily="34" charset="0"/>
              </a:rPr>
              <a:t>collectivité.</a:t>
            </a:r>
            <a:endParaRPr lang="fr-FR" sz="2800" dirty="0">
              <a:solidFill>
                <a:srgbClr val="1F92B7"/>
              </a:solidFill>
              <a:cs typeface="Calibri" panose="020F0502020204030204" pitchFamily="34" charset="0"/>
            </a:endParaRPr>
          </a:p>
          <a:p>
            <a:pPr marL="0" lvl="0" indent="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fr-FR" sz="1400" dirty="0">
              <a:solidFill>
                <a:prstClr val="black"/>
              </a:solidFill>
              <a:latin typeface="Myriad Pro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29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Slid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TYPE" val="ctColumnBox"/>
  <p:tag name="ARS_CHARTPARA_DATAFORMAT" val="ltNumberValue"/>
  <p:tag name="ARS_CHARTPARA_SHOWTIME" val="csStop"/>
  <p:tag name="ARS_CHARTPARA_NUMBERDEC" val="0"/>
  <p:tag name="ARS_CHARTPARA_DATAPERCENTBASE" val="crResponse"/>
  <p:tag name="ARS_CHARTPARA_PERCENTDEC" val="2"/>
  <p:tag name="ARS_CHARTPARA_SHOW3D" val="0"/>
  <p:tag name="ARS_CHARTPARA_SHOWWINDOW" val="0"/>
  <p:tag name="ARS_CHARTPOINTWIDTH" val="0.5"/>
  <p:tag name="ARS_CHARTSHOWITEMTEXT" val="0"/>
  <p:tag name="ARS_CHARTPARA_TEXTCHARTSPACEORLINE" val="0"/>
  <p:tag name="ARS_CHARTPARA_TEXTCHARTTYPEBYLINE" val="0"/>
  <p:tag name="ARS_CHARTCOLOR_0" val="-15552166"/>
  <p:tag name="ARS_CHARTCOLOR_1" val="-62438"/>
  <p:tag name="ARS_CHARTCOLOR_2" val="-141460"/>
  <p:tag name="ARS_CHARTCOLOR_3" val="-16759603"/>
  <p:tag name="ARS_CHARTCOLOR_4" val="-16728643"/>
  <p:tag name="ARS_CHARTCOLOR_5" val="-970509"/>
  <p:tag name="ARS_CHARTCOLOR_6" val="-10040012"/>
  <p:tag name="ARS_CHARTCOLOR_7" val="-6593024"/>
  <p:tag name="ARS_CHARTCOLOR_8" val="-16456731"/>
  <p:tag name="ARS_CHARTCOLOR_9" val="-575355"/>
  <p:tag name="ARS_SLIDE_DUENO" val="31"/>
  <p:tag name="ARS_SLIDE_PARTICIPANTNUM_MEN" val="31"/>
  <p:tag name="ARS_SLIDE_SUBMITNUM_MEN" val="0"/>
  <p:tag name="ARS_SLIDE_PARTICIPANTNUM" val="31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8614</TotalTime>
  <Words>964</Words>
  <Application>Microsoft Office PowerPoint</Application>
  <PresentationFormat>Affichage à l'écran (4:3)</PresentationFormat>
  <Paragraphs>246</Paragraphs>
  <Slides>15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TEISSEYRE Alexandrine</dc:creator>
  <cp:lastModifiedBy>PINTO Mathieu</cp:lastModifiedBy>
  <cp:revision>864</cp:revision>
  <cp:lastPrinted>2022-11-07T08:10:22Z</cp:lastPrinted>
  <dcterms:created xsi:type="dcterms:W3CDTF">2016-09-19T12:31:09Z</dcterms:created>
  <dcterms:modified xsi:type="dcterms:W3CDTF">2022-11-09T13:28:49Z</dcterms:modified>
</cp:coreProperties>
</file>