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09" r:id="rId5"/>
    <p:sldMasterId id="2147483713" r:id="rId6"/>
    <p:sldMasterId id="2147483716" r:id="rId7"/>
  </p:sldMasterIdLst>
  <p:notesMasterIdLst>
    <p:notesMasterId r:id="rId44"/>
  </p:notesMasterIdLst>
  <p:sldIdLst>
    <p:sldId id="256" r:id="rId8"/>
    <p:sldId id="292" r:id="rId9"/>
    <p:sldId id="294" r:id="rId10"/>
    <p:sldId id="283" r:id="rId11"/>
    <p:sldId id="305" r:id="rId12"/>
    <p:sldId id="304" r:id="rId13"/>
    <p:sldId id="1667" r:id="rId14"/>
    <p:sldId id="438" r:id="rId15"/>
    <p:sldId id="1674" r:id="rId16"/>
    <p:sldId id="1691" r:id="rId17"/>
    <p:sldId id="1694" r:id="rId18"/>
    <p:sldId id="1695" r:id="rId19"/>
    <p:sldId id="1708" r:id="rId20"/>
    <p:sldId id="1711" r:id="rId21"/>
    <p:sldId id="1688" r:id="rId22"/>
    <p:sldId id="1696" r:id="rId23"/>
    <p:sldId id="1698" r:id="rId24"/>
    <p:sldId id="423" r:id="rId25"/>
    <p:sldId id="425" r:id="rId26"/>
    <p:sldId id="426" r:id="rId27"/>
    <p:sldId id="427" r:id="rId28"/>
    <p:sldId id="429" r:id="rId29"/>
    <p:sldId id="1700" r:id="rId30"/>
    <p:sldId id="1701" r:id="rId31"/>
    <p:sldId id="1702" r:id="rId32"/>
    <p:sldId id="1717" r:id="rId33"/>
    <p:sldId id="1716" r:id="rId34"/>
    <p:sldId id="1699" r:id="rId35"/>
    <p:sldId id="1697" r:id="rId36"/>
    <p:sldId id="1713" r:id="rId37"/>
    <p:sldId id="1715" r:id="rId38"/>
    <p:sldId id="1668" r:id="rId39"/>
    <p:sldId id="408" r:id="rId40"/>
    <p:sldId id="308" r:id="rId41"/>
    <p:sldId id="303" r:id="rId42"/>
    <p:sldId id="290" r:id="rId4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897"/>
    <a:srgbClr val="4472C4"/>
    <a:srgbClr val="3185AA"/>
    <a:srgbClr val="D9E1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43" autoAdjust="0"/>
    <p:restoredTop sz="81904" autoAdjust="0"/>
  </p:normalViewPr>
  <p:slideViewPr>
    <p:cSldViewPr snapToGrid="0">
      <p:cViewPr varScale="1">
        <p:scale>
          <a:sx n="67" d="100"/>
          <a:sy n="67" d="100"/>
        </p:scale>
        <p:origin x="9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viewProps" Target="view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B1CC7-73A9-4EDC-AAF6-76E26BCF070B}" type="datetimeFigureOut">
              <a:rPr lang="fr-FR" smtClean="0"/>
              <a:t>04/07/2023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61CEE-FBCF-4C4D-9181-BC3CEB1AF3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3060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1E86BE-69AF-47C4-BA12-BE11B1A63886}" type="datetime2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mardi 4 juillet 2023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8D8C07-4EC2-4E4A-85AB-FF7BC84CE5DD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1837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61CEE-FBCF-4C4D-9181-BC3CEB1AF3F7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7885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1E86BE-69AF-47C4-BA12-BE11B1A63886}" type="datetime2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mardi 4 juillet 2023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8D8C07-4EC2-4E4A-85AB-FF7BC84CE5DD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986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1E86BE-69AF-47C4-BA12-BE11B1A63886}" type="datetime2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mardi 4 juillet 2023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8D8C07-4EC2-4E4A-85AB-FF7BC84CE5DD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512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1E86BE-69AF-47C4-BA12-BE11B1A63886}" type="datetime2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mardi 4 juillet 2023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8D8C07-4EC2-4E4A-85AB-FF7BC84CE5DD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7347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1E86BE-69AF-47C4-BA12-BE11B1A63886}" type="datetime2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mardi 4 juillet 2023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8D8C07-4EC2-4E4A-85AB-FF7BC84CE5DD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932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1E86BE-69AF-47C4-BA12-BE11B1A63886}" type="datetime2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mardi 4 juillet 2023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8D8C07-4EC2-4E4A-85AB-FF7BC84CE5DD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9164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61CEE-FBCF-4C4D-9181-BC3CEB1AF3F7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9110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61CEE-FBCF-4C4D-9181-BC3CEB1AF3F7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1095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61CEE-FBCF-4C4D-9181-BC3CEB1AF3F7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02824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61CEE-FBCF-4C4D-9181-BC3CEB1AF3F7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651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1E86BE-69AF-47C4-BA12-BE11B1A63886}" type="datetime2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mardi 4 juillet 2023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8D8C07-4EC2-4E4A-85AB-FF7BC84CE5DD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02340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61CEE-FBCF-4C4D-9181-BC3CEB1AF3F7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65118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8D3C6-73E0-4F6D-A593-6F74B0AAE7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6349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8D3C6-73E0-4F6D-A593-6F74B0AAE7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463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>
              <a:solidFill>
                <a:srgbClr val="0080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61CEE-FBCF-4C4D-9181-BC3CEB1AF3F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2477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61CEE-FBCF-4C4D-9181-BC3CEB1AF3F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02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61CEE-FBCF-4C4D-9181-BC3CEB1AF3F7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3625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61CEE-FBCF-4C4D-9181-BC3CEB1AF3F7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8875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61CEE-FBCF-4C4D-9181-BC3CEB1AF3F7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2575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61CEE-FBCF-4C4D-9181-BC3CEB1AF3F7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2528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Date Placeholder 3" title="Nom de l'évènement"/>
          <p:cNvSpPr>
            <a:spLocks noGrp="1"/>
          </p:cNvSpPr>
          <p:nvPr>
            <p:ph type="dt" sz="half" idx="12"/>
          </p:nvPr>
        </p:nvSpPr>
        <p:spPr>
          <a:xfrm>
            <a:off x="8991600" y="325378"/>
            <a:ext cx="2573867" cy="20531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333">
                <a:solidFill>
                  <a:srgbClr val="00577B"/>
                </a:solidFill>
              </a:defRPr>
            </a:lvl1pPr>
          </a:lstStyle>
          <a:p>
            <a:endParaRPr lang="en-US" alt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3715" y="2485221"/>
            <a:ext cx="6194615" cy="1247521"/>
          </a:xfrm>
          <a:effectLst/>
        </p:spPr>
        <p:txBody>
          <a:bodyPr anchor="b"/>
          <a:lstStyle>
            <a:lvl1pPr algn="l">
              <a:lnSpc>
                <a:spcPct val="80000"/>
              </a:lnSpc>
              <a:defRPr sz="5067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fr-FR" noProof="0"/>
              <a:t>Cliquez et modifiez le titre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3714" y="3848538"/>
            <a:ext cx="7828471" cy="348813"/>
          </a:xfrm>
        </p:spPr>
        <p:txBody>
          <a:bodyPr wrap="square">
            <a:spAutoFit/>
          </a:bodyPr>
          <a:lstStyle>
            <a:lvl1pPr marL="0" indent="0" algn="l">
              <a:buNone/>
              <a:defRPr sz="2267">
                <a:solidFill>
                  <a:srgbClr val="B9C400"/>
                </a:solidFill>
                <a:effectLst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noProof="0"/>
              <a:t>Cliquez pour modifier le sous-titre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1752343"/>
            <a:ext cx="2898016" cy="335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009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0000" y="600000"/>
            <a:ext cx="10955867" cy="525272"/>
          </a:xfrm>
        </p:spPr>
        <p:txBody>
          <a:bodyPr>
            <a:spAutoFit/>
          </a:bodyPr>
          <a:lstStyle/>
          <a:p>
            <a:r>
              <a:rPr lang="fr-FR" altLang="fr-FR" noProof="0"/>
              <a:t>Titre de la slide</a:t>
            </a:r>
            <a:endParaRPr lang="fr-FR" noProof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6815667" y="328085"/>
            <a:ext cx="4766733" cy="165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 altLang="fr-FR" noProof="0"/>
          </a:p>
        </p:txBody>
      </p:sp>
      <p:sp>
        <p:nvSpPr>
          <p:cNvPr id="4" name="Rectangle 3"/>
          <p:cNvSpPr/>
          <p:nvPr userDrawn="1"/>
        </p:nvSpPr>
        <p:spPr>
          <a:xfrm>
            <a:off x="519954" y="1855695"/>
            <a:ext cx="11007036" cy="4222376"/>
          </a:xfrm>
          <a:prstGeom prst="rect">
            <a:avLst/>
          </a:prstGeom>
          <a:solidFill>
            <a:srgbClr val="0057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0000" y="1752000"/>
            <a:ext cx="10972800" cy="4238400"/>
          </a:xfrm>
          <a:solidFill>
            <a:schemeClr val="bg1"/>
          </a:solidFill>
          <a:ln>
            <a:solidFill>
              <a:srgbClr val="004F70"/>
            </a:solidFill>
          </a:ln>
        </p:spPr>
        <p:txBody>
          <a:bodyPr lIns="90000" tIns="90000" rIns="90000" bIns="90000"/>
          <a:lstStyle>
            <a:lvl1pPr marL="0" indent="0">
              <a:defRPr sz="2933">
                <a:solidFill>
                  <a:srgbClr val="004F70"/>
                </a:solidFill>
              </a:defRPr>
            </a:lvl1pPr>
            <a:lvl2pPr marL="0" indent="0">
              <a:defRPr>
                <a:solidFill>
                  <a:srgbClr val="004F70"/>
                </a:solidFill>
              </a:defRPr>
            </a:lvl2pPr>
            <a:lvl3pPr marL="0" indent="0">
              <a:defRPr>
                <a:solidFill>
                  <a:srgbClr val="004F70"/>
                </a:solidFill>
              </a:defRPr>
            </a:lvl3pPr>
            <a:lvl4pPr marL="357708" indent="-357708">
              <a:buClr>
                <a:srgbClr val="DFE47F"/>
              </a:buClr>
              <a:defRPr>
                <a:solidFill>
                  <a:srgbClr val="004F70"/>
                </a:solidFill>
              </a:defRPr>
            </a:lvl4pPr>
            <a:lvl5pPr marL="0" indent="0">
              <a:defRPr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67" y="1125272"/>
            <a:ext cx="12192000" cy="219280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5208" y="5671715"/>
            <a:ext cx="533400" cy="36618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67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197657B-8F99-43FF-9C46-7675354BEEB6}" type="slidenum">
              <a:rPr lang="en-US" altLang="fr-FR" smtClean="0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800761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t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0000" y="600000"/>
            <a:ext cx="10955867" cy="525272"/>
          </a:xfrm>
        </p:spPr>
        <p:txBody>
          <a:bodyPr>
            <a:spAutoFit/>
          </a:bodyPr>
          <a:lstStyle/>
          <a:p>
            <a:r>
              <a:rPr lang="fr-FR" altLang="fr-FR" noProof="0"/>
              <a:t>Titre de la slide</a:t>
            </a:r>
            <a:endParaRPr lang="fr-FR" noProof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6815667" y="328085"/>
            <a:ext cx="4766733" cy="165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 altLang="fr-FR" noProof="0"/>
          </a:p>
        </p:txBody>
      </p:sp>
      <p:sp>
        <p:nvSpPr>
          <p:cNvPr id="4" name="Rectangle 3"/>
          <p:cNvSpPr/>
          <p:nvPr userDrawn="1"/>
        </p:nvSpPr>
        <p:spPr>
          <a:xfrm>
            <a:off x="519954" y="1855695"/>
            <a:ext cx="11007036" cy="4222376"/>
          </a:xfrm>
          <a:prstGeom prst="rect">
            <a:avLst/>
          </a:prstGeom>
          <a:solidFill>
            <a:srgbClr val="0057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0000" y="1752000"/>
            <a:ext cx="10972800" cy="4238400"/>
          </a:xfrm>
          <a:solidFill>
            <a:schemeClr val="bg1"/>
          </a:solidFill>
          <a:ln>
            <a:solidFill>
              <a:srgbClr val="004F70"/>
            </a:solidFill>
          </a:ln>
        </p:spPr>
        <p:txBody>
          <a:bodyPr lIns="90000" tIns="90000" rIns="90000" bIns="90000"/>
          <a:lstStyle>
            <a:lvl1pPr marL="0" indent="0">
              <a:defRPr sz="2933">
                <a:solidFill>
                  <a:srgbClr val="004F70"/>
                </a:solidFill>
              </a:defRPr>
            </a:lvl1pPr>
            <a:lvl2pPr marL="0" indent="0">
              <a:defRPr>
                <a:solidFill>
                  <a:srgbClr val="004F70"/>
                </a:solidFill>
              </a:defRPr>
            </a:lvl2pPr>
            <a:lvl3pPr marL="0" indent="0">
              <a:defRPr>
                <a:solidFill>
                  <a:srgbClr val="004F70"/>
                </a:solidFill>
              </a:defRPr>
            </a:lvl3pPr>
            <a:lvl4pPr marL="357708" indent="-357708">
              <a:buClr>
                <a:srgbClr val="DFE47F"/>
              </a:buClr>
              <a:defRPr>
                <a:solidFill>
                  <a:srgbClr val="004F70"/>
                </a:solidFill>
              </a:defRPr>
            </a:lvl4pPr>
            <a:lvl5pPr marL="0" indent="0">
              <a:defRPr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67" y="1155321"/>
            <a:ext cx="12192000" cy="153535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5208" y="5671715"/>
            <a:ext cx="533400" cy="36618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67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197657B-8F99-43FF-9C46-7675354BEEB6}" type="slidenum">
              <a:rPr lang="en-US" altLang="fr-FR" smtClean="0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703936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+ Texte + I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0000" y="600000"/>
            <a:ext cx="5280000" cy="538437"/>
          </a:xfrm>
        </p:spPr>
        <p:txBody>
          <a:bodyPr/>
          <a:lstStyle/>
          <a:p>
            <a:r>
              <a:rPr lang="fr-FR" altLang="fr-FR" noProof="0"/>
              <a:t>Titre de la slide</a:t>
            </a:r>
            <a:endParaRPr lang="fr-FR" noProof="0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4"/>
          </p:nvPr>
        </p:nvSpPr>
        <p:spPr>
          <a:xfrm>
            <a:off x="6341533" y="840000"/>
            <a:ext cx="5240867" cy="51504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algn="ctr">
              <a:defRPr sz="1333" b="0">
                <a:solidFill>
                  <a:srgbClr val="000000"/>
                </a:solidFill>
              </a:defRPr>
            </a:lvl1pPr>
          </a:lstStyle>
          <a:p>
            <a:pPr lvl="0"/>
            <a:endParaRPr lang="fr-FR" noProof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6815667" y="328085"/>
            <a:ext cx="4766733" cy="165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 altLang="fr-FR" noProof="0"/>
          </a:p>
        </p:txBody>
      </p:sp>
      <p:sp>
        <p:nvSpPr>
          <p:cNvPr id="9" name="Rectangle 8"/>
          <p:cNvSpPr/>
          <p:nvPr userDrawn="1"/>
        </p:nvSpPr>
        <p:spPr>
          <a:xfrm>
            <a:off x="519954" y="1855695"/>
            <a:ext cx="5280212" cy="4222376"/>
          </a:xfrm>
          <a:prstGeom prst="rect">
            <a:avLst/>
          </a:prstGeom>
          <a:solidFill>
            <a:srgbClr val="0057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0000" y="1752000"/>
            <a:ext cx="5280000" cy="4238400"/>
          </a:xfrm>
          <a:solidFill>
            <a:schemeClr val="bg1"/>
          </a:solidFill>
          <a:ln>
            <a:solidFill>
              <a:srgbClr val="004F70"/>
            </a:solidFill>
          </a:ln>
        </p:spPr>
        <p:txBody>
          <a:bodyPr vert="horz" wrap="square" lIns="90000" tIns="90000" rIns="90000" bIns="90000" numCol="1" anchor="t" anchorCtr="0" compatLnSpc="1">
            <a:prstTxWarp prst="textNoShape">
              <a:avLst/>
            </a:prstTxWarp>
          </a:bodyPr>
          <a:lstStyle>
            <a:lvl1pPr>
              <a:defRPr lang="fr-FR" dirty="0" smtClean="0">
                <a:solidFill>
                  <a:srgbClr val="004F70"/>
                </a:solidFill>
              </a:defRPr>
            </a:lvl1pPr>
            <a:lvl2pPr>
              <a:defRPr lang="fr-FR" dirty="0" smtClean="0">
                <a:solidFill>
                  <a:srgbClr val="004F70"/>
                </a:solidFill>
              </a:defRPr>
            </a:lvl2pPr>
            <a:lvl3pPr>
              <a:defRPr lang="fr-FR" dirty="0" smtClean="0">
                <a:solidFill>
                  <a:srgbClr val="004F70"/>
                </a:solidFill>
              </a:defRPr>
            </a:lvl3pPr>
            <a:lvl4pPr marL="118530" indent="355591">
              <a:buSzPct val="100000"/>
              <a:tabLst/>
              <a:defRPr lang="en-US" dirty="0">
                <a:solidFill>
                  <a:srgbClr val="004F70"/>
                </a:solidFill>
              </a:defRPr>
            </a:lvl4pPr>
          </a:lstStyle>
          <a:p>
            <a:pPr marL="0" lvl="0" indent="0"/>
            <a:r>
              <a:rPr lang="fr-FR" noProof="0"/>
              <a:t>Cliquez pour modifier les styles du texte du masque</a:t>
            </a:r>
          </a:p>
          <a:p>
            <a:pPr marL="0" lvl="1" indent="0"/>
            <a:r>
              <a:rPr lang="fr-FR" noProof="0"/>
              <a:t>Deuxième niveau</a:t>
            </a:r>
          </a:p>
          <a:p>
            <a:pPr marL="0" lvl="2" indent="0"/>
            <a:r>
              <a:rPr lang="fr-FR" noProof="0"/>
              <a:t>Troisième niveau</a:t>
            </a:r>
          </a:p>
          <a:p>
            <a:pPr marL="118530" lvl="3" indent="-118530">
              <a:buClr>
                <a:srgbClr val="DFE47F"/>
              </a:buClr>
            </a:pPr>
            <a:r>
              <a:rPr lang="fr-FR" noProof="0"/>
              <a:t>Quatrième niveau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01" y="1178650"/>
            <a:ext cx="4456095" cy="169524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5208" y="5671715"/>
            <a:ext cx="533400" cy="36618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67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197657B-8F99-43FF-9C46-7675354BEEB6}" type="slidenum">
              <a:rPr lang="en-US" altLang="fr-FR" smtClean="0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910478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+ Texte + I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0000" y="600000"/>
            <a:ext cx="5280000" cy="538437"/>
          </a:xfrm>
        </p:spPr>
        <p:txBody>
          <a:bodyPr/>
          <a:lstStyle/>
          <a:p>
            <a:r>
              <a:rPr lang="fr-FR" altLang="fr-FR" noProof="0"/>
              <a:t>Titre de la slide</a:t>
            </a:r>
            <a:endParaRPr lang="fr-FR" noProof="0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4"/>
          </p:nvPr>
        </p:nvSpPr>
        <p:spPr>
          <a:xfrm>
            <a:off x="6341533" y="840000"/>
            <a:ext cx="5240867" cy="51504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algn="ctr">
              <a:defRPr sz="1333" b="0">
                <a:solidFill>
                  <a:srgbClr val="000000"/>
                </a:solidFill>
              </a:defRPr>
            </a:lvl1pPr>
          </a:lstStyle>
          <a:p>
            <a:pPr lvl="0"/>
            <a:endParaRPr lang="fr-FR" noProof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6815667" y="328085"/>
            <a:ext cx="4766733" cy="165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 altLang="fr-FR" noProof="0"/>
          </a:p>
        </p:txBody>
      </p:sp>
      <p:sp>
        <p:nvSpPr>
          <p:cNvPr id="9" name="Rectangle 8"/>
          <p:cNvSpPr/>
          <p:nvPr userDrawn="1"/>
        </p:nvSpPr>
        <p:spPr>
          <a:xfrm>
            <a:off x="519954" y="1855695"/>
            <a:ext cx="5280212" cy="4222376"/>
          </a:xfrm>
          <a:prstGeom prst="rect">
            <a:avLst/>
          </a:prstGeom>
          <a:solidFill>
            <a:srgbClr val="0057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0000" y="1752000"/>
            <a:ext cx="5280000" cy="4238400"/>
          </a:xfrm>
          <a:solidFill>
            <a:schemeClr val="bg1"/>
          </a:solidFill>
          <a:ln>
            <a:solidFill>
              <a:srgbClr val="004F70"/>
            </a:solidFill>
          </a:ln>
        </p:spPr>
        <p:txBody>
          <a:bodyPr vert="horz" wrap="square" lIns="90000" tIns="90000" rIns="90000" bIns="90000" numCol="1" anchor="t" anchorCtr="0" compatLnSpc="1">
            <a:prstTxWarp prst="textNoShape">
              <a:avLst/>
            </a:prstTxWarp>
          </a:bodyPr>
          <a:lstStyle>
            <a:lvl1pPr>
              <a:defRPr lang="fr-FR" dirty="0" smtClean="0">
                <a:solidFill>
                  <a:srgbClr val="004F70"/>
                </a:solidFill>
              </a:defRPr>
            </a:lvl1pPr>
            <a:lvl2pPr>
              <a:defRPr lang="fr-FR" dirty="0" smtClean="0">
                <a:solidFill>
                  <a:srgbClr val="004F70"/>
                </a:solidFill>
              </a:defRPr>
            </a:lvl2pPr>
            <a:lvl3pPr>
              <a:defRPr lang="fr-FR" dirty="0" smtClean="0">
                <a:solidFill>
                  <a:srgbClr val="004F70"/>
                </a:solidFill>
              </a:defRPr>
            </a:lvl3pPr>
            <a:lvl4pPr marL="118530" indent="355591">
              <a:buSzPct val="100000"/>
              <a:tabLst/>
              <a:defRPr lang="en-US" dirty="0">
                <a:solidFill>
                  <a:srgbClr val="004F70"/>
                </a:solidFill>
              </a:defRPr>
            </a:lvl4pPr>
          </a:lstStyle>
          <a:p>
            <a:pPr marL="0" lvl="0" indent="0"/>
            <a:r>
              <a:rPr lang="fr-FR" noProof="0"/>
              <a:t>Cliquez pour modifier les styles du texte du masque</a:t>
            </a:r>
          </a:p>
          <a:p>
            <a:pPr marL="0" lvl="1" indent="0"/>
            <a:r>
              <a:rPr lang="fr-FR" noProof="0"/>
              <a:t>Deuxième niveau</a:t>
            </a:r>
          </a:p>
          <a:p>
            <a:pPr marL="0" lvl="2" indent="0"/>
            <a:r>
              <a:rPr lang="fr-FR" noProof="0"/>
              <a:t>Troisième niveau</a:t>
            </a:r>
          </a:p>
          <a:p>
            <a:pPr marL="118530" lvl="3" indent="-118530">
              <a:buClr>
                <a:srgbClr val="DFE47F"/>
              </a:buClr>
            </a:pPr>
            <a:r>
              <a:rPr lang="fr-FR" noProof="0"/>
              <a:t>Quatrième niveau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55" y="1178651"/>
            <a:ext cx="4536140" cy="157699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5208" y="5671715"/>
            <a:ext cx="533400" cy="36618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67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197657B-8F99-43FF-9C46-7675354BEEB6}" type="slidenum">
              <a:rPr lang="en-US" altLang="fr-FR" smtClean="0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669459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+ Texte +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0000" y="600000"/>
            <a:ext cx="7079267" cy="538437"/>
          </a:xfrm>
        </p:spPr>
        <p:txBody>
          <a:bodyPr/>
          <a:lstStyle/>
          <a:p>
            <a:r>
              <a:rPr lang="fr-FR" altLang="fr-FR" noProof="0"/>
              <a:t>Titre de la slide</a:t>
            </a:r>
            <a:endParaRPr lang="fr-FR" noProof="0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4"/>
          </p:nvPr>
        </p:nvSpPr>
        <p:spPr>
          <a:xfrm>
            <a:off x="7920000" y="840000"/>
            <a:ext cx="3662400" cy="51504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algn="ctr">
              <a:defRPr sz="1333" b="0">
                <a:solidFill>
                  <a:srgbClr val="000000"/>
                </a:solidFill>
              </a:defRPr>
            </a:lvl1pPr>
          </a:lstStyle>
          <a:p>
            <a:pPr lvl="0"/>
            <a:endParaRPr lang="fr-FR" noProof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6815667" y="328085"/>
            <a:ext cx="4766733" cy="165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 altLang="fr-FR" noProof="0"/>
          </a:p>
        </p:txBody>
      </p:sp>
      <p:sp>
        <p:nvSpPr>
          <p:cNvPr id="9" name="Rectangle 8"/>
          <p:cNvSpPr/>
          <p:nvPr userDrawn="1"/>
        </p:nvSpPr>
        <p:spPr>
          <a:xfrm>
            <a:off x="519955" y="1855695"/>
            <a:ext cx="7082117" cy="4222376"/>
          </a:xfrm>
          <a:prstGeom prst="rect">
            <a:avLst/>
          </a:prstGeom>
          <a:solidFill>
            <a:srgbClr val="0057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0000" y="1752000"/>
            <a:ext cx="7079267" cy="4238400"/>
          </a:xfrm>
          <a:solidFill>
            <a:schemeClr val="bg1"/>
          </a:solidFill>
          <a:ln>
            <a:solidFill>
              <a:srgbClr val="004F70"/>
            </a:solidFill>
          </a:ln>
        </p:spPr>
        <p:txBody>
          <a:bodyPr vert="horz" wrap="square" lIns="90000" tIns="90000" rIns="90000" bIns="90000" numCol="1" anchor="t" anchorCtr="0" compatLnSpc="1">
            <a:prstTxWarp prst="textNoShape">
              <a:avLst/>
            </a:prstTxWarp>
          </a:bodyPr>
          <a:lstStyle>
            <a:lvl1pPr>
              <a:defRPr lang="fr-FR" dirty="0" smtClean="0">
                <a:solidFill>
                  <a:srgbClr val="004F70"/>
                </a:solidFill>
              </a:defRPr>
            </a:lvl1pPr>
            <a:lvl2pPr>
              <a:defRPr lang="fr-FR" dirty="0" smtClean="0">
                <a:solidFill>
                  <a:srgbClr val="004F70"/>
                </a:solidFill>
              </a:defRPr>
            </a:lvl2pPr>
            <a:lvl3pPr>
              <a:defRPr lang="fr-FR" dirty="0" smtClean="0">
                <a:solidFill>
                  <a:srgbClr val="004F70"/>
                </a:solidFill>
              </a:defRPr>
            </a:lvl3pPr>
            <a:lvl4pPr marL="357708" indent="-357708">
              <a:buSzPct val="100000"/>
              <a:tabLst/>
              <a:defRPr lang="en-US" dirty="0">
                <a:solidFill>
                  <a:srgbClr val="004F70"/>
                </a:solidFill>
              </a:defRPr>
            </a:lvl4pPr>
          </a:lstStyle>
          <a:p>
            <a:pPr marL="0" lvl="0" indent="0"/>
            <a:r>
              <a:rPr lang="fr-FR" noProof="0"/>
              <a:t>Cliquez pour modifier les styles du texte du masque</a:t>
            </a:r>
          </a:p>
          <a:p>
            <a:pPr marL="0" lvl="1" indent="0"/>
            <a:r>
              <a:rPr lang="fr-FR" noProof="0"/>
              <a:t>Deuxième niveau</a:t>
            </a:r>
          </a:p>
          <a:p>
            <a:pPr marL="0" lvl="2" indent="0"/>
            <a:r>
              <a:rPr lang="fr-FR" noProof="0"/>
              <a:t>Troisième niveau</a:t>
            </a:r>
          </a:p>
          <a:p>
            <a:pPr marL="118530" lvl="3" indent="-118530">
              <a:buClr>
                <a:srgbClr val="DFE47F"/>
              </a:buClr>
            </a:pPr>
            <a:r>
              <a:rPr lang="fr-FR" noProof="0"/>
              <a:t>Quatrième niveau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01" y="1178650"/>
            <a:ext cx="4456095" cy="169524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5208" y="5671715"/>
            <a:ext cx="533400" cy="36618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67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197657B-8F99-43FF-9C46-7675354BEEB6}" type="slidenum">
              <a:rPr lang="en-US" altLang="fr-FR" smtClean="0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672649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+ Texte +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0000" y="600000"/>
            <a:ext cx="7079267" cy="538437"/>
          </a:xfrm>
        </p:spPr>
        <p:txBody>
          <a:bodyPr/>
          <a:lstStyle/>
          <a:p>
            <a:r>
              <a:rPr lang="fr-FR" altLang="fr-FR" noProof="0"/>
              <a:t>Titre de la slide</a:t>
            </a:r>
            <a:endParaRPr lang="fr-FR" noProof="0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4"/>
          </p:nvPr>
        </p:nvSpPr>
        <p:spPr>
          <a:xfrm>
            <a:off x="7920000" y="840000"/>
            <a:ext cx="3662400" cy="51504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algn="ctr">
              <a:defRPr sz="1333" b="0">
                <a:solidFill>
                  <a:srgbClr val="000000"/>
                </a:solidFill>
              </a:defRPr>
            </a:lvl1pPr>
          </a:lstStyle>
          <a:p>
            <a:pPr lvl="0"/>
            <a:endParaRPr lang="fr-FR" noProof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6815667" y="328085"/>
            <a:ext cx="4766733" cy="165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 altLang="fr-FR" noProof="0"/>
          </a:p>
        </p:txBody>
      </p:sp>
      <p:sp>
        <p:nvSpPr>
          <p:cNvPr id="9" name="Rectangle 8"/>
          <p:cNvSpPr/>
          <p:nvPr userDrawn="1"/>
        </p:nvSpPr>
        <p:spPr>
          <a:xfrm>
            <a:off x="519955" y="1855695"/>
            <a:ext cx="7082117" cy="4222376"/>
          </a:xfrm>
          <a:prstGeom prst="rect">
            <a:avLst/>
          </a:prstGeom>
          <a:solidFill>
            <a:srgbClr val="0057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0000" y="1752000"/>
            <a:ext cx="7079267" cy="4238400"/>
          </a:xfrm>
          <a:solidFill>
            <a:schemeClr val="bg1"/>
          </a:solidFill>
          <a:ln>
            <a:solidFill>
              <a:srgbClr val="004F70"/>
            </a:solidFill>
          </a:ln>
        </p:spPr>
        <p:txBody>
          <a:bodyPr vert="horz" wrap="square" lIns="90000" tIns="90000" rIns="90000" bIns="90000" numCol="1" anchor="t" anchorCtr="0" compatLnSpc="1">
            <a:prstTxWarp prst="textNoShape">
              <a:avLst/>
            </a:prstTxWarp>
          </a:bodyPr>
          <a:lstStyle>
            <a:lvl1pPr>
              <a:defRPr lang="fr-FR" dirty="0" smtClean="0">
                <a:solidFill>
                  <a:srgbClr val="004F70"/>
                </a:solidFill>
              </a:defRPr>
            </a:lvl1pPr>
            <a:lvl2pPr>
              <a:defRPr lang="fr-FR" dirty="0" smtClean="0">
                <a:solidFill>
                  <a:srgbClr val="004F70"/>
                </a:solidFill>
              </a:defRPr>
            </a:lvl2pPr>
            <a:lvl3pPr>
              <a:defRPr lang="fr-FR" dirty="0" smtClean="0">
                <a:solidFill>
                  <a:srgbClr val="004F70"/>
                </a:solidFill>
              </a:defRPr>
            </a:lvl3pPr>
            <a:lvl4pPr marL="357708" indent="-357708">
              <a:buSzPct val="100000"/>
              <a:tabLst/>
              <a:defRPr lang="en-US" dirty="0">
                <a:solidFill>
                  <a:srgbClr val="004F70"/>
                </a:solidFill>
              </a:defRPr>
            </a:lvl4pPr>
          </a:lstStyle>
          <a:p>
            <a:pPr marL="0" lvl="0" indent="0"/>
            <a:r>
              <a:rPr lang="fr-FR" noProof="0"/>
              <a:t>Cliquez pour modifier les styles du texte du masque</a:t>
            </a:r>
          </a:p>
          <a:p>
            <a:pPr marL="0" lvl="1" indent="0"/>
            <a:r>
              <a:rPr lang="fr-FR" noProof="0"/>
              <a:t>Deuxième niveau</a:t>
            </a:r>
          </a:p>
          <a:p>
            <a:pPr marL="0" lvl="2" indent="0"/>
            <a:r>
              <a:rPr lang="fr-FR" noProof="0"/>
              <a:t>Troisième niveau</a:t>
            </a:r>
          </a:p>
          <a:p>
            <a:pPr marL="118530" lvl="3" indent="-118530">
              <a:buClr>
                <a:srgbClr val="DFE47F"/>
              </a:buClr>
            </a:pPr>
            <a:r>
              <a:rPr lang="fr-FR" noProof="0"/>
              <a:t>Quatrième niveau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55" y="1178651"/>
            <a:ext cx="4536140" cy="157699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5208" y="5671715"/>
            <a:ext cx="533400" cy="36618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67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197657B-8F99-43FF-9C46-7675354BEEB6}" type="slidenum">
              <a:rPr lang="en-US" altLang="fr-FR" smtClean="0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589720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03302" y="2647176"/>
            <a:ext cx="5677149" cy="2400488"/>
          </a:xfrm>
          <a:noFill/>
        </p:spPr>
        <p:txBody>
          <a:bodyPr/>
          <a:lstStyle>
            <a:lvl1pPr marL="241294" indent="0" algn="l">
              <a:defRPr sz="2667">
                <a:solidFill>
                  <a:schemeClr val="bg1"/>
                </a:solidFill>
                <a:effectLst/>
              </a:defRPr>
            </a:lvl1pPr>
            <a:lvl2pPr marL="241294" indent="0" algn="l">
              <a:defRPr>
                <a:solidFill>
                  <a:srgbClr val="0084BD"/>
                </a:solidFill>
              </a:defRPr>
            </a:lvl2pPr>
            <a:lvl3pPr marL="241294" indent="0" algn="l">
              <a:defRPr sz="2133" b="1">
                <a:solidFill>
                  <a:schemeClr val="bg1"/>
                </a:solidFill>
              </a:defRPr>
            </a:lvl3pPr>
            <a:lvl4pPr marL="601118" indent="-359824" algn="l">
              <a:defRPr>
                <a:solidFill>
                  <a:schemeClr val="tx1"/>
                </a:solidFill>
              </a:defRPr>
            </a:lvl4pPr>
            <a:lvl5pPr marL="0" indent="0" algn="l">
              <a:defRPr/>
            </a:lvl5pPr>
          </a:lstStyle>
          <a:p>
            <a:pPr lvl="0"/>
            <a:r>
              <a:rPr lang="fr-FR" noProof="0"/>
              <a:t>Prénom Nom</a:t>
            </a:r>
          </a:p>
          <a:p>
            <a:pPr lvl="2"/>
            <a:endParaRPr lang="fr-FR" noProof="0"/>
          </a:p>
          <a:p>
            <a:pPr lvl="2"/>
            <a:r>
              <a:rPr lang="fr-FR" noProof="0"/>
              <a:t>00 00 00 00 00</a:t>
            </a:r>
          </a:p>
          <a:p>
            <a:pPr lvl="2"/>
            <a:r>
              <a:rPr lang="fr-FR" noProof="0"/>
              <a:t>00 00 00 00 00 </a:t>
            </a:r>
          </a:p>
          <a:p>
            <a:pPr lvl="2"/>
            <a:r>
              <a:rPr lang="fr-FR" noProof="0"/>
              <a:t>Prenom.nom@mnt.fr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6815667" y="328085"/>
            <a:ext cx="4766733" cy="165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77B"/>
                </a:solidFill>
              </a:defRPr>
            </a:lvl1pPr>
          </a:lstStyle>
          <a:p>
            <a:endParaRPr lang="fr-FR" altLang="fr-FR" noProof="0"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612" y="1625740"/>
            <a:ext cx="2898016" cy="335331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648" y="3050407"/>
            <a:ext cx="2823851" cy="98171"/>
          </a:xfrm>
          <a:prstGeom prst="rect">
            <a:avLst/>
          </a:prstGeom>
        </p:spPr>
      </p:pic>
      <p:grpSp>
        <p:nvGrpSpPr>
          <p:cNvPr id="12" name="Groupe 11"/>
          <p:cNvGrpSpPr/>
          <p:nvPr userDrawn="1"/>
        </p:nvGrpSpPr>
        <p:grpSpPr>
          <a:xfrm>
            <a:off x="5098670" y="1921646"/>
            <a:ext cx="2275193" cy="492441"/>
            <a:chOff x="3427308" y="1481576"/>
            <a:chExt cx="1706395" cy="369331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301"/>
            <a:stretch/>
          </p:blipFill>
          <p:spPr>
            <a:xfrm>
              <a:off x="3427308" y="1481576"/>
              <a:ext cx="1435945" cy="369331"/>
            </a:xfrm>
            <a:prstGeom prst="rect">
              <a:avLst/>
            </a:prstGeom>
          </p:spPr>
        </p:pic>
        <p:sp>
          <p:nvSpPr>
            <p:cNvPr id="15" name="ZoneTexte 14"/>
            <p:cNvSpPr txBox="1"/>
            <p:nvPr/>
          </p:nvSpPr>
          <p:spPr>
            <a:xfrm>
              <a:off x="3513909" y="1481576"/>
              <a:ext cx="1619794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CONTACT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107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4149" y="88756"/>
            <a:ext cx="10955867" cy="459613"/>
          </a:xfrm>
        </p:spPr>
        <p:txBody>
          <a:bodyPr>
            <a:spAutoFit/>
          </a:bodyPr>
          <a:lstStyle>
            <a:lvl1pPr>
              <a:defRPr sz="3733">
                <a:latin typeface="+mj-lt"/>
              </a:defRPr>
            </a:lvl1pPr>
          </a:lstStyle>
          <a:p>
            <a:r>
              <a:rPr lang="fr-FR" altLang="fr-FR" noProof="0"/>
              <a:t>Titre de la slide</a:t>
            </a:r>
            <a:endParaRPr lang="fr-FR" noProof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5208" y="5671715"/>
            <a:ext cx="533400" cy="36618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67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0197657B-8F99-43FF-9C46-7675354BEEB6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1" y="597219"/>
            <a:ext cx="4456095" cy="16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7435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q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>
            <a:spLocks noChangeArrowheads="1"/>
          </p:cNvSpPr>
          <p:nvPr userDrawn="1"/>
        </p:nvSpPr>
        <p:spPr bwMode="auto">
          <a:xfrm>
            <a:off x="9884834" y="647065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fr-FR" sz="2400" noProof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75885" y="2186124"/>
            <a:ext cx="9806519" cy="287259"/>
          </a:xfrm>
        </p:spPr>
        <p:txBody>
          <a:bodyPr/>
          <a:lstStyle/>
          <a:p>
            <a:r>
              <a:rPr lang="fr-FR" noProof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75883" y="2695787"/>
            <a:ext cx="9806519" cy="175260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004F70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/>
              <a:t>Cliquez pour modifier le style des sous-titres du masque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6815667" y="328085"/>
            <a:ext cx="4766733" cy="165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 altLang="fr-FR" noProof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5208" y="5671715"/>
            <a:ext cx="533400" cy="36618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67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197657B-8F99-43FF-9C46-7675354BEEB6}" type="slidenum">
              <a:rPr lang="en-US" altLang="fr-FR" smtClean="0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632298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3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4149" y="-26084"/>
            <a:ext cx="10955867" cy="574453"/>
          </a:xfrm>
        </p:spPr>
        <p:txBody>
          <a:bodyPr>
            <a:spAutoFit/>
          </a:bodyPr>
          <a:lstStyle>
            <a:lvl1pPr>
              <a:defRPr sz="3733"/>
            </a:lvl1pPr>
          </a:lstStyle>
          <a:p>
            <a:r>
              <a:rPr lang="fr-FR" altLang="fr-FR" noProof="0"/>
              <a:t>Titre de la slide</a:t>
            </a:r>
            <a:endParaRPr lang="fr-FR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0000" y="1752000"/>
            <a:ext cx="10972800" cy="4238400"/>
          </a:xfrm>
        </p:spPr>
        <p:txBody>
          <a:bodyPr/>
          <a:lstStyle>
            <a:lvl1pPr marL="0" indent="0">
              <a:defRPr sz="2933"/>
            </a:lvl1pPr>
            <a:lvl2pPr marL="0" indent="0">
              <a:defRPr/>
            </a:lvl2pPr>
            <a:lvl3pPr marL="0" indent="0">
              <a:defRPr/>
            </a:lvl3pPr>
            <a:lvl4pPr marL="357708" indent="-357708">
              <a:buClr>
                <a:srgbClr val="DFE47F"/>
              </a:buClr>
              <a:tabLst/>
              <a:defRPr/>
            </a:lvl4pPr>
            <a:lvl5pPr marL="0" indent="0">
              <a:defRPr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6815667" y="328085"/>
            <a:ext cx="4766733" cy="165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 altLang="fr-FR" noProof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5208" y="5671715"/>
            <a:ext cx="533400" cy="36618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67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197657B-8F99-43FF-9C46-7675354BEEB6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1" y="597219"/>
            <a:ext cx="4456095" cy="16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41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0000" y="600000"/>
            <a:ext cx="10955867" cy="525272"/>
          </a:xfrm>
        </p:spPr>
        <p:txBody>
          <a:bodyPr>
            <a:spAutoFit/>
          </a:bodyPr>
          <a:lstStyle/>
          <a:p>
            <a:r>
              <a:rPr lang="fr-FR" altLang="fr-FR" noProof="0"/>
              <a:t>Titre de la slide</a:t>
            </a:r>
            <a:endParaRPr lang="fr-FR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0000" y="1752000"/>
            <a:ext cx="10972800" cy="4238400"/>
          </a:xfrm>
        </p:spPr>
        <p:txBody>
          <a:bodyPr/>
          <a:lstStyle>
            <a:lvl1pPr marL="0" indent="0">
              <a:defRPr sz="2933"/>
            </a:lvl1pPr>
            <a:lvl2pPr marL="0" indent="0">
              <a:defRPr/>
            </a:lvl2pPr>
            <a:lvl3pPr marL="0" indent="0">
              <a:defRPr/>
            </a:lvl3pPr>
            <a:lvl4pPr marL="357708" indent="-357708">
              <a:buClr>
                <a:srgbClr val="DFE47F"/>
              </a:buClr>
              <a:tabLst/>
              <a:defRPr/>
            </a:lvl4pPr>
            <a:lvl5pPr marL="0" indent="0">
              <a:defRPr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6815667" y="328085"/>
            <a:ext cx="4766733" cy="165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 altLang="fr-FR" noProof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67" y="1125272"/>
            <a:ext cx="12192000" cy="219280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5208" y="5671715"/>
            <a:ext cx="533400" cy="36618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67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197657B-8F99-43FF-9C46-7675354BEEB6}" type="slidenum">
              <a:rPr lang="en-US" altLang="fr-FR" smtClean="0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1015492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4149" y="88756"/>
            <a:ext cx="10955867" cy="459613"/>
          </a:xfrm>
        </p:spPr>
        <p:txBody>
          <a:bodyPr>
            <a:spAutoFit/>
          </a:bodyPr>
          <a:lstStyle>
            <a:lvl1pPr>
              <a:defRPr sz="3733">
                <a:latin typeface="+mj-lt"/>
              </a:defRPr>
            </a:lvl1pPr>
          </a:lstStyle>
          <a:p>
            <a:r>
              <a:rPr lang="fr-FR" altLang="fr-FR" noProof="0"/>
              <a:t>Titre de la slide</a:t>
            </a:r>
            <a:endParaRPr lang="fr-FR" noProof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5208" y="5671715"/>
            <a:ext cx="533400" cy="36618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67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0197657B-8F99-43FF-9C46-7675354BEEB6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1" y="597219"/>
            <a:ext cx="4456095" cy="16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010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0000" y="600000"/>
            <a:ext cx="10955867" cy="525272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fr-FR" altLang="fr-FR" noProof="0" dirty="0"/>
              <a:t>Ordre du jour</a:t>
            </a:r>
            <a:endParaRPr lang="fr-FR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923051" y="1392000"/>
            <a:ext cx="8640000" cy="4632000"/>
          </a:xfrm>
        </p:spPr>
        <p:txBody>
          <a:bodyPr numCol="1"/>
          <a:lstStyle>
            <a:lvl1pPr marL="0" indent="0">
              <a:spcBef>
                <a:spcPts val="2000"/>
              </a:spcBef>
              <a:defRPr lang="en-US" altLang="fr-FR" baseline="0" dirty="0" smtClean="0"/>
            </a:lvl1pPr>
            <a:lvl2pPr marL="0" indent="0">
              <a:defRPr/>
            </a:lvl2pPr>
            <a:lvl3pPr marL="0" marR="0" indent="0" algn="l" defTabSz="609585" rtl="0" eaLnBrk="0" fontAlgn="base" latinLnBrk="0" hangingPunct="0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lvl3pPr>
            <a:lvl4pPr marL="118530" indent="-118530">
              <a:defRPr/>
            </a:lvl4pPr>
            <a:lvl5pPr marL="0" indent="0">
              <a:defRPr/>
            </a:lvl5pPr>
          </a:lstStyle>
          <a:p>
            <a:pPr lvl="0"/>
            <a:r>
              <a:rPr lang="fr-FR" altLang="fr-FR" noProof="0" dirty="0"/>
              <a:t>00h00 - 00h00</a:t>
            </a:r>
          </a:p>
          <a:p>
            <a:pPr lvl="1"/>
            <a:r>
              <a:rPr lang="fr-FR" altLang="fr-FR" noProof="0" dirty="0"/>
              <a:t>Titre</a:t>
            </a:r>
          </a:p>
          <a:p>
            <a:pPr lvl="2"/>
            <a:r>
              <a:rPr lang="fr-FR" altLang="fr-FR" noProof="0" dirty="0"/>
              <a:t>Sujet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6815667" y="328085"/>
            <a:ext cx="4766733" cy="165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 altLang="fr-FR" noProof="0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5208" y="5671715"/>
            <a:ext cx="533400" cy="36618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67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197657B-8F99-43FF-9C46-7675354BEEB6}" type="slidenum">
              <a:rPr lang="en-US" altLang="fr-FR" smtClean="0"/>
              <a:pPr/>
              <a:t>‹N°›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18595328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0000" y="600000"/>
            <a:ext cx="10955867" cy="525272"/>
          </a:xfrm>
        </p:spPr>
        <p:txBody>
          <a:bodyPr>
            <a:spAutoFit/>
          </a:bodyPr>
          <a:lstStyle/>
          <a:p>
            <a:r>
              <a:rPr lang="fr-FR" altLang="fr-FR" noProof="0" dirty="0"/>
              <a:t>Titre de la slide</a:t>
            </a:r>
            <a:endParaRPr lang="fr-FR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0000" y="1752000"/>
            <a:ext cx="10972800" cy="4238400"/>
          </a:xfrm>
        </p:spPr>
        <p:txBody>
          <a:bodyPr/>
          <a:lstStyle>
            <a:lvl1pPr marL="0" indent="0">
              <a:defRPr sz="2933"/>
            </a:lvl1pPr>
            <a:lvl2pPr marL="0" indent="0">
              <a:defRPr/>
            </a:lvl2pPr>
            <a:lvl3pPr marL="0" indent="0">
              <a:defRPr/>
            </a:lvl3pPr>
            <a:lvl4pPr marL="357708" indent="-357708">
              <a:buClr>
                <a:srgbClr val="DFE47F"/>
              </a:buClr>
              <a:tabLst/>
              <a:defRPr/>
            </a:lvl4pPr>
            <a:lvl5pPr marL="0" indent="0">
              <a:defRPr/>
            </a:lvl5pPr>
          </a:lstStyle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6815667" y="328085"/>
            <a:ext cx="4766733" cy="165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 altLang="fr-FR" noProof="0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67" y="1125272"/>
            <a:ext cx="12192000" cy="219280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5208" y="5671715"/>
            <a:ext cx="533400" cy="36618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67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197657B-8F99-43FF-9C46-7675354BEEB6}" type="slidenum">
              <a:rPr lang="en-US" altLang="fr-FR" smtClean="0"/>
              <a:pPr/>
              <a:t>‹N°›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4007489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73026" indent="0" algn="ctr">
              <a:buNone/>
              <a:defRPr/>
            </a:lvl2pPr>
            <a:lvl3pPr marL="946052" indent="0" algn="ctr">
              <a:buNone/>
              <a:defRPr/>
            </a:lvl3pPr>
            <a:lvl4pPr marL="1419078" indent="0" algn="ctr">
              <a:buNone/>
              <a:defRPr/>
            </a:lvl4pPr>
            <a:lvl5pPr marL="1892104" indent="0" algn="ctr">
              <a:buNone/>
              <a:defRPr/>
            </a:lvl5pPr>
            <a:lvl6pPr marL="2365129" indent="0" algn="ctr">
              <a:buNone/>
              <a:defRPr/>
            </a:lvl6pPr>
            <a:lvl7pPr marL="2838155" indent="0" algn="ctr">
              <a:buNone/>
              <a:defRPr/>
            </a:lvl7pPr>
            <a:lvl8pPr marL="3311181" indent="0" algn="ctr">
              <a:buNone/>
              <a:defRPr/>
            </a:lvl8pPr>
            <a:lvl9pPr marL="3784207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0E833-DFF7-4F28-B585-0FEF66CDE51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376831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BE674E7-B6E7-471A-B468-627A22F2484B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3797128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172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86"/>
            </a:lvl1pPr>
            <a:lvl2pPr marL="473026" indent="0">
              <a:buNone/>
              <a:defRPr sz="1905"/>
            </a:lvl2pPr>
            <a:lvl3pPr marL="946052" indent="0">
              <a:buNone/>
              <a:defRPr sz="1633"/>
            </a:lvl3pPr>
            <a:lvl4pPr marL="1419078" indent="0">
              <a:buNone/>
              <a:defRPr sz="1451"/>
            </a:lvl4pPr>
            <a:lvl5pPr marL="1892104" indent="0">
              <a:buNone/>
              <a:defRPr sz="1451"/>
            </a:lvl5pPr>
            <a:lvl6pPr marL="2365129" indent="0">
              <a:buNone/>
              <a:defRPr sz="1451"/>
            </a:lvl6pPr>
            <a:lvl7pPr marL="2838155" indent="0">
              <a:buNone/>
              <a:defRPr sz="1451"/>
            </a:lvl7pPr>
            <a:lvl8pPr marL="3311181" indent="0">
              <a:buNone/>
              <a:defRPr sz="1451"/>
            </a:lvl8pPr>
            <a:lvl9pPr marL="3784207" indent="0">
              <a:buNone/>
              <a:defRPr sz="145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16618-F53C-44A3-BFAE-BAC00010AB7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8291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902"/>
            </a:lvl1pPr>
            <a:lvl2pPr>
              <a:defRPr sz="2449"/>
            </a:lvl2pPr>
            <a:lvl3pPr>
              <a:defRPr sz="2086"/>
            </a:lvl3pPr>
            <a:lvl4pPr>
              <a:defRPr sz="1905"/>
            </a:lvl4pPr>
            <a:lvl5pPr>
              <a:defRPr sz="1905"/>
            </a:lvl5pPr>
            <a:lvl6pPr>
              <a:defRPr sz="1905"/>
            </a:lvl6pPr>
            <a:lvl7pPr>
              <a:defRPr sz="1905"/>
            </a:lvl7pPr>
            <a:lvl8pPr>
              <a:defRPr sz="1905"/>
            </a:lvl8pPr>
            <a:lvl9pPr>
              <a:defRPr sz="190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902"/>
            </a:lvl1pPr>
            <a:lvl2pPr>
              <a:defRPr sz="2449"/>
            </a:lvl2pPr>
            <a:lvl3pPr>
              <a:defRPr sz="2086"/>
            </a:lvl3pPr>
            <a:lvl4pPr>
              <a:defRPr sz="1905"/>
            </a:lvl4pPr>
            <a:lvl5pPr>
              <a:defRPr sz="1905"/>
            </a:lvl5pPr>
            <a:lvl6pPr>
              <a:defRPr sz="1905"/>
            </a:lvl6pPr>
            <a:lvl7pPr>
              <a:defRPr sz="1905"/>
            </a:lvl7pPr>
            <a:lvl8pPr>
              <a:defRPr sz="1905"/>
            </a:lvl8pPr>
            <a:lvl9pPr>
              <a:defRPr sz="190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66F38-1311-4AA6-BDC8-316026F5A71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805878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49" b="1"/>
            </a:lvl1pPr>
            <a:lvl2pPr marL="473026" indent="0">
              <a:buNone/>
              <a:defRPr sz="2086" b="1"/>
            </a:lvl2pPr>
            <a:lvl3pPr marL="946052" indent="0">
              <a:buNone/>
              <a:defRPr sz="1905" b="1"/>
            </a:lvl3pPr>
            <a:lvl4pPr marL="1419078" indent="0">
              <a:buNone/>
              <a:defRPr sz="1633" b="1"/>
            </a:lvl4pPr>
            <a:lvl5pPr marL="1892104" indent="0">
              <a:buNone/>
              <a:defRPr sz="1633" b="1"/>
            </a:lvl5pPr>
            <a:lvl6pPr marL="2365129" indent="0">
              <a:buNone/>
              <a:defRPr sz="1633" b="1"/>
            </a:lvl6pPr>
            <a:lvl7pPr marL="2838155" indent="0">
              <a:buNone/>
              <a:defRPr sz="1633" b="1"/>
            </a:lvl7pPr>
            <a:lvl8pPr marL="3311181" indent="0">
              <a:buNone/>
              <a:defRPr sz="1633" b="1"/>
            </a:lvl8pPr>
            <a:lvl9pPr marL="3784207" indent="0">
              <a:buNone/>
              <a:defRPr sz="163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49"/>
            </a:lvl1pPr>
            <a:lvl2pPr>
              <a:defRPr sz="2086"/>
            </a:lvl2pPr>
            <a:lvl3pPr>
              <a:defRPr sz="1905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49" b="1"/>
            </a:lvl1pPr>
            <a:lvl2pPr marL="473026" indent="0">
              <a:buNone/>
              <a:defRPr sz="2086" b="1"/>
            </a:lvl2pPr>
            <a:lvl3pPr marL="946052" indent="0">
              <a:buNone/>
              <a:defRPr sz="1905" b="1"/>
            </a:lvl3pPr>
            <a:lvl4pPr marL="1419078" indent="0">
              <a:buNone/>
              <a:defRPr sz="1633" b="1"/>
            </a:lvl4pPr>
            <a:lvl5pPr marL="1892104" indent="0">
              <a:buNone/>
              <a:defRPr sz="1633" b="1"/>
            </a:lvl5pPr>
            <a:lvl6pPr marL="2365129" indent="0">
              <a:buNone/>
              <a:defRPr sz="1633" b="1"/>
            </a:lvl6pPr>
            <a:lvl7pPr marL="2838155" indent="0">
              <a:buNone/>
              <a:defRPr sz="1633" b="1"/>
            </a:lvl7pPr>
            <a:lvl8pPr marL="3311181" indent="0">
              <a:buNone/>
              <a:defRPr sz="1633" b="1"/>
            </a:lvl8pPr>
            <a:lvl9pPr marL="3784207" indent="0">
              <a:buNone/>
              <a:defRPr sz="163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49"/>
            </a:lvl1pPr>
            <a:lvl2pPr>
              <a:defRPr sz="2086"/>
            </a:lvl2pPr>
            <a:lvl3pPr>
              <a:defRPr sz="1905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A4987-3A8F-4817-A7A8-78319177ECB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611045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E5178-C835-4D12-8CDE-2443409D2EA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808186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4ED09-BE14-4611-831C-53D87D84DD4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312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0000" y="600000"/>
            <a:ext cx="10955867" cy="525272"/>
          </a:xfrm>
        </p:spPr>
        <p:txBody>
          <a:bodyPr>
            <a:spAutoFit/>
          </a:bodyPr>
          <a:lstStyle/>
          <a:p>
            <a:r>
              <a:rPr lang="fr-FR" altLang="fr-FR" noProof="0"/>
              <a:t>Titre de la slide</a:t>
            </a:r>
            <a:endParaRPr lang="fr-FR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0000" y="1752000"/>
            <a:ext cx="10972800" cy="4238400"/>
          </a:xfrm>
        </p:spPr>
        <p:txBody>
          <a:bodyPr/>
          <a:lstStyle>
            <a:lvl1pPr marL="0" indent="0">
              <a:defRPr sz="2933"/>
            </a:lvl1pPr>
            <a:lvl2pPr marL="0" indent="0">
              <a:defRPr/>
            </a:lvl2pPr>
            <a:lvl3pPr marL="0" indent="0">
              <a:defRPr/>
            </a:lvl3pPr>
            <a:lvl4pPr marL="357708" indent="-357708">
              <a:buClr>
                <a:srgbClr val="DFE47F"/>
              </a:buClr>
              <a:tabLst/>
              <a:defRPr/>
            </a:lvl4pPr>
            <a:lvl5pPr marL="0" indent="0">
              <a:defRPr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6815667" y="328085"/>
            <a:ext cx="4766733" cy="165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 altLang="fr-FR" noProof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5208" y="5671715"/>
            <a:ext cx="533400" cy="36618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67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197657B-8F99-43FF-9C46-7675354BEEB6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01" y="1178650"/>
            <a:ext cx="4456095" cy="16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5959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86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356"/>
            </a:lvl1pPr>
            <a:lvl2pPr>
              <a:defRPr sz="2902"/>
            </a:lvl2pPr>
            <a:lvl3pPr>
              <a:defRPr sz="2449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2" y="1435100"/>
            <a:ext cx="4011084" cy="4691063"/>
          </a:xfrm>
        </p:spPr>
        <p:txBody>
          <a:bodyPr/>
          <a:lstStyle>
            <a:lvl1pPr marL="0" indent="0">
              <a:buNone/>
              <a:defRPr sz="1451"/>
            </a:lvl1pPr>
            <a:lvl2pPr marL="473026" indent="0">
              <a:buNone/>
              <a:defRPr sz="1270"/>
            </a:lvl2pPr>
            <a:lvl3pPr marL="946052" indent="0">
              <a:buNone/>
              <a:defRPr sz="998"/>
            </a:lvl3pPr>
            <a:lvl4pPr marL="1419078" indent="0">
              <a:buNone/>
              <a:defRPr sz="907"/>
            </a:lvl4pPr>
            <a:lvl5pPr marL="1892104" indent="0">
              <a:buNone/>
              <a:defRPr sz="907"/>
            </a:lvl5pPr>
            <a:lvl6pPr marL="2365129" indent="0">
              <a:buNone/>
              <a:defRPr sz="907"/>
            </a:lvl6pPr>
            <a:lvl7pPr marL="2838155" indent="0">
              <a:buNone/>
              <a:defRPr sz="907"/>
            </a:lvl7pPr>
            <a:lvl8pPr marL="3311181" indent="0">
              <a:buNone/>
              <a:defRPr sz="907"/>
            </a:lvl8pPr>
            <a:lvl9pPr marL="3784207" indent="0">
              <a:buNone/>
              <a:defRPr sz="90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B6178-89DF-4CA0-9EED-52A2A5DFAFB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53005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86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356"/>
            </a:lvl1pPr>
            <a:lvl2pPr marL="473026" indent="0">
              <a:buNone/>
              <a:defRPr sz="2902"/>
            </a:lvl2pPr>
            <a:lvl3pPr marL="946052" indent="0">
              <a:buNone/>
              <a:defRPr sz="2449"/>
            </a:lvl3pPr>
            <a:lvl4pPr marL="1419078" indent="0">
              <a:buNone/>
              <a:defRPr sz="2086"/>
            </a:lvl4pPr>
            <a:lvl5pPr marL="1892104" indent="0">
              <a:buNone/>
              <a:defRPr sz="2086"/>
            </a:lvl5pPr>
            <a:lvl6pPr marL="2365129" indent="0">
              <a:buNone/>
              <a:defRPr sz="2086"/>
            </a:lvl6pPr>
            <a:lvl7pPr marL="2838155" indent="0">
              <a:buNone/>
              <a:defRPr sz="2086"/>
            </a:lvl7pPr>
            <a:lvl8pPr marL="3311181" indent="0">
              <a:buNone/>
              <a:defRPr sz="2086"/>
            </a:lvl8pPr>
            <a:lvl9pPr marL="3784207" indent="0">
              <a:buNone/>
              <a:defRPr sz="2086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51"/>
            </a:lvl1pPr>
            <a:lvl2pPr marL="473026" indent="0">
              <a:buNone/>
              <a:defRPr sz="1270"/>
            </a:lvl2pPr>
            <a:lvl3pPr marL="946052" indent="0">
              <a:buNone/>
              <a:defRPr sz="998"/>
            </a:lvl3pPr>
            <a:lvl4pPr marL="1419078" indent="0">
              <a:buNone/>
              <a:defRPr sz="907"/>
            </a:lvl4pPr>
            <a:lvl5pPr marL="1892104" indent="0">
              <a:buNone/>
              <a:defRPr sz="907"/>
            </a:lvl5pPr>
            <a:lvl6pPr marL="2365129" indent="0">
              <a:buNone/>
              <a:defRPr sz="907"/>
            </a:lvl6pPr>
            <a:lvl7pPr marL="2838155" indent="0">
              <a:buNone/>
              <a:defRPr sz="907"/>
            </a:lvl7pPr>
            <a:lvl8pPr marL="3311181" indent="0">
              <a:buNone/>
              <a:defRPr sz="907"/>
            </a:lvl8pPr>
            <a:lvl9pPr marL="3784207" indent="0">
              <a:buNone/>
              <a:defRPr sz="90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48A5E2-ECA2-40F7-A4E9-5E4A2411D26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093340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84666-CDBA-4CDC-A29F-76992C05AE8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274105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1" y="274639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F8AE9-E51D-49E8-A55B-CB12102AE49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63353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09601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165601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9BC5C211-7B18-426F-90C8-640EE5C36DB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1869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0000" y="600000"/>
            <a:ext cx="10955867" cy="525272"/>
          </a:xfrm>
        </p:spPr>
        <p:txBody>
          <a:bodyPr>
            <a:spAutoFit/>
          </a:bodyPr>
          <a:lstStyle/>
          <a:p>
            <a:r>
              <a:rPr lang="fr-FR" altLang="fr-FR" noProof="0"/>
              <a:t>Titre de la slide</a:t>
            </a:r>
            <a:endParaRPr lang="fr-FR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0000" y="1752000"/>
            <a:ext cx="10972800" cy="4238400"/>
          </a:xfrm>
        </p:spPr>
        <p:txBody>
          <a:bodyPr/>
          <a:lstStyle>
            <a:lvl1pPr marL="0" indent="0">
              <a:defRPr sz="2933"/>
            </a:lvl1pPr>
            <a:lvl2pPr marL="0" indent="0">
              <a:defRPr/>
            </a:lvl2pPr>
            <a:lvl3pPr marL="0" indent="0">
              <a:defRPr/>
            </a:lvl3pPr>
            <a:lvl4pPr marL="357708" indent="-357708">
              <a:buClr>
                <a:srgbClr val="DFE47F"/>
              </a:buClr>
              <a:tabLst/>
              <a:defRPr/>
            </a:lvl4pPr>
            <a:lvl5pPr marL="0" indent="0">
              <a:defRPr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6815667" y="328085"/>
            <a:ext cx="4766733" cy="165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 altLang="fr-FR" noProof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67" y="1155321"/>
            <a:ext cx="12192000" cy="153535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5208" y="5671715"/>
            <a:ext cx="533400" cy="36618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67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197657B-8F99-43FF-9C46-7675354BEEB6}" type="slidenum">
              <a:rPr lang="en-US" altLang="fr-FR" smtClean="0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940072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0000" y="600000"/>
            <a:ext cx="10955867" cy="525272"/>
          </a:xfrm>
        </p:spPr>
        <p:txBody>
          <a:bodyPr>
            <a:spAutoFit/>
          </a:bodyPr>
          <a:lstStyle/>
          <a:p>
            <a:r>
              <a:rPr lang="fr-FR" altLang="fr-FR" noProof="0"/>
              <a:t>Titre de la slide</a:t>
            </a:r>
            <a:endParaRPr lang="fr-FR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0000" y="1752000"/>
            <a:ext cx="10972800" cy="4238400"/>
          </a:xfrm>
        </p:spPr>
        <p:txBody>
          <a:bodyPr/>
          <a:lstStyle>
            <a:lvl1pPr marL="0" indent="0">
              <a:defRPr sz="2933"/>
            </a:lvl1pPr>
            <a:lvl2pPr marL="0" indent="0">
              <a:defRPr/>
            </a:lvl2pPr>
            <a:lvl3pPr marL="0" indent="0">
              <a:defRPr/>
            </a:lvl3pPr>
            <a:lvl4pPr marL="357708" indent="-357708">
              <a:buClr>
                <a:srgbClr val="DFE47F"/>
              </a:buClr>
              <a:tabLst/>
              <a:defRPr/>
            </a:lvl4pPr>
            <a:lvl5pPr marL="0" indent="0">
              <a:defRPr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6815667" y="328085"/>
            <a:ext cx="4766733" cy="165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 altLang="fr-FR" noProof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5208" y="5671715"/>
            <a:ext cx="533400" cy="36618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67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197657B-8F99-43FF-9C46-7675354BEEB6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55" y="1178651"/>
            <a:ext cx="4536140" cy="15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045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 + I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0000" y="600000"/>
            <a:ext cx="5280000" cy="538437"/>
          </a:xfrm>
        </p:spPr>
        <p:txBody>
          <a:bodyPr/>
          <a:lstStyle/>
          <a:p>
            <a:r>
              <a:rPr lang="fr-FR" altLang="fr-FR" noProof="0"/>
              <a:t>Titre de la slide</a:t>
            </a:r>
            <a:endParaRPr lang="fr-FR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0000" y="1752000"/>
            <a:ext cx="5280000" cy="4238400"/>
          </a:xfrm>
        </p:spPr>
        <p:txBody>
          <a:bodyPr/>
          <a:lstStyle>
            <a:lvl1pPr marL="0" indent="0">
              <a:defRPr/>
            </a:lvl1pPr>
            <a:lvl2pPr>
              <a:defRPr cap="all" baseline="0"/>
            </a:lvl2pPr>
            <a:lvl4pPr marL="357708" indent="-357708">
              <a:buClr>
                <a:srgbClr val="DFE47F"/>
              </a:buClr>
              <a:tabLst/>
              <a:defRPr/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4"/>
          </p:nvPr>
        </p:nvSpPr>
        <p:spPr>
          <a:xfrm>
            <a:off x="6341533" y="840000"/>
            <a:ext cx="5240867" cy="51504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algn="ctr">
              <a:defRPr sz="1333" b="0">
                <a:solidFill>
                  <a:srgbClr val="000000"/>
                </a:solidFill>
              </a:defRPr>
            </a:lvl1pPr>
          </a:lstStyle>
          <a:p>
            <a:pPr lvl="0"/>
            <a:endParaRPr lang="fr-FR" noProof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6815667" y="328085"/>
            <a:ext cx="4766733" cy="165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 altLang="fr-FR" noProof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01" y="1178650"/>
            <a:ext cx="4456095" cy="169524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5208" y="5671715"/>
            <a:ext cx="533400" cy="36618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67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197657B-8F99-43FF-9C46-7675354BEEB6}" type="slidenum">
              <a:rPr lang="en-US" altLang="fr-FR" smtClean="0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736372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+ Texte + I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0000" y="600000"/>
            <a:ext cx="5280000" cy="538437"/>
          </a:xfrm>
        </p:spPr>
        <p:txBody>
          <a:bodyPr/>
          <a:lstStyle/>
          <a:p>
            <a:r>
              <a:rPr lang="fr-FR" altLang="fr-FR" noProof="0"/>
              <a:t>Titre de la slide</a:t>
            </a:r>
            <a:endParaRPr lang="fr-FR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0000" y="1752000"/>
            <a:ext cx="5280000" cy="4238400"/>
          </a:xfrm>
        </p:spPr>
        <p:txBody>
          <a:bodyPr/>
          <a:lstStyle>
            <a:lvl1pPr marL="0" indent="0">
              <a:defRPr/>
            </a:lvl1pPr>
            <a:lvl2pPr>
              <a:defRPr cap="all" baseline="0"/>
            </a:lvl2pPr>
            <a:lvl4pPr marL="357708" indent="-357708">
              <a:buClr>
                <a:srgbClr val="DFE47F"/>
              </a:buClr>
              <a:tabLst/>
              <a:defRPr/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4"/>
          </p:nvPr>
        </p:nvSpPr>
        <p:spPr>
          <a:xfrm>
            <a:off x="6341533" y="840000"/>
            <a:ext cx="5240867" cy="51504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algn="ctr">
              <a:defRPr sz="1333" b="0">
                <a:solidFill>
                  <a:srgbClr val="000000"/>
                </a:solidFill>
              </a:defRPr>
            </a:lvl1pPr>
          </a:lstStyle>
          <a:p>
            <a:pPr lvl="0"/>
            <a:endParaRPr lang="fr-FR" noProof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6815667" y="328085"/>
            <a:ext cx="4766733" cy="165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 altLang="fr-FR" noProof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55" y="1178651"/>
            <a:ext cx="4536140" cy="157699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5208" y="5671715"/>
            <a:ext cx="533400" cy="36618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67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197657B-8F99-43FF-9C46-7675354BEEB6}" type="slidenum">
              <a:rPr lang="en-US" altLang="fr-FR" smtClean="0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790272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 +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0000" y="600000"/>
            <a:ext cx="7079267" cy="538437"/>
          </a:xfrm>
        </p:spPr>
        <p:txBody>
          <a:bodyPr/>
          <a:lstStyle/>
          <a:p>
            <a:r>
              <a:rPr lang="fr-FR" altLang="fr-FR" noProof="0"/>
              <a:t>Titre de la slide</a:t>
            </a:r>
            <a:endParaRPr lang="fr-FR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0000" y="1752000"/>
            <a:ext cx="7079267" cy="4238400"/>
          </a:xfrm>
        </p:spPr>
        <p:txBody>
          <a:bodyPr/>
          <a:lstStyle>
            <a:lvl1pPr marL="0" indent="0">
              <a:defRPr/>
            </a:lvl1pPr>
            <a:lvl4pPr marL="357708" indent="-357708">
              <a:buClr>
                <a:srgbClr val="DFE47F"/>
              </a:buClr>
              <a:defRPr/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4"/>
          </p:nvPr>
        </p:nvSpPr>
        <p:spPr>
          <a:xfrm>
            <a:off x="7920000" y="840000"/>
            <a:ext cx="3662400" cy="51504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algn="ctr">
              <a:defRPr sz="1333" b="0">
                <a:solidFill>
                  <a:srgbClr val="000000"/>
                </a:solidFill>
              </a:defRPr>
            </a:lvl1pPr>
          </a:lstStyle>
          <a:p>
            <a:pPr lvl="0"/>
            <a:endParaRPr lang="fr-FR" noProof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6815667" y="328085"/>
            <a:ext cx="4766733" cy="165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 altLang="fr-FR" noProof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01" y="1178650"/>
            <a:ext cx="4456095" cy="169524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5208" y="5671715"/>
            <a:ext cx="533400" cy="36618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67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197657B-8F99-43FF-9C46-7675354BEEB6}" type="slidenum">
              <a:rPr lang="en-US" altLang="fr-FR" smtClean="0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657295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+ Texte +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0000" y="600000"/>
            <a:ext cx="7079267" cy="538437"/>
          </a:xfrm>
        </p:spPr>
        <p:txBody>
          <a:bodyPr/>
          <a:lstStyle/>
          <a:p>
            <a:r>
              <a:rPr lang="fr-FR" altLang="fr-FR" noProof="0"/>
              <a:t>Titre de la slide</a:t>
            </a:r>
            <a:endParaRPr lang="fr-FR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0000" y="1752000"/>
            <a:ext cx="7079267" cy="4238400"/>
          </a:xfrm>
        </p:spPr>
        <p:txBody>
          <a:bodyPr/>
          <a:lstStyle>
            <a:lvl1pPr marL="0" indent="0">
              <a:defRPr/>
            </a:lvl1pPr>
            <a:lvl4pPr marL="357708" indent="-357708">
              <a:buClr>
                <a:srgbClr val="DFE47F"/>
              </a:buClr>
              <a:defRPr/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4"/>
          </p:nvPr>
        </p:nvSpPr>
        <p:spPr>
          <a:xfrm>
            <a:off x="7920000" y="840000"/>
            <a:ext cx="3662400" cy="51504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algn="ctr">
              <a:defRPr sz="1333" b="0">
                <a:solidFill>
                  <a:srgbClr val="000000"/>
                </a:solidFill>
              </a:defRPr>
            </a:lvl1pPr>
          </a:lstStyle>
          <a:p>
            <a:pPr lvl="0"/>
            <a:endParaRPr lang="fr-FR" noProof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6815667" y="328085"/>
            <a:ext cx="4766733" cy="165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 altLang="fr-FR" noProof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55" y="1178651"/>
            <a:ext cx="4536140" cy="157699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5208" y="5671715"/>
            <a:ext cx="533400" cy="36618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67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197657B-8F99-43FF-9C46-7675354BEEB6}" type="slidenum">
              <a:rPr lang="en-US" altLang="fr-FR" smtClean="0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027321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599017" y="600000"/>
            <a:ext cx="10955867" cy="52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noProof="0"/>
              <a:t>Titre de la slide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99018" y="1752001"/>
            <a:ext cx="10972799" cy="4237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Titre du paragraphe</a:t>
            </a:r>
          </a:p>
          <a:p>
            <a:pPr lvl="1"/>
            <a:r>
              <a:rPr lang="fr-FR" altLang="fr-FR" noProof="0"/>
              <a:t>Sous-titre du paragraphe</a:t>
            </a:r>
          </a:p>
          <a:p>
            <a:pPr lvl="2"/>
            <a:r>
              <a:rPr lang="fr-FR" altLang="fr-FR" noProof="0"/>
              <a:t>Texte courant du paragraphe</a:t>
            </a:r>
          </a:p>
          <a:p>
            <a:pPr lvl="3"/>
            <a:r>
              <a:rPr lang="fr-FR" altLang="fr-FR" noProof="0"/>
              <a:t>Liste dans le paragraphe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15667" y="328085"/>
            <a:ext cx="4766733" cy="1651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1067">
                <a:solidFill>
                  <a:srgbClr val="0068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altLang="fr-FR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843" y="5826442"/>
            <a:ext cx="2469157" cy="103155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5208" y="5671715"/>
            <a:ext cx="533400" cy="36618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67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197657B-8F99-43FF-9C46-7675354BEEB6}" type="slidenum">
              <a:rPr lang="en-US" altLang="fr-FR" smtClean="0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867114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609585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267" b="1" kern="1200">
          <a:solidFill>
            <a:srgbClr val="006897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algn="l" defTabSz="609585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733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2pPr>
      <a:lvl3pPr algn="l" defTabSz="609585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733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3pPr>
      <a:lvl4pPr algn="l" defTabSz="609585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733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4pPr>
      <a:lvl5pPr algn="l" defTabSz="609585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733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5pPr>
      <a:lvl6pPr marL="609585" algn="l" defTabSz="609585" rtl="0" fontAlgn="base">
        <a:lnSpc>
          <a:spcPct val="80000"/>
        </a:lnSpc>
        <a:spcBef>
          <a:spcPct val="0"/>
        </a:spcBef>
        <a:spcAft>
          <a:spcPct val="0"/>
        </a:spcAft>
        <a:defRPr sz="3733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6pPr>
      <a:lvl7pPr marL="1219170" algn="l" defTabSz="609585" rtl="0" fontAlgn="base">
        <a:lnSpc>
          <a:spcPct val="80000"/>
        </a:lnSpc>
        <a:spcBef>
          <a:spcPct val="0"/>
        </a:spcBef>
        <a:spcAft>
          <a:spcPct val="0"/>
        </a:spcAft>
        <a:defRPr sz="3733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7pPr>
      <a:lvl8pPr marL="1828754" algn="l" defTabSz="609585" rtl="0" fontAlgn="base">
        <a:lnSpc>
          <a:spcPct val="80000"/>
        </a:lnSpc>
        <a:spcBef>
          <a:spcPct val="0"/>
        </a:spcBef>
        <a:spcAft>
          <a:spcPct val="0"/>
        </a:spcAft>
        <a:defRPr sz="3733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8pPr>
      <a:lvl9pPr marL="2438339" algn="l" defTabSz="609585" rtl="0" fontAlgn="base">
        <a:lnSpc>
          <a:spcPct val="80000"/>
        </a:lnSpc>
        <a:spcBef>
          <a:spcPct val="0"/>
        </a:spcBef>
        <a:spcAft>
          <a:spcPct val="0"/>
        </a:spcAft>
        <a:defRPr sz="3733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933" b="1" kern="1200" baseline="0">
          <a:solidFill>
            <a:srgbClr val="B9C400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120648" indent="-120648" algn="l" defTabSz="609585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34" charset="0"/>
        <a:tabLst/>
        <a:defRPr sz="2000" kern="1200" cap="all" baseline="0">
          <a:solidFill>
            <a:srgbClr val="006897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20648" indent="-120648" algn="l" defTabSz="609585" rtl="0" eaLnBrk="0" fontAlgn="base" hangingPunct="0">
        <a:spcBef>
          <a:spcPts val="800"/>
        </a:spcBef>
        <a:spcAft>
          <a:spcPct val="0"/>
        </a:spcAft>
        <a:buFont typeface="Arial" pitchFamily="34" charset="0"/>
        <a:tabLst/>
        <a:defRPr sz="1867" kern="1200" baseline="0"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357708" indent="-357708" algn="l" defTabSz="609585" rtl="0" eaLnBrk="0" fontAlgn="base" hangingPunct="0">
        <a:spcBef>
          <a:spcPts val="800"/>
        </a:spcBef>
        <a:spcAft>
          <a:spcPct val="0"/>
        </a:spcAft>
        <a:buClr>
          <a:srgbClr val="B9C400"/>
        </a:buClr>
        <a:buSzPct val="150000"/>
        <a:buFont typeface="Arial" pitchFamily="34" charset="0"/>
        <a:buChar char="•"/>
        <a:tabLst/>
        <a:defRPr sz="1867" kern="1200" baseline="0"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4pPr>
      <a:lvl5pPr marL="120648" indent="0" algn="l" defTabSz="609585" rtl="0" eaLnBrk="0" fontAlgn="base" hangingPunct="0">
        <a:spcBef>
          <a:spcPts val="1133"/>
        </a:spcBef>
        <a:spcAft>
          <a:spcPct val="0"/>
        </a:spcAft>
        <a:buFont typeface="Arial" pitchFamily="34" charset="0"/>
        <a:defRPr sz="1867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" y="0"/>
            <a:ext cx="12190588" cy="6858000"/>
          </a:xfrm>
          <a:prstGeom prst="rect">
            <a:avLst/>
          </a:prstGeom>
        </p:spPr>
      </p:pic>
      <p:sp>
        <p:nvSpPr>
          <p:cNvPr id="819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775885" y="2689133"/>
            <a:ext cx="9806516" cy="17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 style des sous-titres du masque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15667" y="328085"/>
            <a:ext cx="4766733" cy="1651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1067">
                <a:solidFill>
                  <a:srgbClr val="004F7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8195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775885" y="2185400"/>
            <a:ext cx="9806516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noProof="0"/>
              <a:t>Cliquez et modifiez le titre</a:t>
            </a:r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843" y="5826442"/>
            <a:ext cx="2469157" cy="1031559"/>
          </a:xfrm>
          <a:prstGeom prst="rect">
            <a:avLst/>
          </a:prstGeom>
        </p:spPr>
      </p:pic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5208" y="5671715"/>
            <a:ext cx="533400" cy="36618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67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0197657B-8F99-43FF-9C46-7675354BEEB6}" type="slidenum">
              <a:rPr lang="en-US" altLang="fr-FR" smtClean="0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233551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p:hf hdr="0" ftr="0" dt="0"/>
  <p:txStyles>
    <p:titleStyle>
      <a:lvl1pPr algn="l" defTabSz="609585" rtl="0" eaLnBrk="0" fontAlgn="base" hangingPunct="0">
        <a:spcBef>
          <a:spcPct val="0"/>
        </a:spcBef>
        <a:spcAft>
          <a:spcPct val="0"/>
        </a:spcAft>
        <a:defRPr sz="1867" b="0" kern="1200">
          <a:solidFill>
            <a:srgbClr val="1385B7"/>
          </a:solidFill>
          <a:latin typeface="+mn-lt"/>
          <a:ea typeface="MS PGothic" pitchFamily="34" charset="-128"/>
          <a:cs typeface="Arial" panose="020B0604020202020204" pitchFamily="34" charset="0"/>
        </a:defRPr>
      </a:lvl1pPr>
      <a:lvl2pPr algn="l" defTabSz="609585" rtl="0" eaLnBrk="0" fontAlgn="base" hangingPunct="0">
        <a:spcBef>
          <a:spcPct val="0"/>
        </a:spcBef>
        <a:spcAft>
          <a:spcPct val="0"/>
        </a:spcAft>
        <a:defRPr sz="1867" b="1">
          <a:solidFill>
            <a:srgbClr val="17CBD0"/>
          </a:solidFill>
          <a:latin typeface="Calibri" charset="0"/>
          <a:ea typeface="MS PGothic" pitchFamily="34" charset="-128"/>
          <a:cs typeface="ＭＳ Ｐゴシック" charset="0"/>
        </a:defRPr>
      </a:lvl2pPr>
      <a:lvl3pPr algn="l" defTabSz="609585" rtl="0" eaLnBrk="0" fontAlgn="base" hangingPunct="0">
        <a:spcBef>
          <a:spcPct val="0"/>
        </a:spcBef>
        <a:spcAft>
          <a:spcPct val="0"/>
        </a:spcAft>
        <a:defRPr sz="1867" b="1">
          <a:solidFill>
            <a:srgbClr val="17CBD0"/>
          </a:solidFill>
          <a:latin typeface="Calibri" charset="0"/>
          <a:ea typeface="MS PGothic" pitchFamily="34" charset="-128"/>
          <a:cs typeface="ＭＳ Ｐゴシック" charset="0"/>
        </a:defRPr>
      </a:lvl3pPr>
      <a:lvl4pPr algn="l" defTabSz="609585" rtl="0" eaLnBrk="0" fontAlgn="base" hangingPunct="0">
        <a:spcBef>
          <a:spcPct val="0"/>
        </a:spcBef>
        <a:spcAft>
          <a:spcPct val="0"/>
        </a:spcAft>
        <a:defRPr sz="1867" b="1">
          <a:solidFill>
            <a:srgbClr val="17CBD0"/>
          </a:solidFill>
          <a:latin typeface="Calibri" charset="0"/>
          <a:ea typeface="MS PGothic" pitchFamily="34" charset="-128"/>
          <a:cs typeface="ＭＳ Ｐゴシック" charset="0"/>
        </a:defRPr>
      </a:lvl4pPr>
      <a:lvl5pPr algn="l" defTabSz="609585" rtl="0" eaLnBrk="0" fontAlgn="base" hangingPunct="0">
        <a:spcBef>
          <a:spcPct val="0"/>
        </a:spcBef>
        <a:spcAft>
          <a:spcPct val="0"/>
        </a:spcAft>
        <a:defRPr sz="1867" b="1">
          <a:solidFill>
            <a:srgbClr val="17CBD0"/>
          </a:solidFill>
          <a:latin typeface="Calibri" charset="0"/>
          <a:ea typeface="MS PGothic" pitchFamily="34" charset="-128"/>
          <a:cs typeface="ＭＳ Ｐゴシック" charset="0"/>
        </a:defRPr>
      </a:lvl5pPr>
      <a:lvl6pPr marL="609585" algn="l" defTabSz="609585" rtl="0" fontAlgn="base">
        <a:spcBef>
          <a:spcPct val="0"/>
        </a:spcBef>
        <a:spcAft>
          <a:spcPct val="0"/>
        </a:spcAft>
        <a:defRPr sz="1867" b="1">
          <a:solidFill>
            <a:srgbClr val="17CBD0"/>
          </a:solidFill>
          <a:latin typeface="Calibri" charset="0"/>
          <a:ea typeface="ＭＳ Ｐゴシック" charset="0"/>
          <a:cs typeface="ＭＳ Ｐゴシック" charset="0"/>
        </a:defRPr>
      </a:lvl6pPr>
      <a:lvl7pPr marL="1219170" algn="l" defTabSz="609585" rtl="0" fontAlgn="base">
        <a:spcBef>
          <a:spcPct val="0"/>
        </a:spcBef>
        <a:spcAft>
          <a:spcPct val="0"/>
        </a:spcAft>
        <a:defRPr sz="1867" b="1">
          <a:solidFill>
            <a:srgbClr val="17CBD0"/>
          </a:solidFill>
          <a:latin typeface="Calibri" charset="0"/>
          <a:ea typeface="ＭＳ Ｐゴシック" charset="0"/>
          <a:cs typeface="ＭＳ Ｐゴシック" charset="0"/>
        </a:defRPr>
      </a:lvl7pPr>
      <a:lvl8pPr marL="1828754" algn="l" defTabSz="609585" rtl="0" fontAlgn="base">
        <a:spcBef>
          <a:spcPct val="0"/>
        </a:spcBef>
        <a:spcAft>
          <a:spcPct val="0"/>
        </a:spcAft>
        <a:defRPr sz="1867" b="1">
          <a:solidFill>
            <a:srgbClr val="17CBD0"/>
          </a:solidFill>
          <a:latin typeface="Calibri" charset="0"/>
          <a:ea typeface="ＭＳ Ｐゴシック" charset="0"/>
          <a:cs typeface="ＭＳ Ｐゴシック" charset="0"/>
        </a:defRPr>
      </a:lvl8pPr>
      <a:lvl9pPr marL="2438339" algn="l" defTabSz="609585" rtl="0" fontAlgn="base">
        <a:spcBef>
          <a:spcPct val="0"/>
        </a:spcBef>
        <a:spcAft>
          <a:spcPct val="0"/>
        </a:spcAft>
        <a:defRPr sz="1867" b="1">
          <a:solidFill>
            <a:srgbClr val="17CBD0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0" indent="0" algn="l" defTabSz="60958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3733" b="1" kern="1200">
          <a:solidFill>
            <a:srgbClr val="00577B"/>
          </a:solidFill>
          <a:latin typeface="+mn-lt"/>
          <a:ea typeface="MS PGothic" pitchFamily="34" charset="-128"/>
          <a:cs typeface="Arial" panose="020B0604020202020204" pitchFamily="34" charset="0"/>
        </a:defRPr>
      </a:lvl1pPr>
      <a:lvl2pPr marL="990575" indent="-380990" algn="l" defTabSz="609585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523962" indent="-304792" algn="l" defTabSz="609585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2133547" indent="-304792" algn="l" defTabSz="609585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743131" indent="-304792" algn="l" defTabSz="609585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933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" y="0"/>
            <a:ext cx="12190588" cy="6858000"/>
          </a:xfrm>
          <a:prstGeom prst="rect">
            <a:avLst/>
          </a:prstGeom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599017" y="600000"/>
            <a:ext cx="10955867" cy="52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noProof="0" dirty="0"/>
              <a:t>Ordre du jour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923200" y="1392000"/>
            <a:ext cx="8640000" cy="46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dirty="0"/>
              <a:t>00h00 - 00h00</a:t>
            </a:r>
          </a:p>
          <a:p>
            <a:pPr lvl="1"/>
            <a:r>
              <a:rPr lang="fr-FR" altLang="fr-FR" noProof="0" dirty="0"/>
              <a:t>Titre</a:t>
            </a:r>
          </a:p>
          <a:p>
            <a:pPr lvl="2"/>
            <a:r>
              <a:rPr lang="fr-FR" altLang="fr-FR" noProof="0" dirty="0"/>
              <a:t>Sujet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15667" y="328085"/>
            <a:ext cx="4766733" cy="1651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1067">
                <a:solidFill>
                  <a:srgbClr val="0057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alt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25" y="1142789"/>
            <a:ext cx="4536140" cy="157699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843" y="5826442"/>
            <a:ext cx="2469157" cy="1031559"/>
          </a:xfrm>
          <a:prstGeom prst="rect">
            <a:avLst/>
          </a:prstGeom>
        </p:spPr>
      </p:pic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5208" y="5671715"/>
            <a:ext cx="533400" cy="36618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67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197657B-8F99-43FF-9C46-7675354BEEB6}" type="slidenum">
              <a:rPr lang="en-US" altLang="fr-FR" smtClean="0"/>
              <a:pPr/>
              <a:t>‹N°›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9751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</p:sldLayoutIdLst>
  <p:hf hdr="0" ftr="0" dt="0"/>
  <p:txStyles>
    <p:titleStyle>
      <a:lvl1pPr algn="l" defTabSz="609585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267" b="1" kern="1200">
          <a:solidFill>
            <a:srgbClr val="00577B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algn="l" defTabSz="609585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733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2pPr>
      <a:lvl3pPr algn="l" defTabSz="609585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733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3pPr>
      <a:lvl4pPr algn="l" defTabSz="609585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733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4pPr>
      <a:lvl5pPr algn="l" defTabSz="609585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733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5pPr>
      <a:lvl6pPr marL="609585" algn="l" defTabSz="609585" rtl="0" fontAlgn="base">
        <a:lnSpc>
          <a:spcPct val="80000"/>
        </a:lnSpc>
        <a:spcBef>
          <a:spcPct val="0"/>
        </a:spcBef>
        <a:spcAft>
          <a:spcPct val="0"/>
        </a:spcAft>
        <a:defRPr sz="3733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6pPr>
      <a:lvl7pPr marL="1219170" algn="l" defTabSz="609585" rtl="0" fontAlgn="base">
        <a:lnSpc>
          <a:spcPct val="80000"/>
        </a:lnSpc>
        <a:spcBef>
          <a:spcPct val="0"/>
        </a:spcBef>
        <a:spcAft>
          <a:spcPct val="0"/>
        </a:spcAft>
        <a:defRPr sz="3733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7pPr>
      <a:lvl8pPr marL="1828754" algn="l" defTabSz="609585" rtl="0" fontAlgn="base">
        <a:lnSpc>
          <a:spcPct val="80000"/>
        </a:lnSpc>
        <a:spcBef>
          <a:spcPct val="0"/>
        </a:spcBef>
        <a:spcAft>
          <a:spcPct val="0"/>
        </a:spcAft>
        <a:defRPr sz="3733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8pPr>
      <a:lvl9pPr marL="2438339" algn="l" defTabSz="609585" rtl="0" fontAlgn="base">
        <a:lnSpc>
          <a:spcPct val="80000"/>
        </a:lnSpc>
        <a:spcBef>
          <a:spcPct val="0"/>
        </a:spcBef>
        <a:spcAft>
          <a:spcPct val="0"/>
        </a:spcAft>
        <a:defRPr sz="3733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0" indent="0" algn="l" defTabSz="609585" rtl="0" eaLnBrk="0" fontAlgn="base" hangingPunct="0">
        <a:spcBef>
          <a:spcPts val="2000"/>
        </a:spcBef>
        <a:spcAft>
          <a:spcPct val="0"/>
        </a:spcAft>
        <a:buFont typeface="Arial" pitchFamily="34" charset="0"/>
        <a:defRPr sz="1600" b="0" kern="1200" baseline="0">
          <a:solidFill>
            <a:srgbClr val="B9C400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0" marR="0" indent="0" algn="l" defTabSz="609585" rtl="0" eaLnBrk="0" fontAlgn="base" latinLnBrk="0" hangingPunct="0">
        <a:lnSpc>
          <a:spcPct val="80000"/>
        </a:lnSpc>
        <a:spcBef>
          <a:spcPts val="400"/>
        </a:spcBef>
        <a:spcAft>
          <a:spcPct val="0"/>
        </a:spcAft>
        <a:buClrTx/>
        <a:buSzTx/>
        <a:buFont typeface="Arial" pitchFamily="34" charset="0"/>
        <a:buNone/>
        <a:tabLst/>
        <a:defRPr sz="2400" b="1" kern="1200" cap="none" baseline="0">
          <a:solidFill>
            <a:srgbClr val="1385B7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0" marR="0" indent="0" algn="l" defTabSz="609585" rtl="0" eaLnBrk="0" fontAlgn="base" latinLnBrk="0" hangingPunct="0">
        <a:lnSpc>
          <a:spcPct val="80000"/>
        </a:lnSpc>
        <a:spcBef>
          <a:spcPts val="400"/>
        </a:spcBef>
        <a:spcAft>
          <a:spcPct val="0"/>
        </a:spcAft>
        <a:buClrTx/>
        <a:buSzTx/>
        <a:buFont typeface="Arial" pitchFamily="34" charset="0"/>
        <a:buNone/>
        <a:tabLst/>
        <a:defRPr sz="1867" kern="1200" baseline="0"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241294" indent="-241294" algn="l" defTabSz="609585" rtl="0" eaLnBrk="0" fontAlgn="base" hangingPunct="0">
        <a:spcBef>
          <a:spcPts val="800"/>
        </a:spcBef>
        <a:spcAft>
          <a:spcPct val="0"/>
        </a:spcAft>
        <a:buClr>
          <a:srgbClr val="482683"/>
        </a:buClr>
        <a:buSzPct val="100000"/>
        <a:buFont typeface="Arial" pitchFamily="34" charset="0"/>
        <a:buChar char="•"/>
        <a:tabLst/>
        <a:defRPr sz="1867" kern="1200" baseline="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20648" indent="0" algn="l" defTabSz="609585" rtl="0" eaLnBrk="0" fontAlgn="base" hangingPunct="0">
        <a:spcBef>
          <a:spcPts val="1133"/>
        </a:spcBef>
        <a:spcAft>
          <a:spcPct val="0"/>
        </a:spcAft>
        <a:buFont typeface="Arial" pitchFamily="34" charset="0"/>
        <a:defRPr sz="1867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1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>
              <a:defRPr sz="1451"/>
            </a:lvl1pPr>
          </a:lstStyle>
          <a:p>
            <a:endParaRPr lang="fr-FR" alt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 algn="ctr">
              <a:defRPr sz="1451"/>
            </a:lvl1pPr>
          </a:lstStyle>
          <a:p>
            <a:fld id="{20B526DD-81AF-4C04-8E5C-8CB563E0D937}" type="slidenum">
              <a:rPr lang="fr-FR" altLang="fr-FR" smtClean="0"/>
              <a:pPr/>
              <a:t>‹N°›</a:t>
            </a:fld>
            <a:r>
              <a:rPr lang="fr-FR" altLang="fr-FR" dirty="0"/>
              <a:t> </a:t>
            </a:r>
            <a:fld id="{20B526DD-81AF-4C04-8E5C-8CB563E0D937}" type="slidenum">
              <a:rPr lang="fr-FR" altLang="fr-FR" smtClean="0"/>
              <a:pPr/>
              <a:t>‹N°›</a:t>
            </a:fld>
            <a:r>
              <a:rPr lang="fr-FR" altLang="fr-FR" dirty="0"/>
              <a:t> </a:t>
            </a:r>
            <a:fld id="{20B526DD-81AF-4C04-8E5C-8CB563E0D937}" type="slidenum">
              <a:rPr lang="fr-FR" altLang="fr-FR" smtClean="0"/>
              <a:pPr/>
              <a:t>‹N°›</a:t>
            </a:fld>
            <a:r>
              <a:rPr lang="fr-FR" altLang="fr-FR" dirty="0"/>
              <a:t> </a:t>
            </a:r>
            <a:fld id="{20B526DD-81AF-4C04-8E5C-8CB563E0D937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 algn="r">
              <a:defRPr sz="1451"/>
            </a:lvl1pPr>
          </a:lstStyle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837768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535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535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535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535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535">
          <a:solidFill>
            <a:schemeClr val="tx2"/>
          </a:solidFill>
          <a:latin typeface="Arial" charset="0"/>
        </a:defRPr>
      </a:lvl5pPr>
      <a:lvl6pPr marL="473026" algn="ctr" rtl="0" eaLnBrk="1" fontAlgn="base" hangingPunct="1">
        <a:spcBef>
          <a:spcPct val="0"/>
        </a:spcBef>
        <a:spcAft>
          <a:spcPct val="0"/>
        </a:spcAft>
        <a:defRPr sz="4535">
          <a:solidFill>
            <a:schemeClr val="tx2"/>
          </a:solidFill>
          <a:latin typeface="Arial" charset="0"/>
        </a:defRPr>
      </a:lvl6pPr>
      <a:lvl7pPr marL="946052" algn="ctr" rtl="0" eaLnBrk="1" fontAlgn="base" hangingPunct="1">
        <a:spcBef>
          <a:spcPct val="0"/>
        </a:spcBef>
        <a:spcAft>
          <a:spcPct val="0"/>
        </a:spcAft>
        <a:defRPr sz="4535">
          <a:solidFill>
            <a:schemeClr val="tx2"/>
          </a:solidFill>
          <a:latin typeface="Arial" charset="0"/>
        </a:defRPr>
      </a:lvl7pPr>
      <a:lvl8pPr marL="1419078" algn="ctr" rtl="0" eaLnBrk="1" fontAlgn="base" hangingPunct="1">
        <a:spcBef>
          <a:spcPct val="0"/>
        </a:spcBef>
        <a:spcAft>
          <a:spcPct val="0"/>
        </a:spcAft>
        <a:defRPr sz="4535">
          <a:solidFill>
            <a:schemeClr val="tx2"/>
          </a:solidFill>
          <a:latin typeface="Arial" charset="0"/>
        </a:defRPr>
      </a:lvl8pPr>
      <a:lvl9pPr marL="1892104" algn="ctr" rtl="0" eaLnBrk="1" fontAlgn="base" hangingPunct="1">
        <a:spcBef>
          <a:spcPct val="0"/>
        </a:spcBef>
        <a:spcAft>
          <a:spcPct val="0"/>
        </a:spcAft>
        <a:defRPr sz="4535">
          <a:solidFill>
            <a:schemeClr val="tx2"/>
          </a:solidFill>
          <a:latin typeface="Arial" charset="0"/>
        </a:defRPr>
      </a:lvl9pPr>
    </p:titleStyle>
    <p:bodyStyle>
      <a:lvl1pPr marL="354769" indent="-354769" algn="l" rtl="0" eaLnBrk="1" fontAlgn="base" hangingPunct="1">
        <a:spcBef>
          <a:spcPct val="20000"/>
        </a:spcBef>
        <a:spcAft>
          <a:spcPct val="0"/>
        </a:spcAft>
        <a:buChar char="•"/>
        <a:defRPr sz="3356">
          <a:solidFill>
            <a:schemeClr val="tx1"/>
          </a:solidFill>
          <a:latin typeface="+mn-lt"/>
          <a:ea typeface="+mn-ea"/>
          <a:cs typeface="+mn-cs"/>
        </a:defRPr>
      </a:lvl1pPr>
      <a:lvl2pPr marL="768667" indent="-295641" algn="l" rtl="0" eaLnBrk="1" fontAlgn="base" hangingPunct="1">
        <a:spcBef>
          <a:spcPct val="20000"/>
        </a:spcBef>
        <a:spcAft>
          <a:spcPct val="0"/>
        </a:spcAft>
        <a:buChar char="–"/>
        <a:defRPr sz="2902">
          <a:solidFill>
            <a:schemeClr val="tx1"/>
          </a:solidFill>
          <a:latin typeface="+mn-lt"/>
        </a:defRPr>
      </a:lvl2pPr>
      <a:lvl3pPr marL="1182565" indent="-236513" algn="l" rtl="0" eaLnBrk="1" fontAlgn="base" hangingPunct="1">
        <a:spcBef>
          <a:spcPct val="20000"/>
        </a:spcBef>
        <a:spcAft>
          <a:spcPct val="0"/>
        </a:spcAft>
        <a:buChar char="•"/>
        <a:defRPr sz="2449">
          <a:solidFill>
            <a:schemeClr val="tx1"/>
          </a:solidFill>
          <a:latin typeface="+mn-lt"/>
        </a:defRPr>
      </a:lvl3pPr>
      <a:lvl4pPr marL="1655591" indent="-236513" algn="l" rtl="0" eaLnBrk="1" fontAlgn="base" hangingPunct="1">
        <a:spcBef>
          <a:spcPct val="20000"/>
        </a:spcBef>
        <a:spcAft>
          <a:spcPct val="0"/>
        </a:spcAft>
        <a:buChar char="–"/>
        <a:defRPr sz="2086">
          <a:solidFill>
            <a:schemeClr val="tx1"/>
          </a:solidFill>
          <a:latin typeface="+mn-lt"/>
        </a:defRPr>
      </a:lvl4pPr>
      <a:lvl5pPr marL="2128617" indent="-236513" algn="l" rtl="0" eaLnBrk="1" fontAlgn="base" hangingPunct="1">
        <a:spcBef>
          <a:spcPct val="20000"/>
        </a:spcBef>
        <a:spcAft>
          <a:spcPct val="0"/>
        </a:spcAft>
        <a:buChar char="»"/>
        <a:defRPr sz="2086">
          <a:solidFill>
            <a:schemeClr val="tx1"/>
          </a:solidFill>
          <a:latin typeface="+mn-lt"/>
        </a:defRPr>
      </a:lvl5pPr>
      <a:lvl6pPr marL="2601642" indent="-236513" algn="l" rtl="0" eaLnBrk="1" fontAlgn="base" hangingPunct="1">
        <a:spcBef>
          <a:spcPct val="20000"/>
        </a:spcBef>
        <a:spcAft>
          <a:spcPct val="0"/>
        </a:spcAft>
        <a:buChar char="»"/>
        <a:defRPr sz="2086">
          <a:solidFill>
            <a:schemeClr val="tx1"/>
          </a:solidFill>
          <a:latin typeface="+mn-lt"/>
        </a:defRPr>
      </a:lvl6pPr>
      <a:lvl7pPr marL="3074668" indent="-236513" algn="l" rtl="0" eaLnBrk="1" fontAlgn="base" hangingPunct="1">
        <a:spcBef>
          <a:spcPct val="20000"/>
        </a:spcBef>
        <a:spcAft>
          <a:spcPct val="0"/>
        </a:spcAft>
        <a:buChar char="»"/>
        <a:defRPr sz="2086">
          <a:solidFill>
            <a:schemeClr val="tx1"/>
          </a:solidFill>
          <a:latin typeface="+mn-lt"/>
        </a:defRPr>
      </a:lvl7pPr>
      <a:lvl8pPr marL="3547694" indent="-236513" algn="l" rtl="0" eaLnBrk="1" fontAlgn="base" hangingPunct="1">
        <a:spcBef>
          <a:spcPct val="20000"/>
        </a:spcBef>
        <a:spcAft>
          <a:spcPct val="0"/>
        </a:spcAft>
        <a:buChar char="»"/>
        <a:defRPr sz="2086">
          <a:solidFill>
            <a:schemeClr val="tx1"/>
          </a:solidFill>
          <a:latin typeface="+mn-lt"/>
        </a:defRPr>
      </a:lvl8pPr>
      <a:lvl9pPr marL="4020720" indent="-236513" algn="l" rtl="0" eaLnBrk="1" fontAlgn="base" hangingPunct="1">
        <a:spcBef>
          <a:spcPct val="20000"/>
        </a:spcBef>
        <a:spcAft>
          <a:spcPct val="0"/>
        </a:spcAft>
        <a:buChar char="»"/>
        <a:defRPr sz="2086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46052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73026" algn="l" defTabSz="946052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46052" algn="l" defTabSz="946052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19078" algn="l" defTabSz="946052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892104" algn="l" defTabSz="946052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365129" algn="l" defTabSz="946052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838155" algn="l" defTabSz="946052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11181" algn="l" defTabSz="946052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784207" algn="l" defTabSz="946052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6.png"/><Relationship Id="rId7" Type="http://schemas.openxmlformats.org/officeDocument/2006/relationships/image" Target="../media/image33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hyperlink" Target="mailto:conventionsantecdg31@mnt.fr" TargetMode="External"/><Relationship Id="rId11" Type="http://schemas.openxmlformats.org/officeDocument/2006/relationships/hyperlink" Target="http://www.mnt.fr/mon-agence" TargetMode="External"/><Relationship Id="rId5" Type="http://schemas.openxmlformats.org/officeDocument/2006/relationships/hyperlink" Target="mailto:conventionsantecdg32@mnt.fr" TargetMode="External"/><Relationship Id="rId10" Type="http://schemas.openxmlformats.org/officeDocument/2006/relationships/image" Target="../media/image36.png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4.png"/><Relationship Id="rId7" Type="http://schemas.openxmlformats.org/officeDocument/2006/relationships/image" Target="../media/image41.png"/><Relationship Id="rId12" Type="http://schemas.openxmlformats.org/officeDocument/2006/relationships/hyperlink" Target="mailto:conventionsantecdg31@mnt.f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9.png"/><Relationship Id="rId5" Type="http://schemas.openxmlformats.org/officeDocument/2006/relationships/image" Target="../media/image9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5" Type="http://schemas.openxmlformats.org/officeDocument/2006/relationships/image" Target="../media/image49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9.png"/><Relationship Id="rId5" Type="http://schemas.openxmlformats.org/officeDocument/2006/relationships/image" Target="../media/image32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2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5" Type="http://schemas.openxmlformats.org/officeDocument/2006/relationships/image" Target="../media/image36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png"/><Relationship Id="rId5" Type="http://schemas.openxmlformats.org/officeDocument/2006/relationships/image" Target="../media/image36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1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png"/><Relationship Id="rId5" Type="http://schemas.openxmlformats.org/officeDocument/2006/relationships/image" Target="../media/image36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1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png"/><Relationship Id="rId5" Type="http://schemas.openxmlformats.org/officeDocument/2006/relationships/image" Target="../media/image36.png"/><Relationship Id="rId4" Type="http://schemas.openxmlformats.org/officeDocument/2006/relationships/image" Target="../media/image32.png"/><Relationship Id="rId9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14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png"/><Relationship Id="rId5" Type="http://schemas.openxmlformats.org/officeDocument/2006/relationships/image" Target="../media/image64.png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1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7.png"/><Relationship Id="rId5" Type="http://schemas.openxmlformats.org/officeDocument/2006/relationships/image" Target="../media/image32.png"/><Relationship Id="rId10" Type="http://schemas.openxmlformats.org/officeDocument/2006/relationships/image" Target="../media/image9.png"/><Relationship Id="rId4" Type="http://schemas.openxmlformats.org/officeDocument/2006/relationships/image" Target="../media/image17.png"/><Relationship Id="rId9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14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5" Type="http://schemas.openxmlformats.org/officeDocument/2006/relationships/image" Target="../media/image75.png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g31.fr/" TargetMode="External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\\Serveur_gestion\Public CDG\Transfert de donnees\Diffusion-Communication\Charte graphique\Secretariat direction\autres docs\couverture powerpo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029" y="2452"/>
            <a:ext cx="9697382" cy="685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39325" y="2204865"/>
            <a:ext cx="5803481" cy="2376264"/>
          </a:xfrm>
        </p:spPr>
        <p:txBody>
          <a:bodyPr/>
          <a:lstStyle/>
          <a:p>
            <a:r>
              <a:rPr lang="fr-FR" altLang="fr-FR" sz="4172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PSC : Conventions de Participation Santé et Prévoyance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763424" y="6041426"/>
            <a:ext cx="3185904" cy="694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05" tIns="47302" rIns="94605" bIns="47302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5pPr>
            <a:lvl6pPr marL="521528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6pPr>
            <a:lvl7pPr marL="1043056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7pPr>
            <a:lvl8pPr marL="1564584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8pPr>
            <a:lvl9pPr marL="2086112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defTabSz="829361"/>
            <a:r>
              <a:rPr lang="fr-FR" altLang="fr-FR" sz="1814" kern="0" dirty="0">
                <a:solidFill>
                  <a:srgbClr val="7B78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Juin 2023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F26A0ED7-DF74-D4E4-FC4A-41FA42A10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1298" y="6139962"/>
            <a:ext cx="995146" cy="66374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E89FF25-3800-8B22-8111-9B9877F06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49" y="88756"/>
            <a:ext cx="10955867" cy="471091"/>
          </a:xfrm>
        </p:spPr>
        <p:txBody>
          <a:bodyPr/>
          <a:lstStyle/>
          <a:p>
            <a:r>
              <a:rPr lang="fr-FR" dirty="0"/>
              <a:t>Les chiffres clés de la MNT, 1</a:t>
            </a:r>
            <a:r>
              <a:rPr lang="fr-FR" baseline="30000" dirty="0"/>
              <a:t>ère</a:t>
            </a:r>
            <a:r>
              <a:rPr lang="fr-FR" dirty="0"/>
              <a:t> mutuelle de la FPT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D820E09-CAFC-2995-024B-82C6423CA9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7657B-8F99-43FF-9C46-7675354BEEB6}" type="slidenum">
              <a:rPr lang="en-US" altLang="fr-FR" smtClean="0"/>
              <a:pPr/>
              <a:t>10</a:t>
            </a:fld>
            <a:endParaRPr lang="en-US" altLang="fr-FR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5CC3B6D7-69F9-7721-8725-5216C17411CC}"/>
              </a:ext>
            </a:extLst>
          </p:cNvPr>
          <p:cNvGrpSpPr/>
          <p:nvPr/>
        </p:nvGrpSpPr>
        <p:grpSpPr>
          <a:xfrm>
            <a:off x="-62311" y="1777861"/>
            <a:ext cx="11654312" cy="4266448"/>
            <a:chOff x="117027" y="1328587"/>
            <a:chExt cx="8549872" cy="3199836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E4848A23-FB24-2258-01DF-9E16F47E76EF}"/>
                </a:ext>
              </a:extLst>
            </p:cNvPr>
            <p:cNvGrpSpPr/>
            <p:nvPr/>
          </p:nvGrpSpPr>
          <p:grpSpPr>
            <a:xfrm>
              <a:off x="413372" y="1328587"/>
              <a:ext cx="8253527" cy="3199836"/>
              <a:chOff x="413372" y="1328587"/>
              <a:chExt cx="8253527" cy="3199836"/>
            </a:xfrm>
          </p:grpSpPr>
          <p:pic>
            <p:nvPicPr>
              <p:cNvPr id="12" name="Image 11" descr="Une image contenant mur, neige&#10;&#10;Description générée automatiquement">
                <a:extLst>
                  <a:ext uri="{FF2B5EF4-FFF2-40B4-BE49-F238E27FC236}">
                    <a16:creationId xmlns:a16="http://schemas.microsoft.com/office/drawing/2014/main" id="{4B7FEBC4-9780-F28B-6273-03AF4BEE73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03928" y="1328588"/>
                <a:ext cx="3962971" cy="3199835"/>
              </a:xfrm>
              <a:prstGeom prst="rect">
                <a:avLst/>
              </a:prstGeom>
            </p:spPr>
          </p:pic>
          <p:pic>
            <p:nvPicPr>
              <p:cNvPr id="13" name="Image 12" descr="Une image contenant mur, neige&#10;&#10;Description générée automatiquement">
                <a:extLst>
                  <a:ext uri="{FF2B5EF4-FFF2-40B4-BE49-F238E27FC236}">
                    <a16:creationId xmlns:a16="http://schemas.microsoft.com/office/drawing/2014/main" id="{9A3990F5-A8F4-FA10-52D6-2B094C57B0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3372" y="1328587"/>
                <a:ext cx="4472710" cy="3199836"/>
              </a:xfrm>
              <a:prstGeom prst="rect">
                <a:avLst/>
              </a:prstGeom>
            </p:spPr>
          </p:pic>
        </p:grpSp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B52F28AF-7C94-E368-7033-DC627FC6D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3286" y="1384593"/>
              <a:ext cx="2071255" cy="903882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5A2DE79B-DE7D-E16B-F1E8-50D8E1B84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78456" y="2027214"/>
              <a:ext cx="1280787" cy="558927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A2165FD2-6325-509A-092B-FB967746A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4718" y="2638170"/>
              <a:ext cx="1424305" cy="621557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B4193818-DDEA-ADDC-7D04-2C4BD4D35203}"/>
                </a:ext>
              </a:extLst>
            </p:cNvPr>
            <p:cNvSpPr txBox="1"/>
            <p:nvPr/>
          </p:nvSpPr>
          <p:spPr>
            <a:xfrm>
              <a:off x="590920" y="1964588"/>
              <a:ext cx="2203825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 dirty="0">
                  <a:solidFill>
                    <a:srgbClr val="006894"/>
                  </a:solidFill>
                  <a:latin typeface="Arial Black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DE CHIFFRE D’AFFAIRES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CE6D53F3-4FD0-6183-F12E-E79A2C36382B}"/>
                </a:ext>
              </a:extLst>
            </p:cNvPr>
            <p:cNvSpPr txBox="1"/>
            <p:nvPr/>
          </p:nvSpPr>
          <p:spPr>
            <a:xfrm>
              <a:off x="1410290" y="2433989"/>
              <a:ext cx="2158029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 dirty="0">
                  <a:solidFill>
                    <a:srgbClr val="006894"/>
                  </a:solidFill>
                  <a:latin typeface="Arial Black" panose="020B0604020202020204" pitchFamily="34" charset="0"/>
                  <a:ea typeface="MS PGothic" pitchFamily="34" charset="-128"/>
                  <a:cs typeface="Arial Black" panose="020B0604020202020204" pitchFamily="34" charset="0"/>
                </a:rPr>
                <a:t>ADHÉRENTS EN SANTÉ </a:t>
              </a:r>
              <a:br>
                <a:rPr lang="fr-FR" sz="1200" b="1" dirty="0">
                  <a:solidFill>
                    <a:srgbClr val="006894"/>
                  </a:solidFill>
                  <a:latin typeface="Arial Black" panose="020B0604020202020204" pitchFamily="34" charset="0"/>
                  <a:ea typeface="MS PGothic" pitchFamily="34" charset="-128"/>
                  <a:cs typeface="Arial Black" panose="020B0604020202020204" pitchFamily="34" charset="0"/>
                </a:rPr>
              </a:br>
              <a:r>
                <a:rPr lang="fr-FR" sz="1200" b="1" dirty="0">
                  <a:solidFill>
                    <a:srgbClr val="006894"/>
                  </a:solidFill>
                  <a:latin typeface="Arial Black" panose="020B0604020202020204" pitchFamily="34" charset="0"/>
                  <a:ea typeface="MS PGothic" pitchFamily="34" charset="-128"/>
                  <a:cs typeface="Arial Black" panose="020B0604020202020204" pitchFamily="34" charset="0"/>
                </a:rPr>
                <a:t>ET/OU PRÉVOYANCE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81B64671-AD1F-5C0C-04C4-A82CC68EF937}"/>
                </a:ext>
              </a:extLst>
            </p:cNvPr>
            <p:cNvSpPr txBox="1"/>
            <p:nvPr/>
          </p:nvSpPr>
          <p:spPr>
            <a:xfrm>
              <a:off x="117027" y="3065965"/>
              <a:ext cx="2158029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67" b="1" dirty="0">
                  <a:solidFill>
                    <a:srgbClr val="006894"/>
                  </a:solidFill>
                  <a:latin typeface="Arial Black" panose="020B0604020202020204" pitchFamily="34" charset="0"/>
                  <a:ea typeface="MS PGothic" pitchFamily="34" charset="-128"/>
                  <a:cs typeface="Arial Black" panose="020B0604020202020204" pitchFamily="34" charset="0"/>
                </a:rPr>
                <a:t>PERSONNES PROTÉGÉES</a:t>
              </a:r>
            </a:p>
          </p:txBody>
        </p:sp>
      </p:grpSp>
      <p:sp>
        <p:nvSpPr>
          <p:cNvPr id="14" name="Espace réservé du numéro de diapositive 3">
            <a:extLst>
              <a:ext uri="{FF2B5EF4-FFF2-40B4-BE49-F238E27FC236}">
                <a16:creationId xmlns:a16="http://schemas.microsoft.com/office/drawing/2014/main" id="{CEE0DA17-36A8-A850-F545-A1E85C428AFC}"/>
              </a:ext>
            </a:extLst>
          </p:cNvPr>
          <p:cNvSpPr txBox="1">
            <a:spLocks/>
          </p:cNvSpPr>
          <p:nvPr/>
        </p:nvSpPr>
        <p:spPr>
          <a:xfrm>
            <a:off x="11615208" y="5671715"/>
            <a:ext cx="533400" cy="36618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r" defTabSz="914400" rtl="0" eaLnBrk="1" latinLnBrk="0" hangingPunct="1">
              <a:defRPr sz="1067" b="1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fld id="{0197657B-8F99-43FF-9C46-7675354BEEB6}" type="slidenum">
              <a:rPr lang="en-US" altLang="fr-FR" smtClean="0">
                <a:solidFill>
                  <a:prstClr val="white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fr-FR" dirty="0">
              <a:solidFill>
                <a:prstClr val="white"/>
              </a:solidFill>
              <a:ea typeface="MS PGothic" pitchFamily="34" charset="-128"/>
            </a:endParaRP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0BA5F5D4-D6E6-DE1F-9E5B-1DED17F51517}"/>
              </a:ext>
            </a:extLst>
          </p:cNvPr>
          <p:cNvGrpSpPr/>
          <p:nvPr/>
        </p:nvGrpSpPr>
        <p:grpSpPr>
          <a:xfrm>
            <a:off x="2518799" y="3604987"/>
            <a:ext cx="3394188" cy="2075574"/>
            <a:chOff x="1242383" y="2497400"/>
            <a:chExt cx="2545641" cy="1556680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5775D333-6E3D-46E5-3FF4-C77488EAB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2383" y="2497400"/>
              <a:ext cx="2366947" cy="1137063"/>
            </a:xfrm>
            <a:prstGeom prst="rect">
              <a:avLst/>
            </a:prstGeom>
          </p:spPr>
        </p:pic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56663CA5-53A9-AC7B-1D06-DA3CD602C783}"/>
                </a:ext>
              </a:extLst>
            </p:cNvPr>
            <p:cNvSpPr txBox="1"/>
            <p:nvPr/>
          </p:nvSpPr>
          <p:spPr>
            <a:xfrm>
              <a:off x="2181453" y="3268295"/>
              <a:ext cx="1112650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5867" b="1" dirty="0">
                  <a:solidFill>
                    <a:srgbClr val="006894"/>
                  </a:solidFill>
                  <a:latin typeface="Arial Black" panose="020B0604020202020204" pitchFamily="34" charset="0"/>
                  <a:ea typeface="MS PGothic" pitchFamily="34" charset="-128"/>
                  <a:cs typeface="Arial Black" panose="020B0604020202020204" pitchFamily="34" charset="0"/>
                </a:rPr>
                <a:t>94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83C016B5-5DE3-30C5-8791-C6109B7BCE92}"/>
                </a:ext>
              </a:extLst>
            </p:cNvPr>
            <p:cNvSpPr txBox="1"/>
            <p:nvPr/>
          </p:nvSpPr>
          <p:spPr>
            <a:xfrm>
              <a:off x="1687532" y="3815505"/>
              <a:ext cx="2100492" cy="238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67" b="1" dirty="0">
                  <a:solidFill>
                    <a:srgbClr val="006894"/>
                  </a:solidFill>
                  <a:latin typeface="Arial Black" panose="020B0604020202020204" pitchFamily="34" charset="0"/>
                  <a:ea typeface="MS PGothic" pitchFamily="34" charset="-128"/>
                  <a:cs typeface="Arial Black" panose="020B0604020202020204" pitchFamily="34" charset="0"/>
                </a:rPr>
                <a:t>AGENCES</a:t>
              </a:r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C166DF14-ACCD-436C-78A8-F8DF8798EC57}"/>
              </a:ext>
            </a:extLst>
          </p:cNvPr>
          <p:cNvGrpSpPr/>
          <p:nvPr/>
        </p:nvGrpSpPr>
        <p:grpSpPr>
          <a:xfrm>
            <a:off x="306970" y="4281369"/>
            <a:ext cx="2859972" cy="2056275"/>
            <a:chOff x="-84660" y="3043849"/>
            <a:chExt cx="2144979" cy="1542206"/>
          </a:xfrm>
        </p:grpSpPr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811F030C-18E5-5A4F-FAAE-2E11691D8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7339" y="3575446"/>
              <a:ext cx="928111" cy="1010609"/>
            </a:xfrm>
            <a:prstGeom prst="rect">
              <a:avLst/>
            </a:prstGeom>
          </p:spPr>
        </p:pic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93FEEE42-98C1-8B53-DCEA-BCD6C835B804}"/>
                </a:ext>
              </a:extLst>
            </p:cNvPr>
            <p:cNvSpPr txBox="1"/>
            <p:nvPr/>
          </p:nvSpPr>
          <p:spPr>
            <a:xfrm>
              <a:off x="736399" y="3987256"/>
              <a:ext cx="111265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67" b="1" dirty="0">
                  <a:solidFill>
                    <a:srgbClr val="006894"/>
                  </a:solidFill>
                  <a:latin typeface="Arial Black" panose="020B0604020202020204" pitchFamily="34" charset="0"/>
                  <a:ea typeface="MS PGothic" pitchFamily="34" charset="-128"/>
                  <a:cs typeface="Arial Black" panose="020B0604020202020204" pitchFamily="34" charset="0"/>
                </a:rPr>
                <a:t>SECTIONS</a:t>
              </a:r>
            </a:p>
          </p:txBody>
        </p:sp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AC5F42F0-ABFF-D6CE-6D40-1EF0ECB9F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84660" y="3043849"/>
              <a:ext cx="2144979" cy="1030431"/>
            </a:xfrm>
            <a:prstGeom prst="rect">
              <a:avLst/>
            </a:prstGeom>
          </p:spPr>
        </p:pic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8C54AD63-0D38-91AC-54B0-2AED18C9BC90}"/>
              </a:ext>
            </a:extLst>
          </p:cNvPr>
          <p:cNvGrpSpPr/>
          <p:nvPr/>
        </p:nvGrpSpPr>
        <p:grpSpPr>
          <a:xfrm>
            <a:off x="3906759" y="904981"/>
            <a:ext cx="4725064" cy="2301424"/>
            <a:chOff x="2711335" y="621834"/>
            <a:chExt cx="3543798" cy="1726068"/>
          </a:xfrm>
        </p:grpSpPr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90A84FB7-6C0F-3252-50B6-A5B0F4652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6826" y="621834"/>
              <a:ext cx="3178712" cy="1527028"/>
            </a:xfrm>
            <a:prstGeom prst="rect">
              <a:avLst/>
            </a:prstGeom>
          </p:spPr>
        </p:pic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2354C530-1E26-3B38-3BD9-E09841BF5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11335" y="1624307"/>
              <a:ext cx="1619077" cy="706554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7620756-FC91-6874-ABEF-BB99B83B8F36}"/>
                </a:ext>
              </a:extLst>
            </p:cNvPr>
            <p:cNvSpPr/>
            <p:nvPr/>
          </p:nvSpPr>
          <p:spPr>
            <a:xfrm>
              <a:off x="3900752" y="1724654"/>
              <a:ext cx="2354381" cy="6232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 dirty="0">
                  <a:solidFill>
                    <a:srgbClr val="006894"/>
                  </a:solidFill>
                  <a:latin typeface="Arial Black" panose="020B0604020202020204" pitchFamily="34" charset="0"/>
                  <a:ea typeface="MS PGothic" pitchFamily="34" charset="-128"/>
                  <a:cs typeface="Arial Black" panose="020B0604020202020204" pitchFamily="34" charset="0"/>
                </a:rPr>
                <a:t>DES ADHÉRENTS DE LA</a:t>
              </a:r>
            </a:p>
            <a:p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 dirty="0">
                  <a:solidFill>
                    <a:srgbClr val="006894"/>
                  </a:solidFill>
                  <a:latin typeface="Arial Black" panose="020B0604020202020204" pitchFamily="34" charset="0"/>
                  <a:ea typeface="MS PGothic" pitchFamily="34" charset="-128"/>
                  <a:cs typeface="Arial Black" panose="020B0604020202020204" pitchFamily="34" charset="0"/>
                </a:rPr>
                <a:t>MNT SE DISENT PRÊTS </a:t>
              </a:r>
            </a:p>
            <a:p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 dirty="0">
                  <a:solidFill>
                    <a:srgbClr val="006894"/>
                  </a:solidFill>
                  <a:latin typeface="Arial Black" panose="020B0604020202020204" pitchFamily="34" charset="0"/>
                  <a:ea typeface="MS PGothic" pitchFamily="34" charset="-128"/>
                  <a:cs typeface="Arial Black" panose="020B0604020202020204" pitchFamily="34" charset="0"/>
                </a:rPr>
                <a:t>À RECOMMANDER LEUR MUTUELLE</a:t>
              </a:r>
            </a:p>
          </p:txBody>
        </p:sp>
      </p:grpSp>
      <p:pic>
        <p:nvPicPr>
          <p:cNvPr id="28" name="Image 27">
            <a:extLst>
              <a:ext uri="{FF2B5EF4-FFF2-40B4-BE49-F238E27FC236}">
                <a16:creationId xmlns:a16="http://schemas.microsoft.com/office/drawing/2014/main" id="{BE23AFAE-6BC7-062F-6D53-1686998FC09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5157" y="2149187"/>
            <a:ext cx="2884473" cy="836727"/>
          </a:xfrm>
          <a:prstGeom prst="rect">
            <a:avLst/>
          </a:prstGeom>
        </p:spPr>
      </p:pic>
      <p:grpSp>
        <p:nvGrpSpPr>
          <p:cNvPr id="29" name="Groupe 28">
            <a:extLst>
              <a:ext uri="{FF2B5EF4-FFF2-40B4-BE49-F238E27FC236}">
                <a16:creationId xmlns:a16="http://schemas.microsoft.com/office/drawing/2014/main" id="{3C1068C1-7145-CC74-54F0-CD611467CC5A}"/>
              </a:ext>
            </a:extLst>
          </p:cNvPr>
          <p:cNvGrpSpPr/>
          <p:nvPr/>
        </p:nvGrpSpPr>
        <p:grpSpPr>
          <a:xfrm>
            <a:off x="7561186" y="2903860"/>
            <a:ext cx="7013519" cy="1023967"/>
            <a:chOff x="5499002" y="2111431"/>
            <a:chExt cx="5260139" cy="767975"/>
          </a:xfrm>
        </p:grpSpPr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4466B281-DB89-E6AB-D314-1841014B88EB}"/>
                </a:ext>
              </a:extLst>
            </p:cNvPr>
            <p:cNvSpPr txBox="1"/>
            <p:nvPr/>
          </p:nvSpPr>
          <p:spPr>
            <a:xfrm>
              <a:off x="5499002" y="2171750"/>
              <a:ext cx="2833308" cy="500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3733" b="1" dirty="0">
                  <a:solidFill>
                    <a:srgbClr val="006894"/>
                  </a:solidFill>
                  <a:latin typeface="Arial Black" panose="020B0604020202020204" pitchFamily="34" charset="0"/>
                  <a:ea typeface="MS PGothic" pitchFamily="34" charset="-128"/>
                  <a:cs typeface="Arial Black" panose="020B0604020202020204" pitchFamily="34" charset="0"/>
                </a:rPr>
                <a:t>35 000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8492F96-24F1-73E7-BD88-33CEB6D82C28}"/>
                </a:ext>
              </a:extLst>
            </p:cNvPr>
            <p:cNvSpPr/>
            <p:nvPr/>
          </p:nvSpPr>
          <p:spPr>
            <a:xfrm>
              <a:off x="6187141" y="2563839"/>
              <a:ext cx="4572000" cy="31556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67" b="1" dirty="0">
                  <a:solidFill>
                    <a:srgbClr val="007692"/>
                  </a:solidFill>
                  <a:latin typeface="Arial Black" panose="020B0604020202020204" pitchFamily="34" charset="0"/>
                  <a:ea typeface="MS PGothic" pitchFamily="34" charset="-128"/>
                  <a:cs typeface="Arial Black" panose="020B0604020202020204" pitchFamily="34" charset="0"/>
                </a:rPr>
                <a:t>ADHÉRENTS DE LA MNT BÉNÉFICIENT</a:t>
              </a:r>
            </a:p>
            <a:p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67" b="1" dirty="0">
                  <a:solidFill>
                    <a:srgbClr val="007692"/>
                  </a:solidFill>
                  <a:latin typeface="Arial Black" panose="020B0604020202020204" pitchFamily="34" charset="0"/>
                  <a:ea typeface="MS PGothic" pitchFamily="34" charset="-128"/>
                  <a:cs typeface="Arial Black" panose="020B0604020202020204" pitchFamily="34" charset="0"/>
                </a:rPr>
                <a:t>D’UNE MINORATION DE COTISATION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C016971-26E1-C142-1FAA-FA595BD3D6DB}"/>
                </a:ext>
              </a:extLst>
            </p:cNvPr>
            <p:cNvSpPr/>
            <p:nvPr/>
          </p:nvSpPr>
          <p:spPr>
            <a:xfrm>
              <a:off x="6191764" y="2111431"/>
              <a:ext cx="2354381" cy="176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933" b="1" dirty="0">
                  <a:solidFill>
                    <a:srgbClr val="007692"/>
                  </a:solidFill>
                  <a:latin typeface="Arial Black" panose="020B0604020202020204" pitchFamily="34" charset="0"/>
                  <a:ea typeface="MS PGothic" pitchFamily="34" charset="-128"/>
                  <a:cs typeface="Arial Black" panose="020B0604020202020204" pitchFamily="34" charset="0"/>
                </a:rPr>
                <a:t>PLUS DE</a:t>
              </a:r>
            </a:p>
          </p:txBody>
        </p:sp>
      </p:grpSp>
      <p:pic>
        <p:nvPicPr>
          <p:cNvPr id="33" name="Image 32" descr="Une image contenant mur, blanc, intérieur&#10;&#10;Description générée automatiquement">
            <a:extLst>
              <a:ext uri="{FF2B5EF4-FFF2-40B4-BE49-F238E27FC236}">
                <a16:creationId xmlns:a16="http://schemas.microsoft.com/office/drawing/2014/main" id="{24AB03E3-2CFC-A44E-D89E-4469FEF886B8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2991" y="4224009"/>
            <a:ext cx="6277248" cy="1830452"/>
          </a:xfrm>
          <a:prstGeom prst="rect">
            <a:avLst/>
          </a:prstGeom>
        </p:spPr>
      </p:pic>
      <p:grpSp>
        <p:nvGrpSpPr>
          <p:cNvPr id="34" name="Groupe 33">
            <a:extLst>
              <a:ext uri="{FF2B5EF4-FFF2-40B4-BE49-F238E27FC236}">
                <a16:creationId xmlns:a16="http://schemas.microsoft.com/office/drawing/2014/main" id="{4EAF86CB-DB84-FDE0-CF36-776235250BB5}"/>
              </a:ext>
            </a:extLst>
          </p:cNvPr>
          <p:cNvGrpSpPr/>
          <p:nvPr/>
        </p:nvGrpSpPr>
        <p:grpSpPr>
          <a:xfrm>
            <a:off x="6576149" y="4484498"/>
            <a:ext cx="3777744" cy="642123"/>
            <a:chOff x="3959055" y="3128186"/>
            <a:chExt cx="2833308" cy="481592"/>
          </a:xfrm>
        </p:grpSpPr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778014A7-CB16-9F24-75D8-781BE1AE3A57}"/>
                </a:ext>
              </a:extLst>
            </p:cNvPr>
            <p:cNvSpPr txBox="1"/>
            <p:nvPr/>
          </p:nvSpPr>
          <p:spPr>
            <a:xfrm>
              <a:off x="3959055" y="3128186"/>
              <a:ext cx="2833308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2400" b="1" dirty="0">
                  <a:solidFill>
                    <a:srgbClr val="4D2784"/>
                  </a:solidFill>
                  <a:latin typeface="Arial Black" panose="020B0604020202020204" pitchFamily="34" charset="0"/>
                  <a:ea typeface="MS PGothic" pitchFamily="34" charset="-128"/>
                  <a:cs typeface="Arial Black" panose="020B0604020202020204" pitchFamily="34" charset="0"/>
                </a:rPr>
                <a:t>11 MILLIONS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FE6BC83-46A1-C18D-2D63-0160BE45B8F7}"/>
                </a:ext>
              </a:extLst>
            </p:cNvPr>
            <p:cNvSpPr/>
            <p:nvPr/>
          </p:nvSpPr>
          <p:spPr>
            <a:xfrm>
              <a:off x="4469425" y="3409771"/>
              <a:ext cx="1923983" cy="2000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133" b="1" dirty="0">
                  <a:solidFill>
                    <a:srgbClr val="4D2784"/>
                  </a:solidFill>
                  <a:latin typeface="Arial Black" panose="020B0604020202020204" pitchFamily="34" charset="0"/>
                  <a:ea typeface="MS PGothic" pitchFamily="34" charset="-128"/>
                  <a:cs typeface="Arial Black" panose="020B0604020202020204" pitchFamily="34" charset="0"/>
                </a:rPr>
                <a:t>DE PERSONNES PROTÉGÉES</a:t>
              </a:r>
            </a:p>
          </p:txBody>
        </p: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78095C31-21BF-5FED-F7FA-E0212B97C66A}"/>
              </a:ext>
            </a:extLst>
          </p:cNvPr>
          <p:cNvGrpSpPr/>
          <p:nvPr/>
        </p:nvGrpSpPr>
        <p:grpSpPr>
          <a:xfrm>
            <a:off x="9802241" y="4499044"/>
            <a:ext cx="1789760" cy="595145"/>
            <a:chOff x="7065246" y="3172596"/>
            <a:chExt cx="1342320" cy="446359"/>
          </a:xfrm>
        </p:grpSpPr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B1CDFAEA-A106-CBD6-AF53-9159BC917D71}"/>
                </a:ext>
              </a:extLst>
            </p:cNvPr>
            <p:cNvSpPr txBox="1"/>
            <p:nvPr/>
          </p:nvSpPr>
          <p:spPr>
            <a:xfrm>
              <a:off x="7065246" y="3172596"/>
              <a:ext cx="112755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2400" b="1" dirty="0">
                  <a:solidFill>
                    <a:srgbClr val="4D2784"/>
                  </a:solidFill>
                  <a:latin typeface="Arial Black" panose="020B0604020202020204" pitchFamily="34" charset="0"/>
                  <a:ea typeface="MS PGothic" pitchFamily="34" charset="-128"/>
                  <a:cs typeface="Arial Black" panose="020B0604020202020204" pitchFamily="34" charset="0"/>
                </a:rPr>
                <a:t>10 000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F214417-82CB-09F4-953E-ECFC56EA29EE}"/>
                </a:ext>
              </a:extLst>
            </p:cNvPr>
            <p:cNvSpPr/>
            <p:nvPr/>
          </p:nvSpPr>
          <p:spPr>
            <a:xfrm>
              <a:off x="7072590" y="3434289"/>
              <a:ext cx="1334976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b="1" dirty="0">
                  <a:solidFill>
                    <a:srgbClr val="4D2784"/>
                  </a:solidFill>
                  <a:latin typeface="Arial Black" panose="020B0604020202020204" pitchFamily="34" charset="0"/>
                  <a:ea typeface="MS PGothic" pitchFamily="34" charset="-128"/>
                  <a:cs typeface="Arial Black" panose="020B0604020202020204" pitchFamily="34" charset="0"/>
                </a:rPr>
                <a:t>ÉLUS MUTUALISTES</a:t>
              </a:r>
            </a:p>
          </p:txBody>
        </p: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A4ED2C0C-E118-FF73-C810-E054D7508D21}"/>
              </a:ext>
            </a:extLst>
          </p:cNvPr>
          <p:cNvGrpSpPr/>
          <p:nvPr/>
        </p:nvGrpSpPr>
        <p:grpSpPr>
          <a:xfrm>
            <a:off x="8235369" y="5188011"/>
            <a:ext cx="2434748" cy="819105"/>
            <a:chOff x="6079909" y="3633321"/>
            <a:chExt cx="1826061" cy="614329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CBB1985-34A7-B67E-B393-4F93321500B6}"/>
                </a:ext>
              </a:extLst>
            </p:cNvPr>
            <p:cNvSpPr/>
            <p:nvPr/>
          </p:nvSpPr>
          <p:spPr>
            <a:xfrm>
              <a:off x="6079909" y="3993735"/>
              <a:ext cx="1826061" cy="253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b="1" dirty="0">
                  <a:solidFill>
                    <a:srgbClr val="4D2784"/>
                  </a:solidFill>
                  <a:latin typeface="Arial Black" panose="020B0604020202020204" pitchFamily="34" charset="0"/>
                  <a:ea typeface="MS PGothic" pitchFamily="34" charset="-128"/>
                  <a:cs typeface="Arial Black" panose="020B0604020202020204" pitchFamily="34" charset="0"/>
                </a:rPr>
                <a:t>COLLABORATEURS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844E175A-F4C7-5EFE-763F-A311A71AE875}"/>
                </a:ext>
              </a:extLst>
            </p:cNvPr>
            <p:cNvSpPr txBox="1"/>
            <p:nvPr/>
          </p:nvSpPr>
          <p:spPr>
            <a:xfrm>
              <a:off x="6150295" y="3633321"/>
              <a:ext cx="1530721" cy="500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3733" b="1" dirty="0">
                  <a:solidFill>
                    <a:srgbClr val="4D2784"/>
                  </a:solidFill>
                  <a:latin typeface="Arial Black" panose="020B0604020202020204" pitchFamily="34" charset="0"/>
                  <a:ea typeface="MS PGothic" pitchFamily="34" charset="-128"/>
                  <a:cs typeface="Arial Black" panose="020B0604020202020204" pitchFamily="34" charset="0"/>
                </a:rPr>
                <a:t>45 000</a:t>
              </a:r>
            </a:p>
          </p:txBody>
        </p:sp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DBC86DC8-CC14-2153-912F-579F3602E09C}"/>
              </a:ext>
            </a:extLst>
          </p:cNvPr>
          <p:cNvGrpSpPr/>
          <p:nvPr/>
        </p:nvGrpSpPr>
        <p:grpSpPr>
          <a:xfrm>
            <a:off x="5594113" y="4520387"/>
            <a:ext cx="2055808" cy="1443533"/>
            <a:chOff x="8217431" y="2821083"/>
            <a:chExt cx="1541856" cy="1019377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4DB0D68-EBCD-6803-288B-A4122FE0E184}"/>
                </a:ext>
              </a:extLst>
            </p:cNvPr>
            <p:cNvSpPr/>
            <p:nvPr/>
          </p:nvSpPr>
          <p:spPr>
            <a:xfrm>
              <a:off x="8392410" y="3365634"/>
              <a:ext cx="1156019" cy="2390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b="1" dirty="0">
                  <a:solidFill>
                    <a:srgbClr val="4D2784"/>
                  </a:solidFill>
                  <a:latin typeface="Arial Black" panose="020B0604020202020204" pitchFamily="34" charset="0"/>
                  <a:ea typeface="MS PGothic" pitchFamily="34" charset="-128"/>
                  <a:cs typeface="Arial Black" panose="020B0604020202020204" pitchFamily="34" charset="0"/>
                </a:rPr>
                <a:t>MILLIARDS</a:t>
              </a:r>
            </a:p>
          </p:txBody>
        </p:sp>
        <p:grpSp>
          <p:nvGrpSpPr>
            <p:cNvPr id="45" name="Groupe 44">
              <a:extLst>
                <a:ext uri="{FF2B5EF4-FFF2-40B4-BE49-F238E27FC236}">
                  <a16:creationId xmlns:a16="http://schemas.microsoft.com/office/drawing/2014/main" id="{82AE69EB-2D74-5920-2CE1-5475E26B2482}"/>
                </a:ext>
              </a:extLst>
            </p:cNvPr>
            <p:cNvGrpSpPr/>
            <p:nvPr/>
          </p:nvGrpSpPr>
          <p:grpSpPr>
            <a:xfrm>
              <a:off x="8217431" y="2821083"/>
              <a:ext cx="1541856" cy="1019377"/>
              <a:chOff x="4115495" y="3427111"/>
              <a:chExt cx="1541856" cy="1019377"/>
            </a:xfrm>
          </p:grpSpPr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99D4A88C-53AC-8079-F733-A855C0ABCB4D}"/>
                  </a:ext>
                </a:extLst>
              </p:cNvPr>
              <p:cNvSpPr txBox="1"/>
              <p:nvPr/>
            </p:nvSpPr>
            <p:spPr>
              <a:xfrm>
                <a:off x="4198886" y="3427111"/>
                <a:ext cx="1190243" cy="644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0958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5333" b="1" dirty="0">
                    <a:solidFill>
                      <a:srgbClr val="4D2784"/>
                    </a:solidFill>
                    <a:latin typeface="Arial Black" panose="020B0A04020102020204" pitchFamily="34" charset="0"/>
                    <a:ea typeface="MS PGothic" pitchFamily="34" charset="-128"/>
                    <a:cs typeface="Arial" panose="020B0604020202020204" pitchFamily="34" charset="0"/>
                  </a:rPr>
                  <a:t>8,7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46740C4-198E-42F6-03A3-DACE2BF94A2B}"/>
                  </a:ext>
                </a:extLst>
              </p:cNvPr>
              <p:cNvSpPr/>
              <p:nvPr/>
            </p:nvSpPr>
            <p:spPr>
              <a:xfrm>
                <a:off x="4115495" y="4163943"/>
                <a:ext cx="1541856" cy="282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60958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000" b="1" dirty="0">
                    <a:solidFill>
                      <a:srgbClr val="4D2784"/>
                    </a:solidFill>
                    <a:latin typeface="Arial Black" panose="020B0604020202020204" pitchFamily="34" charset="0"/>
                    <a:ea typeface="MS PGothic" pitchFamily="34" charset="-128"/>
                    <a:cs typeface="Arial Black" panose="020B0604020202020204" pitchFamily="34" charset="0"/>
                  </a:rPr>
                  <a:t>D’EUROS DE CHIFFRES D’AFFAIRES</a:t>
                </a:r>
              </a:p>
            </p:txBody>
          </p:sp>
        </p:grpSp>
      </p:grpSp>
      <p:pic>
        <p:nvPicPr>
          <p:cNvPr id="48" name="Image 47">
            <a:extLst>
              <a:ext uri="{FF2B5EF4-FFF2-40B4-BE49-F238E27FC236}">
                <a16:creationId xmlns:a16="http://schemas.microsoft.com/office/drawing/2014/main" id="{095DCF7D-586F-2973-6E5C-0B5EA73E9C4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791939" y="3620737"/>
            <a:ext cx="1492149" cy="1119639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E1A02B83-9BF7-6FC4-564B-1ABF5CA9FED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257" y="1298073"/>
            <a:ext cx="2823323" cy="97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24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3C68A4-9284-A38F-2B16-7644F62DA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49" y="88756"/>
            <a:ext cx="2978151" cy="471091"/>
          </a:xfrm>
        </p:spPr>
        <p:txBody>
          <a:bodyPr/>
          <a:lstStyle/>
          <a:p>
            <a:r>
              <a:rPr lang="fr-FR" dirty="0">
                <a:latin typeface="+mn-lt"/>
              </a:rPr>
              <a:t>L’équipe MNT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37CF240-DB94-9961-7729-81E4431CC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7657B-8F99-43FF-9C46-7675354BEEB6}" type="slidenum">
              <a:rPr lang="en-US" altLang="fr-FR" smtClean="0">
                <a:latin typeface="+mn-lt"/>
              </a:rPr>
              <a:pPr/>
              <a:t>11</a:t>
            </a:fld>
            <a:endParaRPr lang="en-US" altLang="fr-FR">
              <a:latin typeface="+mn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F841E20-231F-7C80-FA27-2E99FCA8E5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75"/>
          <a:stretch/>
        </p:blipFill>
        <p:spPr>
          <a:xfrm>
            <a:off x="6922379" y="2498600"/>
            <a:ext cx="4692829" cy="43594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AF6F5C3-6180-53C0-F28B-7C013DCBC8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75"/>
          <a:stretch/>
        </p:blipFill>
        <p:spPr>
          <a:xfrm>
            <a:off x="983056" y="2498599"/>
            <a:ext cx="4692829" cy="435940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4DE358C-B146-7E56-BEFE-D83E327EF9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36"/>
          <a:stretch/>
        </p:blipFill>
        <p:spPr>
          <a:xfrm>
            <a:off x="261784" y="659636"/>
            <a:ext cx="11742374" cy="1838963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0B75CD2E-E9A2-0234-E7E0-91DA59738CDE}"/>
              </a:ext>
            </a:extLst>
          </p:cNvPr>
          <p:cNvSpPr txBox="1"/>
          <p:nvPr/>
        </p:nvSpPr>
        <p:spPr>
          <a:xfrm>
            <a:off x="382772" y="857589"/>
            <a:ext cx="1145126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solidFill>
                  <a:srgbClr val="006894"/>
                </a:solidFill>
                <a:ea typeface="MS PGothic" pitchFamily="34" charset="-128"/>
                <a:cs typeface="Arial" panose="020B0604020202020204" pitchFamily="34" charset="0"/>
              </a:rPr>
              <a:t>Votre agence MNT de Toulouse </a:t>
            </a:r>
            <a:r>
              <a:rPr lang="fr-FR" sz="2000" dirty="0">
                <a:solidFill>
                  <a:srgbClr val="006894"/>
                </a:solidFill>
                <a:ea typeface="MS PGothic" pitchFamily="34" charset="-128"/>
                <a:cs typeface="Arial" panose="020B0604020202020204" pitchFamily="34" charset="0"/>
              </a:rPr>
              <a:t>7 rue de Périgord 31000 Toulouse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fr-FR" sz="1100" dirty="0">
              <a:solidFill>
                <a:srgbClr val="006894"/>
              </a:solidFill>
              <a:ea typeface="MS PGothic" pitchFamily="34" charset="-128"/>
              <a:cs typeface="Arial" panose="020B0604020202020204" pitchFamily="34" charset="0"/>
              <a:hlinkClick r:id="rId5"/>
            </a:endParaRP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rgbClr val="006894"/>
                </a:solidFill>
                <a:ea typeface="MS PGothic" pitchFamily="34" charset="-128"/>
                <a:cs typeface="Arial" panose="020B0604020202020204" pitchFamily="34" charset="0"/>
              </a:rPr>
              <a:t>Adresse mail dédiée : </a:t>
            </a:r>
            <a:r>
              <a:rPr lang="fr-FR" sz="2000" dirty="0">
                <a:solidFill>
                  <a:srgbClr val="006894"/>
                </a:solidFill>
                <a:ea typeface="MS PGothic" pitchFamily="34" charset="-128"/>
                <a:cs typeface="Arial" panose="020B0604020202020204" pitchFamily="34" charset="0"/>
                <a:hlinkClick r:id="rId6"/>
              </a:rPr>
              <a:t>convention</a:t>
            </a:r>
            <a:r>
              <a:rPr lang="fr-FR" sz="2000" dirty="0">
                <a:solidFill>
                  <a:srgbClr val="006894"/>
                </a:solidFill>
                <a:ea typeface="MS PGothic" pitchFamily="34" charset="-128"/>
                <a:hlinkClick r:id="rId6"/>
              </a:rPr>
              <a:t>santecdg31@mnt.fr</a:t>
            </a:r>
            <a:r>
              <a:rPr lang="fr-FR" sz="2000" dirty="0">
                <a:solidFill>
                  <a:srgbClr val="006894"/>
                </a:solidFill>
                <a:ea typeface="MS PGothic" pitchFamily="34" charset="-128"/>
              </a:rPr>
              <a:t> 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fr-FR" sz="1100" dirty="0">
              <a:solidFill>
                <a:srgbClr val="006894"/>
              </a:solidFill>
              <a:ea typeface="MS PGothic" pitchFamily="34" charset="-128"/>
            </a:endParaRP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rgbClr val="006894"/>
                </a:solidFill>
                <a:ea typeface="MS PGothic" pitchFamily="34" charset="-128"/>
              </a:rPr>
              <a:t>	Ligne Employeurs : </a:t>
            </a:r>
            <a:r>
              <a:rPr lang="fr-FR" sz="2000" b="1" dirty="0">
                <a:solidFill>
                  <a:srgbClr val="006894"/>
                </a:solidFill>
                <a:ea typeface="MS PGothic" pitchFamily="34" charset="-128"/>
              </a:rPr>
              <a:t>0 980 980 210 </a:t>
            </a:r>
            <a:r>
              <a:rPr lang="fr-FR" sz="2000" dirty="0">
                <a:solidFill>
                  <a:srgbClr val="006894"/>
                </a:solidFill>
                <a:ea typeface="MS PGothic" pitchFamily="34" charset="-128"/>
              </a:rPr>
              <a:t> 		</a:t>
            </a:r>
            <a:r>
              <a:rPr lang="fr-FR" sz="2000" dirty="0">
                <a:solidFill>
                  <a:srgbClr val="006894"/>
                </a:solidFill>
                <a:ea typeface="MS PGothic" pitchFamily="34" charset="-128"/>
                <a:cs typeface="Arial" panose="020B0604020202020204" pitchFamily="34" charset="0"/>
              </a:rPr>
              <a:t>Ligne Agents : </a:t>
            </a:r>
            <a:r>
              <a:rPr lang="fr-FR" sz="2000" b="1" dirty="0">
                <a:solidFill>
                  <a:srgbClr val="006894"/>
                </a:solidFill>
                <a:ea typeface="MS PGothic" pitchFamily="34" charset="-128"/>
                <a:cs typeface="Arial" panose="020B0604020202020204" pitchFamily="34" charset="0"/>
              </a:rPr>
              <a:t>09 72 72 02 02 </a:t>
            </a:r>
            <a:r>
              <a:rPr lang="fr-FR" sz="1050" b="1" i="0" u="none" strike="noStrike" baseline="0" dirty="0">
                <a:solidFill>
                  <a:schemeClr val="tx2"/>
                </a:solidFill>
              </a:rPr>
              <a:t> </a:t>
            </a:r>
            <a:r>
              <a:rPr lang="fr-FR" sz="1050" b="0" i="0" u="none" strike="noStrike" baseline="0" dirty="0">
                <a:solidFill>
                  <a:schemeClr val="tx2"/>
                </a:solidFill>
              </a:rPr>
              <a:t>(prix d’un appel local du lundi au vendredi de 8h30 à 18h30)</a:t>
            </a:r>
            <a:endParaRPr lang="fr-FR" sz="1100" dirty="0">
              <a:solidFill>
                <a:schemeClr val="tx2"/>
              </a:solidFill>
              <a:ea typeface="MS PGothic" pitchFamily="34" charset="-128"/>
              <a:cs typeface="Arial" panose="020B060402020202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859C280-09FE-09DC-2BBC-08558EAD94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51" y="1869820"/>
            <a:ext cx="272304" cy="29544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5144DD6-E4A0-456A-52F2-9123E312FE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310" y="1351856"/>
            <a:ext cx="327381" cy="31632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524FF75-F352-CE0D-26B5-680DF56E35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84" y="2650231"/>
            <a:ext cx="721271" cy="52527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11FD3F4-8BBB-2B5E-2ACD-EA38813C9C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28136" y="2632752"/>
            <a:ext cx="494241" cy="513069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67F2B720-4925-9F4E-832E-38657B556B91}"/>
              </a:ext>
            </a:extLst>
          </p:cNvPr>
          <p:cNvSpPr txBox="1"/>
          <p:nvPr/>
        </p:nvSpPr>
        <p:spPr>
          <a:xfrm>
            <a:off x="7124901" y="2632752"/>
            <a:ext cx="42877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prstClr val="white"/>
                </a:solidFill>
                <a:ea typeface="MS PGothic" pitchFamily="34" charset="-128"/>
                <a:cs typeface="Arial" panose="020B0604020202020204" pitchFamily="34" charset="0"/>
              </a:rPr>
              <a:t>11 collaborateurs Midi-Pyrénées dédiés au conseil de vos agents.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prstClr val="white"/>
              </a:solidFill>
              <a:ea typeface="MS PGothic" pitchFamily="34" charset="-128"/>
              <a:cs typeface="Arial" panose="020B0604020202020204" pitchFamily="34" charset="0"/>
            </a:endParaRP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prstClr val="white"/>
                </a:solidFill>
                <a:ea typeface="MS PGothic" pitchFamily="34" charset="-128"/>
                <a:cs typeface="Arial" panose="020B0604020202020204" pitchFamily="34" charset="0"/>
              </a:rPr>
              <a:t>Sous la responsabilité d’</a:t>
            </a:r>
            <a:r>
              <a:rPr lang="fr-FR" sz="1600" b="1" dirty="0">
                <a:solidFill>
                  <a:prstClr val="white"/>
                </a:solidFill>
                <a:ea typeface="MS PGothic" pitchFamily="34" charset="-128"/>
                <a:cs typeface="Arial" panose="020B0604020202020204" pitchFamily="34" charset="0"/>
              </a:rPr>
              <a:t>Ingrid MIQUEL</a:t>
            </a:r>
            <a:r>
              <a:rPr lang="fr-FR" sz="1600" dirty="0">
                <a:solidFill>
                  <a:prstClr val="white"/>
                </a:solidFill>
                <a:ea typeface="MS PGothic" pitchFamily="34" charset="-128"/>
                <a:cs typeface="Arial" panose="020B0604020202020204" pitchFamily="34" charset="0"/>
              </a:rPr>
              <a:t>,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prstClr val="white"/>
                </a:solidFill>
                <a:ea typeface="MS PGothic" pitchFamily="34" charset="-128"/>
                <a:cs typeface="Arial" panose="020B0604020202020204" pitchFamily="34" charset="0"/>
              </a:rPr>
              <a:t>responsable des agences Midi-Pyrénées, 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prstClr val="white"/>
              </a:solidFill>
              <a:ea typeface="MS PGothic" pitchFamily="34" charset="-128"/>
              <a:cs typeface="Arial" panose="020B0604020202020204" pitchFamily="34" charset="0"/>
            </a:endParaRP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prstClr val="white"/>
                </a:solidFill>
                <a:ea typeface="MS PGothic" pitchFamily="34" charset="-128"/>
                <a:cs typeface="Arial" panose="020B0604020202020204" pitchFamily="34" charset="0"/>
              </a:rPr>
              <a:t>ils sont en charge de l’information, de l’accompagnement, du suivi des adhésions individuelles de vos agents.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prstClr val="white"/>
              </a:solidFill>
              <a:ea typeface="MS PGothic" pitchFamily="34" charset="-128"/>
              <a:cs typeface="Arial" panose="020B0604020202020204" pitchFamily="34" charset="0"/>
            </a:endParaRP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prstClr val="white"/>
                </a:solidFill>
                <a:ea typeface="MS PGothic" pitchFamily="34" charset="-128"/>
                <a:cs typeface="Arial" panose="020B0604020202020204" pitchFamily="34" charset="0"/>
              </a:rPr>
              <a:t>(bulletins d’adhésions et justificatifs, </a:t>
            </a:r>
            <a:r>
              <a:rPr lang="fr-FR" sz="1600" dirty="0" err="1">
                <a:solidFill>
                  <a:prstClr val="white"/>
                </a:solidFill>
                <a:ea typeface="MS PGothic" pitchFamily="34" charset="-128"/>
                <a:cs typeface="Arial" panose="020B0604020202020204" pitchFamily="34" charset="0"/>
              </a:rPr>
              <a:t>eBA</a:t>
            </a:r>
            <a:r>
              <a:rPr lang="fr-FR" sz="1600" dirty="0">
                <a:solidFill>
                  <a:prstClr val="white"/>
                </a:solidFill>
                <a:ea typeface="MS PGothic" pitchFamily="34" charset="-128"/>
                <a:cs typeface="Arial" panose="020B0604020202020204" pitchFamily="34" charset="0"/>
              </a:rPr>
              <a:t>, rdv et échanges téléphoniques, mails, espace adhérent…)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prstClr val="white"/>
              </a:solidFill>
              <a:ea typeface="MS PGothic" pitchFamily="34" charset="-128"/>
              <a:cs typeface="Arial" panose="020B0604020202020204" pitchFamily="34" charset="0"/>
            </a:endParaRP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fr-FR" sz="1600" b="1" dirty="0">
                <a:solidFill>
                  <a:prstClr val="white"/>
                </a:solidFill>
                <a:ea typeface="MS PGothic" pitchFamily="34" charset="-128"/>
                <a:cs typeface="Arial" panose="020B0604020202020204" pitchFamily="34" charset="0"/>
              </a:rPr>
              <a:t>Prendre rdv auprès d’un conseill</a:t>
            </a:r>
            <a:r>
              <a:rPr lang="fr-FR" sz="1600" b="1" dirty="0">
                <a:solidFill>
                  <a:schemeClr val="bg1"/>
                </a:solidFill>
                <a:ea typeface="MS PGothic" pitchFamily="34" charset="-128"/>
                <a:cs typeface="Arial" panose="020B0604020202020204" pitchFamily="34" charset="0"/>
              </a:rPr>
              <a:t>er : 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www.mnt.fr/mon-agence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endParaRPr lang="fr-FR" sz="1600" b="1" dirty="0">
              <a:solidFill>
                <a:schemeClr val="bg1"/>
              </a:solidFill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4CD08E0-5374-D4F7-B404-F0A6DEAC8665}"/>
              </a:ext>
            </a:extLst>
          </p:cNvPr>
          <p:cNvSpPr txBox="1"/>
          <p:nvPr/>
        </p:nvSpPr>
        <p:spPr>
          <a:xfrm>
            <a:off x="1121432" y="2620923"/>
            <a:ext cx="4416075" cy="4009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 fontAlgn="base">
              <a:lnSpc>
                <a:spcPct val="107000"/>
              </a:lnSpc>
              <a:spcBef>
                <a:spcPct val="0"/>
              </a:spcBef>
              <a:spcAft>
                <a:spcPts val="1067"/>
              </a:spcAft>
              <a:tabLst>
                <a:tab pos="5473563" algn="l"/>
              </a:tabLst>
            </a:pPr>
            <a:r>
              <a:rPr lang="fr-FR" sz="1600" dirty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6 interlocuteurs dédiés auprès des employeurs :</a:t>
            </a:r>
          </a:p>
          <a:p>
            <a:pPr algn="ctr" defTabSz="609585" fontAlgn="base">
              <a:lnSpc>
                <a:spcPct val="107000"/>
              </a:lnSpc>
              <a:spcBef>
                <a:spcPct val="0"/>
              </a:spcBef>
              <a:tabLst>
                <a:tab pos="5473563" algn="l"/>
              </a:tabLst>
            </a:pPr>
            <a:r>
              <a:rPr lang="fr-FR" sz="1600" b="1" dirty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Quentin ALVAREZ</a:t>
            </a:r>
          </a:p>
          <a:p>
            <a:pPr algn="ctr" defTabSz="609585" fontAlgn="base">
              <a:lnSpc>
                <a:spcPct val="107000"/>
              </a:lnSpc>
              <a:spcBef>
                <a:spcPct val="0"/>
              </a:spcBef>
              <a:tabLst>
                <a:tab pos="5473563" algn="l"/>
              </a:tabLst>
            </a:pPr>
            <a:r>
              <a:rPr lang="fr-FR" sz="1600" b="1" dirty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Sandrine LAGARDE</a:t>
            </a:r>
          </a:p>
          <a:p>
            <a:pPr algn="ctr" defTabSz="609585" fontAlgn="base">
              <a:lnSpc>
                <a:spcPct val="107000"/>
              </a:lnSpc>
              <a:spcBef>
                <a:spcPct val="0"/>
              </a:spcBef>
              <a:tabLst>
                <a:tab pos="5473563" algn="l"/>
              </a:tabLst>
            </a:pPr>
            <a:r>
              <a:rPr lang="fr-FR" sz="1600" b="1" dirty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Claire-Aimée MANUEL</a:t>
            </a:r>
          </a:p>
          <a:p>
            <a:pPr algn="ctr" defTabSz="609585" fontAlgn="base">
              <a:lnSpc>
                <a:spcPct val="107000"/>
              </a:lnSpc>
              <a:spcBef>
                <a:spcPct val="0"/>
              </a:spcBef>
              <a:tabLst>
                <a:tab pos="5473563" algn="l"/>
              </a:tabLst>
            </a:pPr>
            <a:r>
              <a:rPr lang="fr-FR" sz="1600" b="1" dirty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Chantal MAUBERT</a:t>
            </a:r>
          </a:p>
          <a:p>
            <a:pPr algn="ctr" defTabSz="609585" fontAlgn="base">
              <a:lnSpc>
                <a:spcPct val="107000"/>
              </a:lnSpc>
              <a:spcBef>
                <a:spcPct val="0"/>
              </a:spcBef>
              <a:tabLst>
                <a:tab pos="5473563" algn="l"/>
              </a:tabLst>
            </a:pPr>
            <a:r>
              <a:rPr lang="fr-FR" sz="1600" b="1" dirty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Christelle SERRES-CLARION </a:t>
            </a:r>
          </a:p>
          <a:p>
            <a:pPr algn="ctr" defTabSz="609585" fontAlgn="base">
              <a:lnSpc>
                <a:spcPct val="107000"/>
              </a:lnSpc>
              <a:spcBef>
                <a:spcPct val="0"/>
              </a:spcBef>
              <a:tabLst>
                <a:tab pos="5473563" algn="l"/>
              </a:tabLst>
            </a:pPr>
            <a:r>
              <a:rPr lang="fr-FR" sz="1600" b="1" dirty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Alexia TREPOUT</a:t>
            </a:r>
          </a:p>
          <a:p>
            <a:pPr algn="ctr" defTabSz="609585" fontAlgn="base">
              <a:lnSpc>
                <a:spcPct val="107000"/>
              </a:lnSpc>
              <a:spcBef>
                <a:spcPct val="0"/>
              </a:spcBef>
              <a:tabLst>
                <a:tab pos="5473563" algn="l"/>
              </a:tabLst>
            </a:pPr>
            <a:endParaRPr lang="fr-FR" sz="1100" b="1" dirty="0">
              <a:solidFill>
                <a:prstClr val="white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defTabSz="609585" fontAlgn="base">
              <a:lnSpc>
                <a:spcPct val="107000"/>
              </a:lnSpc>
              <a:spcBef>
                <a:spcPct val="0"/>
              </a:spcBef>
              <a:tabLst>
                <a:tab pos="5473563" algn="l"/>
              </a:tabLst>
            </a:pPr>
            <a:r>
              <a:rPr lang="fr-FR" sz="1600" dirty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Cette équipe de responsables développement est en charge de la mise en œuvre opérationnelle et du suivi de la convention auprès de votre collectivité</a:t>
            </a:r>
          </a:p>
          <a:p>
            <a:pPr algn="ctr" defTabSz="609585" fontAlgn="base">
              <a:lnSpc>
                <a:spcPct val="107000"/>
              </a:lnSpc>
              <a:spcBef>
                <a:spcPct val="0"/>
              </a:spcBef>
              <a:tabLst>
                <a:tab pos="5473563" algn="l"/>
              </a:tabLst>
            </a:pPr>
            <a:endParaRPr lang="fr-FR" sz="1100" dirty="0">
              <a:solidFill>
                <a:prstClr val="white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defTabSz="609585" fontAlgn="base">
              <a:lnSpc>
                <a:spcPct val="107000"/>
              </a:lnSpc>
              <a:spcBef>
                <a:spcPct val="0"/>
              </a:spcBef>
              <a:tabLst>
                <a:tab pos="5473563" algn="l"/>
              </a:tabLst>
            </a:pPr>
            <a:r>
              <a:rPr lang="fr-FR" sz="1600" dirty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(pièces contractuelles, aide à la décision, réunions d’informations, prise en main extranet…)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907BF89-8357-F427-3998-56009540785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249" y="1824208"/>
            <a:ext cx="272305" cy="33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76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85F28F26-A95E-BD0F-B566-3F9CC62B1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1298" y="6139962"/>
            <a:ext cx="995146" cy="66374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B25EF20-6FA9-9DF0-FB68-65BED3E81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49" y="88756"/>
            <a:ext cx="10955867" cy="471091"/>
          </a:xfrm>
        </p:spPr>
        <p:txBody>
          <a:bodyPr/>
          <a:lstStyle/>
          <a:p>
            <a:r>
              <a:rPr lang="fr-FR" dirty="0"/>
              <a:t>L’équipe MNT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FD2D07-2E64-B5F4-F134-2A0EAAAF5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7657B-8F99-43FF-9C46-7675354BEEB6}" type="slidenum">
              <a:rPr lang="en-US" altLang="fr-FR" smtClean="0"/>
              <a:pPr/>
              <a:t>12</a:t>
            </a:fld>
            <a:endParaRPr lang="en-US" alt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44BF654-41B0-2E4B-9FF2-361587AECB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59" t="3000" r="31780" b="4221"/>
          <a:stretch/>
        </p:blipFill>
        <p:spPr>
          <a:xfrm>
            <a:off x="3451858" y="-2458"/>
            <a:ext cx="6753650" cy="686045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BE2A589-84C2-45A8-F87A-44C96C8BC4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1858" y="550322"/>
            <a:ext cx="1009650" cy="257175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051A7FCB-E619-AF01-B71D-603F9A16628C}"/>
              </a:ext>
            </a:extLst>
          </p:cNvPr>
          <p:cNvSpPr txBox="1"/>
          <p:nvPr/>
        </p:nvSpPr>
        <p:spPr>
          <a:xfrm>
            <a:off x="7648299" y="4866619"/>
            <a:ext cx="2840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Arial" panose="020B0604020202020204" pitchFamily="34" charset="0"/>
              </a:rPr>
              <a:t>Sandrine LAGARDE</a:t>
            </a:r>
          </a:p>
          <a:p>
            <a:pPr marL="0" marR="0" lvl="0" indent="0" algn="ctr" defTabSz="457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Arial" panose="020B0604020202020204" pitchFamily="34" charset="0"/>
              </a:rPr>
              <a:t>06 14 04 61 29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50A02A3-19C1-74ED-8568-30707E7C84E4}"/>
              </a:ext>
            </a:extLst>
          </p:cNvPr>
          <p:cNvSpPr txBox="1"/>
          <p:nvPr/>
        </p:nvSpPr>
        <p:spPr>
          <a:xfrm>
            <a:off x="9345637" y="363648"/>
            <a:ext cx="2308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Arial" panose="020B0604020202020204" pitchFamily="34" charset="0"/>
              </a:rPr>
              <a:t>Chantal MAUBERT</a:t>
            </a:r>
          </a:p>
          <a:p>
            <a:pPr marL="0" marR="0" lvl="0" indent="0" algn="ctr" defTabSz="457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Arial" panose="020B0604020202020204" pitchFamily="34" charset="0"/>
              </a:rPr>
              <a:t>06 24 71 23 64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1886830-FF6E-4A62-92D0-2BE7EFE4294F}"/>
              </a:ext>
            </a:extLst>
          </p:cNvPr>
          <p:cNvSpPr txBox="1"/>
          <p:nvPr/>
        </p:nvSpPr>
        <p:spPr>
          <a:xfrm>
            <a:off x="1156767" y="2972357"/>
            <a:ext cx="2721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Arial" panose="020B0604020202020204" pitchFamily="34" charset="0"/>
              </a:rPr>
              <a:t>Alexia TREPOUT</a:t>
            </a:r>
          </a:p>
          <a:p>
            <a:pPr marL="0" marR="0" lvl="0" indent="0" algn="ctr" defTabSz="457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Arial" panose="020B0604020202020204" pitchFamily="34" charset="0"/>
              </a:rPr>
              <a:t>06 49 49 03 35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C703E18-5F6B-9DD9-1239-0FBE78A10125}"/>
              </a:ext>
            </a:extLst>
          </p:cNvPr>
          <p:cNvSpPr txBox="1"/>
          <p:nvPr/>
        </p:nvSpPr>
        <p:spPr>
          <a:xfrm>
            <a:off x="2736528" y="2010786"/>
            <a:ext cx="2886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Arial" panose="020B0604020202020204" pitchFamily="34" charset="0"/>
              </a:rPr>
              <a:t>Claire-Aimée MANUEL</a:t>
            </a:r>
          </a:p>
          <a:p>
            <a:pPr marL="0" marR="0" lvl="0" indent="0" algn="ctr" defTabSz="457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Arial" panose="020B0604020202020204" pitchFamily="34" charset="0"/>
              </a:rPr>
              <a:t>06 19 05 23 96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4DD61B6-8BD9-97A5-1FB6-09B41832E4B1}"/>
              </a:ext>
            </a:extLst>
          </p:cNvPr>
          <p:cNvSpPr txBox="1"/>
          <p:nvPr/>
        </p:nvSpPr>
        <p:spPr>
          <a:xfrm>
            <a:off x="596469" y="5075263"/>
            <a:ext cx="2571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Arial" panose="020B0604020202020204" pitchFamily="34" charset="0"/>
              </a:rPr>
              <a:t>Christelle SERRES-CLARION</a:t>
            </a:r>
          </a:p>
          <a:p>
            <a:pPr marL="0" marR="0" lvl="0" indent="0" algn="ctr" defTabSz="457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rgbClr val="1F497D"/>
                </a:solidFill>
                <a:latin typeface="Calibri" panose="020F0502020204030204"/>
                <a:ea typeface="MS PGothic" pitchFamily="34" charset="-128"/>
                <a:cs typeface="Arial" panose="020B0604020202020204" pitchFamily="34" charset="0"/>
              </a:rPr>
              <a:t>06 26 11 29 43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525BC2A-6D53-172A-B55C-DC8427A7FA78}"/>
              </a:ext>
            </a:extLst>
          </p:cNvPr>
          <p:cNvSpPr txBox="1"/>
          <p:nvPr/>
        </p:nvSpPr>
        <p:spPr>
          <a:xfrm>
            <a:off x="9789533" y="3359853"/>
            <a:ext cx="2241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Arial" panose="020B0604020202020204" pitchFamily="34" charset="0"/>
              </a:rPr>
              <a:t>Quentin ALVAREZ</a:t>
            </a:r>
          </a:p>
          <a:p>
            <a:pPr marL="0" marR="0" lvl="0" indent="0" algn="ctr" defTabSz="457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Arial" panose="020B0604020202020204" pitchFamily="34" charset="0"/>
              </a:rPr>
              <a:t>06 83 60 79 69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EB222581-A921-325F-BD07-6F870007B6F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820" t="12681" r="18899" b="16178"/>
          <a:stretch/>
        </p:blipFill>
        <p:spPr>
          <a:xfrm>
            <a:off x="9274114" y="3226175"/>
            <a:ext cx="720938" cy="7643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2307E334-1202-FF09-B31B-D7D5A51AA52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944"/>
          <a:stretch/>
        </p:blipFill>
        <p:spPr>
          <a:xfrm>
            <a:off x="7480598" y="4732942"/>
            <a:ext cx="692809" cy="7905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DA803110-AF32-A90F-2FAE-9A29F433052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902" r="7684"/>
          <a:stretch/>
        </p:blipFill>
        <p:spPr>
          <a:xfrm>
            <a:off x="5164210" y="1977578"/>
            <a:ext cx="704850" cy="8095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4EEDD976-5B7F-B98B-C108-7C751937364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696" r="5823"/>
          <a:stretch/>
        </p:blipFill>
        <p:spPr>
          <a:xfrm>
            <a:off x="8741598" y="227906"/>
            <a:ext cx="750190" cy="7975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FEB8BFF-9465-176E-F463-FA276B731B6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541" r="11584"/>
          <a:stretch/>
        </p:blipFill>
        <p:spPr>
          <a:xfrm>
            <a:off x="3037520" y="4860511"/>
            <a:ext cx="704851" cy="8095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725FB914-5D31-5267-1D63-E80F17A6ABA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28033" y="2830888"/>
            <a:ext cx="704850" cy="7905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295911A-87BC-B327-B00E-F1CC0FD0CBEB}"/>
              </a:ext>
            </a:extLst>
          </p:cNvPr>
          <p:cNvSpPr txBox="1"/>
          <p:nvPr/>
        </p:nvSpPr>
        <p:spPr>
          <a:xfrm>
            <a:off x="312830" y="859408"/>
            <a:ext cx="31481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Une adresse mail dédiée : </a:t>
            </a:r>
          </a:p>
          <a:p>
            <a:pPr algn="ctr"/>
            <a:r>
              <a:rPr lang="fr-FR" dirty="0">
                <a:hlinkClick r:id="rId12"/>
              </a:rPr>
              <a:t>conventionsantecdg31@mnt.fr</a:t>
            </a:r>
            <a:r>
              <a:rPr lang="fr-FR" dirty="0"/>
              <a:t> </a:t>
            </a:r>
          </a:p>
          <a:p>
            <a:pPr algn="ctr"/>
            <a:r>
              <a:rPr lang="fr-FR" dirty="0"/>
              <a:t>à privilégier</a:t>
            </a:r>
          </a:p>
        </p:txBody>
      </p:sp>
    </p:spTree>
    <p:extLst>
      <p:ext uri="{BB962C8B-B14F-4D97-AF65-F5344CB8AC3E}">
        <p14:creationId xmlns:p14="http://schemas.microsoft.com/office/powerpoint/2010/main" val="2381065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46A87AF-332B-925B-3095-C404293F8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7657B-8F99-43FF-9C46-7675354BEEB6}" type="slidenum">
              <a:rPr lang="en-US" altLang="fr-FR" smtClean="0"/>
              <a:pPr/>
              <a:t>13</a:t>
            </a:fld>
            <a:endParaRPr lang="en-US" alt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B0D129-D5AB-7008-6491-D35856472028}"/>
              </a:ext>
            </a:extLst>
          </p:cNvPr>
          <p:cNvSpPr/>
          <p:nvPr/>
        </p:nvSpPr>
        <p:spPr>
          <a:xfrm>
            <a:off x="180975" y="571500"/>
            <a:ext cx="4343400" cy="266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BDAB98A1-7408-DEB4-D45C-637EBEEEFE41}"/>
              </a:ext>
            </a:extLst>
          </p:cNvPr>
          <p:cNvSpPr txBox="1">
            <a:spLocks/>
          </p:cNvSpPr>
          <p:nvPr/>
        </p:nvSpPr>
        <p:spPr bwMode="auto">
          <a:xfrm>
            <a:off x="3179137" y="2815920"/>
            <a:ext cx="6411432" cy="18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609585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733" b="1" kern="1200">
                <a:solidFill>
                  <a:srgbClr val="006897"/>
                </a:solidFill>
                <a:latin typeface="+mj-lt"/>
                <a:ea typeface="MS PGothic" pitchFamily="34" charset="-128"/>
                <a:cs typeface="Arial" panose="020B0604020202020204" pitchFamily="34" charset="0"/>
              </a:defRPr>
            </a:lvl1pPr>
            <a:lvl2pPr algn="l" defTabSz="609585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733" b="1">
                <a:solidFill>
                  <a:srgbClr val="482683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l" defTabSz="609585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733" b="1">
                <a:solidFill>
                  <a:srgbClr val="482683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l" defTabSz="609585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733" b="1">
                <a:solidFill>
                  <a:srgbClr val="482683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l" defTabSz="609585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733" b="1">
                <a:solidFill>
                  <a:srgbClr val="482683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609585" algn="l" defTabSz="609585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733" b="1">
                <a:solidFill>
                  <a:srgbClr val="482683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1219170" algn="l" defTabSz="609585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733" b="1">
                <a:solidFill>
                  <a:srgbClr val="482683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828754" algn="l" defTabSz="609585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733" b="1">
                <a:solidFill>
                  <a:srgbClr val="482683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2438339" algn="l" defTabSz="609585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733" b="1">
                <a:solidFill>
                  <a:srgbClr val="482683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609585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733" b="1" i="0" u="none" strike="noStrike" kern="1200" cap="none" spc="0" normalizeH="0" baseline="0" noProof="0" dirty="0">
                <a:ln>
                  <a:noFill/>
                </a:ln>
                <a:solidFill>
                  <a:srgbClr val="006897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anose="020B0604020202020204" pitchFamily="34" charset="0"/>
              </a:rPr>
              <a:t>Les avantages de la convention et du contrat retenu</a:t>
            </a:r>
          </a:p>
          <a:p>
            <a:pPr marL="0" marR="0" lvl="0" indent="0" algn="ctr" defTabSz="609585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dirty="0">
              <a:latin typeface="Calibri"/>
            </a:endParaRPr>
          </a:p>
          <a:p>
            <a:pPr marL="0" marR="0" lvl="0" indent="0" algn="ctr" defTabSz="609585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733" b="1" i="0" u="none" strike="noStrike" kern="1200" cap="none" spc="0" normalizeH="0" baseline="0" noProof="0" dirty="0">
              <a:ln>
                <a:noFill/>
              </a:ln>
              <a:solidFill>
                <a:srgbClr val="006897"/>
              </a:solidFill>
              <a:effectLst/>
              <a:uLnTx/>
              <a:uFillTx/>
              <a:latin typeface="Calibri"/>
              <a:ea typeface="MS PGothic" pitchFamily="34" charset="-128"/>
              <a:cs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69B1E9F-D7B1-C4A1-0C75-7B5986E83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1298" y="6139962"/>
            <a:ext cx="995146" cy="66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66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AFBF64-A4FE-361E-3053-EC7934E2D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49" y="88756"/>
            <a:ext cx="10955867" cy="471091"/>
          </a:xfrm>
        </p:spPr>
        <p:txBody>
          <a:bodyPr/>
          <a:lstStyle/>
          <a:p>
            <a:r>
              <a:rPr lang="fr-FR" dirty="0"/>
              <a:t>Le rôle de la complémentaire santé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E25401D-3B03-4185-45D7-FD439ECC39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7657B-8F99-43FF-9C46-7675354BEEB6}" type="slidenum">
              <a:rPr lang="en-US" altLang="fr-FR" smtClean="0"/>
              <a:pPr/>
              <a:t>14</a:t>
            </a:fld>
            <a:endParaRPr lang="en-US" altLang="fr-FR"/>
          </a:p>
        </p:txBody>
      </p:sp>
      <p:sp>
        <p:nvSpPr>
          <p:cNvPr id="6" name="Espace réservé du numéro de diapositive 3">
            <a:extLst>
              <a:ext uri="{FF2B5EF4-FFF2-40B4-BE49-F238E27FC236}">
                <a16:creationId xmlns:a16="http://schemas.microsoft.com/office/drawing/2014/main" id="{A3567CE0-2CB0-1C50-35B0-0AB5C540C719}"/>
              </a:ext>
            </a:extLst>
          </p:cNvPr>
          <p:cNvSpPr txBox="1">
            <a:spLocks/>
          </p:cNvSpPr>
          <p:nvPr/>
        </p:nvSpPr>
        <p:spPr>
          <a:xfrm>
            <a:off x="11615208" y="5671715"/>
            <a:ext cx="533400" cy="36618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r" defTabSz="914400" rtl="0" eaLnBrk="1" latinLnBrk="0" hangingPunct="1">
              <a:defRPr sz="1067" b="1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fld id="{0197657B-8F99-43FF-9C46-7675354BEEB6}" type="slidenum">
              <a:rPr lang="en-US" altLang="fr-FR" smtClean="0">
                <a:solidFill>
                  <a:prstClr val="white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fr-FR" dirty="0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2098435-5875-25F3-47F0-A669D4FBE6E5}"/>
              </a:ext>
            </a:extLst>
          </p:cNvPr>
          <p:cNvSpPr txBox="1"/>
          <p:nvPr/>
        </p:nvSpPr>
        <p:spPr>
          <a:xfrm>
            <a:off x="3017030" y="1049383"/>
            <a:ext cx="7440649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fr-FR" sz="2133" b="1" dirty="0">
                <a:solidFill>
                  <a:srgbClr val="1385B7"/>
                </a:solidFill>
                <a:latin typeface="Calibri"/>
                <a:ea typeface="MS PGothic" pitchFamily="34" charset="-128"/>
              </a:rPr>
              <a:t>Face à une dépense de santé, qui la prend en charge ? </a:t>
            </a:r>
          </a:p>
        </p:txBody>
      </p:sp>
      <p:sp>
        <p:nvSpPr>
          <p:cNvPr id="8" name="Accolade fermante 7">
            <a:extLst>
              <a:ext uri="{FF2B5EF4-FFF2-40B4-BE49-F238E27FC236}">
                <a16:creationId xmlns:a16="http://schemas.microsoft.com/office/drawing/2014/main" id="{41DEB3C0-FCAF-68F6-9830-8AEC3C96EF83}"/>
              </a:ext>
            </a:extLst>
          </p:cNvPr>
          <p:cNvSpPr/>
          <p:nvPr/>
        </p:nvSpPr>
        <p:spPr>
          <a:xfrm rot="5400000">
            <a:off x="4347770" y="-851993"/>
            <a:ext cx="731520" cy="8553156"/>
          </a:xfrm>
          <a:prstGeom prst="rightBrace">
            <a:avLst>
              <a:gd name="adj1" fmla="val 98077"/>
              <a:gd name="adj2" fmla="val 50000"/>
            </a:avLst>
          </a:prstGeom>
          <a:ln>
            <a:solidFill>
              <a:srgbClr val="FF9B2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58FF912-594D-DB29-FC13-20E63DD0687B}"/>
              </a:ext>
            </a:extLst>
          </p:cNvPr>
          <p:cNvSpPr txBox="1"/>
          <p:nvPr/>
        </p:nvSpPr>
        <p:spPr>
          <a:xfrm>
            <a:off x="1377412" y="3957419"/>
            <a:ext cx="716201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fr-FR" sz="2133" b="1" dirty="0">
                <a:solidFill>
                  <a:srgbClr val="1385B7"/>
                </a:solidFill>
                <a:latin typeface="Calibri"/>
                <a:ea typeface="MS PGothic" pitchFamily="34" charset="-128"/>
              </a:rPr>
              <a:t>100 % de la base de remboursement Sécurité sociale</a:t>
            </a:r>
          </a:p>
        </p:txBody>
      </p:sp>
      <p:sp>
        <p:nvSpPr>
          <p:cNvPr id="10" name="Rectangle : avec coins arrondis en diagonale 9">
            <a:extLst>
              <a:ext uri="{FF2B5EF4-FFF2-40B4-BE49-F238E27FC236}">
                <a16:creationId xmlns:a16="http://schemas.microsoft.com/office/drawing/2014/main" id="{3CABD12B-F641-750C-6431-719CD9CEB25F}"/>
              </a:ext>
            </a:extLst>
          </p:cNvPr>
          <p:cNvSpPr/>
          <p:nvPr/>
        </p:nvSpPr>
        <p:spPr>
          <a:xfrm>
            <a:off x="426884" y="1811180"/>
            <a:ext cx="6221045" cy="1153551"/>
          </a:xfrm>
          <a:prstGeom prst="round2DiagRect">
            <a:avLst/>
          </a:prstGeom>
          <a:solidFill>
            <a:srgbClr val="B9C4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Tarif de responsabilité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Sécurité Sociale</a:t>
            </a:r>
          </a:p>
        </p:txBody>
      </p:sp>
      <p:sp>
        <p:nvSpPr>
          <p:cNvPr id="11" name="Rectangle : avec coins arrondis en diagonale 10">
            <a:extLst>
              <a:ext uri="{FF2B5EF4-FFF2-40B4-BE49-F238E27FC236}">
                <a16:creationId xmlns:a16="http://schemas.microsoft.com/office/drawing/2014/main" id="{071D4145-DCF6-2197-A328-366885123138}"/>
              </a:ext>
            </a:extLst>
          </p:cNvPr>
          <p:cNvSpPr/>
          <p:nvPr/>
        </p:nvSpPr>
        <p:spPr>
          <a:xfrm>
            <a:off x="6647929" y="1811179"/>
            <a:ext cx="2407139" cy="1153551"/>
          </a:xfrm>
          <a:prstGeom prst="round2DiagRect">
            <a:avLst/>
          </a:prstGeom>
          <a:solidFill>
            <a:srgbClr val="E9378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Ticket modérateur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Mutuelle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ABCCDA3-DEB4-178B-5B1F-B895D8CA07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387" y="5725322"/>
            <a:ext cx="450091" cy="480097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7C02A63A-0EEC-5A81-19D1-DCF938E96E66}"/>
              </a:ext>
            </a:extLst>
          </p:cNvPr>
          <p:cNvSpPr txBox="1"/>
          <p:nvPr/>
        </p:nvSpPr>
        <p:spPr>
          <a:xfrm>
            <a:off x="1963172" y="5739668"/>
            <a:ext cx="210771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fr-FR" sz="2133" b="1" dirty="0">
                <a:solidFill>
                  <a:srgbClr val="1385B7"/>
                </a:solidFill>
                <a:latin typeface="Calibri"/>
                <a:ea typeface="MS PGothic" pitchFamily="34" charset="-128"/>
              </a:rPr>
              <a:t>Les implants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51CDEDD-9034-0A8E-E235-AB41405656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821" y="5830342"/>
            <a:ext cx="654132" cy="270055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46BF7343-59AF-A9CE-ADB9-051561898F80}"/>
              </a:ext>
            </a:extLst>
          </p:cNvPr>
          <p:cNvSpPr txBox="1"/>
          <p:nvPr/>
        </p:nvSpPr>
        <p:spPr>
          <a:xfrm>
            <a:off x="5106952" y="5739667"/>
            <a:ext cx="210771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fr-FR" sz="2133" b="1" dirty="0">
                <a:solidFill>
                  <a:srgbClr val="1385B7"/>
                </a:solidFill>
                <a:latin typeface="Calibri"/>
                <a:ea typeface="MS PGothic" pitchFamily="34" charset="-128"/>
              </a:rPr>
              <a:t>Les lentilles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9BD9CED1-FA85-1395-4A09-EEA489D30D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708" y="5749324"/>
            <a:ext cx="450093" cy="432089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3DDBB09B-14ED-7D5F-6F31-DC4AE8F7DF9D}"/>
              </a:ext>
            </a:extLst>
          </p:cNvPr>
          <p:cNvSpPr txBox="1"/>
          <p:nvPr/>
        </p:nvSpPr>
        <p:spPr>
          <a:xfrm>
            <a:off x="8040120" y="5725322"/>
            <a:ext cx="307733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fr-FR" sz="2133" b="1" dirty="0">
                <a:solidFill>
                  <a:srgbClr val="1385B7"/>
                </a:solidFill>
                <a:latin typeface="Calibri"/>
                <a:ea typeface="MS PGothic" pitchFamily="34" charset="-128"/>
              </a:rPr>
              <a:t>La médecine douce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7CA629F-4023-8626-58D6-781880A30418}"/>
              </a:ext>
            </a:extLst>
          </p:cNvPr>
          <p:cNvSpPr txBox="1"/>
          <p:nvPr/>
        </p:nvSpPr>
        <p:spPr>
          <a:xfrm>
            <a:off x="1168185" y="4893374"/>
            <a:ext cx="1021035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fr-FR" sz="2133" b="1" dirty="0">
                <a:solidFill>
                  <a:srgbClr val="E94683"/>
                </a:solidFill>
                <a:latin typeface="Calibri"/>
                <a:ea typeface="MS PGothic" pitchFamily="34" charset="-128"/>
              </a:rPr>
              <a:t>Les contrats peuvent prendre en charge une partie de certains soins non remboursés</a:t>
            </a:r>
          </a:p>
        </p:txBody>
      </p:sp>
      <p:sp>
        <p:nvSpPr>
          <p:cNvPr id="20" name="Rectangle : avec coins arrondis en diagonale 19">
            <a:extLst>
              <a:ext uri="{FF2B5EF4-FFF2-40B4-BE49-F238E27FC236}">
                <a16:creationId xmlns:a16="http://schemas.microsoft.com/office/drawing/2014/main" id="{CE0B6D96-BAC3-998C-6B13-E155592A9208}"/>
              </a:ext>
            </a:extLst>
          </p:cNvPr>
          <p:cNvSpPr/>
          <p:nvPr/>
        </p:nvSpPr>
        <p:spPr>
          <a:xfrm>
            <a:off x="9055067" y="1793284"/>
            <a:ext cx="2407139" cy="1153551"/>
          </a:xfrm>
          <a:prstGeom prst="round2DiagRect">
            <a:avLst/>
          </a:prstGeom>
          <a:solidFill>
            <a:srgbClr val="00577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Dépassement d’honoraires</a:t>
            </a:r>
          </a:p>
        </p:txBody>
      </p:sp>
      <p:sp>
        <p:nvSpPr>
          <p:cNvPr id="21" name="Accolade fermante 20">
            <a:extLst>
              <a:ext uri="{FF2B5EF4-FFF2-40B4-BE49-F238E27FC236}">
                <a16:creationId xmlns:a16="http://schemas.microsoft.com/office/drawing/2014/main" id="{ED6B92D6-79EA-727D-F962-8EDE2B634395}"/>
              </a:ext>
            </a:extLst>
          </p:cNvPr>
          <p:cNvSpPr/>
          <p:nvPr/>
        </p:nvSpPr>
        <p:spPr>
          <a:xfrm rot="5400000">
            <a:off x="9855322" y="2258570"/>
            <a:ext cx="731520" cy="2332029"/>
          </a:xfrm>
          <a:prstGeom prst="rightBrace">
            <a:avLst>
              <a:gd name="adj1" fmla="val 98077"/>
              <a:gd name="adj2" fmla="val 50000"/>
            </a:avLst>
          </a:prstGeom>
          <a:ln>
            <a:solidFill>
              <a:srgbClr val="FF9B2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EBEED5AA-08BE-1ACD-7A60-09F60D632A2B}"/>
              </a:ext>
            </a:extLst>
          </p:cNvPr>
          <p:cNvSpPr txBox="1"/>
          <p:nvPr/>
        </p:nvSpPr>
        <p:spPr>
          <a:xfrm>
            <a:off x="8759208" y="3953820"/>
            <a:ext cx="2998856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fr-FR" sz="2133" b="1" dirty="0">
                <a:solidFill>
                  <a:srgbClr val="1385B7"/>
                </a:solidFill>
                <a:latin typeface="Calibri"/>
                <a:ea typeface="MS PGothic" pitchFamily="34" charset="-128"/>
              </a:rPr>
              <a:t>En fonction du contrat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FC484AD-3BF7-67A3-CE35-D9394D1EE6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1298" y="6139962"/>
            <a:ext cx="995146" cy="66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69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C17E6E59-545F-17C4-78C5-A7045D5C8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1298" y="6139962"/>
            <a:ext cx="995146" cy="663743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859181FF-A749-4349-8121-DCB7CB00B8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36"/>
          <a:stretch/>
        </p:blipFill>
        <p:spPr>
          <a:xfrm rot="21540000">
            <a:off x="489632" y="4282728"/>
            <a:ext cx="4612589" cy="102629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87CADD7-C8E1-C474-D9C2-F0FE0EC7DC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01"/>
          <a:stretch/>
        </p:blipFill>
        <p:spPr>
          <a:xfrm rot="-60000">
            <a:off x="6635428" y="3124573"/>
            <a:ext cx="4346091" cy="97725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7B69CF27-DA85-BD30-0D47-4067068810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36"/>
          <a:stretch/>
        </p:blipFill>
        <p:spPr>
          <a:xfrm rot="21540000">
            <a:off x="802907" y="840576"/>
            <a:ext cx="4299289" cy="102629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20BC8AE-4354-8AB2-860D-914E27FA9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49" y="88756"/>
            <a:ext cx="11867643" cy="470706"/>
          </a:xfrm>
        </p:spPr>
        <p:txBody>
          <a:bodyPr/>
          <a:lstStyle/>
          <a:p>
            <a:r>
              <a:rPr lang="fr-FR" sz="3730" dirty="0">
                <a:latin typeface="+mn-lt"/>
              </a:rPr>
              <a:t>Pourquoi intégrer la convention de participation santé ?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CCD4CF1-6126-E74F-6057-030C2577F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7657B-8F99-43FF-9C46-7675354BEEB6}" type="slidenum">
              <a:rPr lang="en-US" altLang="fr-FR" sz="1200" smtClean="0">
                <a:latin typeface="+mn-lt"/>
              </a:rPr>
              <a:pPr/>
              <a:t>15</a:t>
            </a:fld>
            <a:endParaRPr lang="en-US" altLang="fr-FR" sz="1200">
              <a:latin typeface="+mn-lt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EE956B1-F53E-0E6B-E872-FF9029E5E5E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05"/>
          <a:stretch/>
        </p:blipFill>
        <p:spPr>
          <a:xfrm rot="60000">
            <a:off x="6634397" y="953957"/>
            <a:ext cx="4443534" cy="86000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DC7C6B9-152F-666C-4102-2688829C301A}"/>
              </a:ext>
            </a:extLst>
          </p:cNvPr>
          <p:cNvSpPr txBox="1"/>
          <p:nvPr/>
        </p:nvSpPr>
        <p:spPr>
          <a:xfrm>
            <a:off x="6627230" y="1135374"/>
            <a:ext cx="4061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prstClr val="white"/>
                </a:solidFill>
                <a:ea typeface="MS PGothic" pitchFamily="34" charset="-128"/>
                <a:cs typeface="Arial" panose="020B0604020202020204" pitchFamily="34" charset="0"/>
              </a:rPr>
              <a:t>Prestations, services et tarifs négociés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3E97E2E-0979-0EDE-A4D1-16775AD264FB}"/>
              </a:ext>
            </a:extLst>
          </p:cNvPr>
          <p:cNvSpPr txBox="1"/>
          <p:nvPr/>
        </p:nvSpPr>
        <p:spPr>
          <a:xfrm>
            <a:off x="990445" y="1044509"/>
            <a:ext cx="3969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rgbClr val="006897"/>
                </a:solidFill>
                <a:ea typeface="MS PGothic" pitchFamily="34" charset="-128"/>
                <a:cs typeface="Arial" panose="020B0604020202020204" pitchFamily="34" charset="0"/>
              </a:rPr>
              <a:t>Dispositif piloté et accompagné 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rgbClr val="006897"/>
                </a:solidFill>
                <a:ea typeface="MS PGothic" pitchFamily="34" charset="-128"/>
                <a:cs typeface="Arial" panose="020B0604020202020204" pitchFamily="34" charset="0"/>
              </a:rPr>
              <a:t>par le CDG de Haute-Garonne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6489F69-7A3E-5066-422D-DA62138A1F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05"/>
          <a:stretch/>
        </p:blipFill>
        <p:spPr>
          <a:xfrm>
            <a:off x="406290" y="3123385"/>
            <a:ext cx="4704534" cy="105352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8590A2D-C179-24BA-76BE-2ED0C0C2E4BD}"/>
              </a:ext>
            </a:extLst>
          </p:cNvPr>
          <p:cNvSpPr txBox="1"/>
          <p:nvPr/>
        </p:nvSpPr>
        <p:spPr>
          <a:xfrm>
            <a:off x="6686056" y="3267282"/>
            <a:ext cx="4154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Renforcer le dialogue social et l’attractivité de votre collectivité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43C6E02-810A-CF18-0961-5D95E6228D4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01"/>
          <a:stretch/>
        </p:blipFill>
        <p:spPr>
          <a:xfrm rot="-60000">
            <a:off x="1000831" y="1999105"/>
            <a:ext cx="4102113" cy="938795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9DF34F50-5998-06C1-86F3-B43E0104393B}"/>
              </a:ext>
            </a:extLst>
          </p:cNvPr>
          <p:cNvSpPr txBox="1"/>
          <p:nvPr/>
        </p:nvSpPr>
        <p:spPr>
          <a:xfrm>
            <a:off x="448482" y="3166267"/>
            <a:ext cx="46086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chemeClr val="bg1"/>
                </a:solidFill>
                <a:ea typeface="MS PGothic" pitchFamily="34" charset="-128"/>
                <a:cs typeface="Arial" panose="020B0604020202020204" pitchFamily="34" charset="0"/>
              </a:rPr>
              <a:t>Mise en œuvre facilitée des nouvelles obligations de financement de la PSC de vos agents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BBB53DAB-C88A-AAF0-54DA-2562A87824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36"/>
          <a:stretch/>
        </p:blipFill>
        <p:spPr>
          <a:xfrm rot="21540000">
            <a:off x="6606581" y="1934642"/>
            <a:ext cx="4612589" cy="1026293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273BF1A4-C993-AE43-956E-4AC2490A481F}"/>
              </a:ext>
            </a:extLst>
          </p:cNvPr>
          <p:cNvSpPr txBox="1"/>
          <p:nvPr/>
        </p:nvSpPr>
        <p:spPr>
          <a:xfrm>
            <a:off x="6714260" y="2121920"/>
            <a:ext cx="4361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rgbClr val="006897"/>
                </a:solidFill>
                <a:ea typeface="MS PGothic" pitchFamily="34" charset="-128"/>
                <a:cs typeface="Arial" panose="020B0604020202020204" pitchFamily="34" charset="0"/>
              </a:rPr>
              <a:t>Maitrise de l’évolution tarifaire 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rgbClr val="006897"/>
                </a:solidFill>
                <a:ea typeface="MS PGothic" pitchFamily="34" charset="-128"/>
                <a:cs typeface="Arial" panose="020B0604020202020204" pitchFamily="34" charset="0"/>
              </a:rPr>
              <a:t>sur la durée de la convention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1FC4AEA-1DD1-E047-2003-ECE46B6D90F4}"/>
              </a:ext>
            </a:extLst>
          </p:cNvPr>
          <p:cNvSpPr/>
          <p:nvPr/>
        </p:nvSpPr>
        <p:spPr>
          <a:xfrm>
            <a:off x="1131647" y="2126040"/>
            <a:ext cx="384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prstClr val="white"/>
                </a:solidFill>
                <a:ea typeface="MS PGothic" pitchFamily="34" charset="-128"/>
                <a:cs typeface="Arial" panose="020B0604020202020204" pitchFamily="34" charset="0"/>
              </a:rPr>
              <a:t>Mutualisation de la convention à l’échelle départementale 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CBCAD902-6848-6926-FDD5-75F9BD8D18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01"/>
          <a:stretch/>
        </p:blipFill>
        <p:spPr>
          <a:xfrm rot="-60000">
            <a:off x="414761" y="5531873"/>
            <a:ext cx="4728967" cy="101204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E93DFB9-48B0-94CE-139A-9E74C6294E27}"/>
              </a:ext>
            </a:extLst>
          </p:cNvPr>
          <p:cNvSpPr/>
          <p:nvPr/>
        </p:nvSpPr>
        <p:spPr>
          <a:xfrm>
            <a:off x="448482" y="5712893"/>
            <a:ext cx="46614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chemeClr val="bg1"/>
                </a:solidFill>
                <a:ea typeface="MS PGothic" pitchFamily="34" charset="-128"/>
                <a:cs typeface="Arial" panose="020B0604020202020204" pitchFamily="34" charset="0"/>
              </a:rPr>
              <a:t>Permettre aux agents de se protéger 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chemeClr val="bg1"/>
                </a:solidFill>
                <a:ea typeface="MS PGothic" pitchFamily="34" charset="-128"/>
                <a:cs typeface="Arial" panose="020B0604020202020204" pitchFamily="34" charset="0"/>
              </a:rPr>
              <a:t>ou de renforcer leur couverture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8B85F0F-B5EC-442C-2925-EEC3B60E7CF3}"/>
              </a:ext>
            </a:extLst>
          </p:cNvPr>
          <p:cNvSpPr txBox="1"/>
          <p:nvPr/>
        </p:nvSpPr>
        <p:spPr>
          <a:xfrm>
            <a:off x="481027" y="4480654"/>
            <a:ext cx="4608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rgbClr val="006897"/>
                </a:solidFill>
                <a:ea typeface="MS PGothic" pitchFamily="34" charset="-128"/>
                <a:cs typeface="Arial" panose="020B0604020202020204" pitchFamily="34" charset="0"/>
              </a:rPr>
              <a:t>Bénéficier d’un accompagnement sur-mesure par la MNT au sein de votre collectivité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3E5C3F7-3183-B7C4-DB01-E8589410A7DF}"/>
              </a:ext>
            </a:extLst>
          </p:cNvPr>
          <p:cNvSpPr txBox="1"/>
          <p:nvPr/>
        </p:nvSpPr>
        <p:spPr>
          <a:xfrm>
            <a:off x="5706150" y="100650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chemeClr val="tx2"/>
                </a:solidFill>
              </a:rPr>
              <a:t>&gt;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2251AEA-7B78-B051-EF65-355988DE05B1}"/>
              </a:ext>
            </a:extLst>
          </p:cNvPr>
          <p:cNvSpPr txBox="1"/>
          <p:nvPr/>
        </p:nvSpPr>
        <p:spPr>
          <a:xfrm>
            <a:off x="5659475" y="211859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chemeClr val="tx2"/>
                </a:solidFill>
              </a:rPr>
              <a:t>&gt;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1EDA712C-F264-4C66-AD0E-8B179F1AB81D}"/>
              </a:ext>
            </a:extLst>
          </p:cNvPr>
          <p:cNvSpPr txBox="1"/>
          <p:nvPr/>
        </p:nvSpPr>
        <p:spPr>
          <a:xfrm>
            <a:off x="5728120" y="3320813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chemeClr val="tx2"/>
                </a:solidFill>
              </a:rPr>
              <a:t>&gt;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3D2AC868-68F4-1DB8-C9DE-4514234E8C69}"/>
              </a:ext>
            </a:extLst>
          </p:cNvPr>
          <p:cNvSpPr txBox="1"/>
          <p:nvPr/>
        </p:nvSpPr>
        <p:spPr>
          <a:xfrm>
            <a:off x="5708452" y="563021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chemeClr val="tx2"/>
                </a:solidFill>
              </a:rPr>
              <a:t>&gt;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86C1B291-C893-3D4C-CB39-38E91A2D521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05"/>
          <a:stretch/>
        </p:blipFill>
        <p:spPr>
          <a:xfrm>
            <a:off x="6627231" y="4188428"/>
            <a:ext cx="4918141" cy="1086291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C2825F4-57C0-FB76-CD91-AC456625FAE3}"/>
              </a:ext>
            </a:extLst>
          </p:cNvPr>
          <p:cNvSpPr/>
          <p:nvPr/>
        </p:nvSpPr>
        <p:spPr>
          <a:xfrm>
            <a:off x="6655010" y="4246087"/>
            <a:ext cx="48584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prstClr val="white"/>
                </a:solidFill>
                <a:ea typeface="MS PGothic" pitchFamily="34" charset="-128"/>
                <a:cs typeface="Arial" panose="020B0604020202020204" pitchFamily="34" charset="0"/>
              </a:rPr>
              <a:t>Référent de proximité tout au long du contrat, information personnalisée aux agents, 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chemeClr val="bg1"/>
                </a:solidFill>
                <a:ea typeface="MS PGothic" pitchFamily="34" charset="-128"/>
                <a:cs typeface="Arial" panose="020B0604020202020204" pitchFamily="34" charset="0"/>
              </a:rPr>
              <a:t>extranet sécurisé... 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fr-FR" b="1" dirty="0">
              <a:solidFill>
                <a:prstClr val="white"/>
              </a:solidFill>
              <a:ea typeface="MS PGothic" pitchFamily="34" charset="-128"/>
              <a:cs typeface="Arial" panose="020B0604020202020204" pitchFamily="34" charset="0"/>
            </a:endParaRP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DD620E04-B71F-5CFF-713F-C190124C1A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36"/>
          <a:stretch/>
        </p:blipFill>
        <p:spPr>
          <a:xfrm rot="21540000">
            <a:off x="6606558" y="5450541"/>
            <a:ext cx="4920184" cy="102629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D62B544-8BCA-3E92-C72B-9F05C5AD06D7}"/>
              </a:ext>
            </a:extLst>
          </p:cNvPr>
          <p:cNvSpPr/>
          <p:nvPr/>
        </p:nvSpPr>
        <p:spPr>
          <a:xfrm>
            <a:off x="6835494" y="5643802"/>
            <a:ext cx="44975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rgbClr val="006897"/>
                </a:solidFill>
                <a:ea typeface="MS PGothic" pitchFamily="34" charset="-128"/>
                <a:cs typeface="Arial" panose="020B0604020202020204" pitchFamily="34" charset="0"/>
              </a:rPr>
              <a:t>Contribuer au bien-être de vos agents et à l’efficience du service rendu à l’usager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B5AAC457-C280-ED32-CB50-2DC1CD923D52}"/>
              </a:ext>
            </a:extLst>
          </p:cNvPr>
          <p:cNvSpPr txBox="1"/>
          <p:nvPr/>
        </p:nvSpPr>
        <p:spPr>
          <a:xfrm>
            <a:off x="5728120" y="442798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chemeClr val="tx2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13785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0BC8AE-4354-8AB2-860D-914E27FA9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49" y="88756"/>
            <a:ext cx="11867643" cy="470706"/>
          </a:xfrm>
        </p:spPr>
        <p:txBody>
          <a:bodyPr/>
          <a:lstStyle/>
          <a:p>
            <a:r>
              <a:rPr lang="fr-FR" sz="3730" dirty="0">
                <a:latin typeface="+mn-lt"/>
              </a:rPr>
              <a:t>Pourquoi adhérer au contrat pour les agents ?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CCD4CF1-6126-E74F-6057-030C2577F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7657B-8F99-43FF-9C46-7675354BEEB6}" type="slidenum">
              <a:rPr lang="en-US" altLang="fr-FR" sz="1200" smtClean="0">
                <a:latin typeface="+mn-lt"/>
              </a:rPr>
              <a:pPr/>
              <a:t>16</a:t>
            </a:fld>
            <a:endParaRPr lang="en-US" altLang="fr-FR" sz="1200" dirty="0">
              <a:latin typeface="+mn-lt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97D6C6F-599E-4A26-B5E1-8ECF04C11F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36"/>
          <a:stretch/>
        </p:blipFill>
        <p:spPr>
          <a:xfrm>
            <a:off x="3979681" y="1034557"/>
            <a:ext cx="3437347" cy="118732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900A8714-3B4A-6B70-DCA8-BD3E9CF1FB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36"/>
          <a:stretch/>
        </p:blipFill>
        <p:spPr>
          <a:xfrm rot="21540000">
            <a:off x="4064468" y="2790458"/>
            <a:ext cx="3441366" cy="1156603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C5A06186-E8E7-AB52-D810-5419249273EC}"/>
              </a:ext>
            </a:extLst>
          </p:cNvPr>
          <p:cNvSpPr txBox="1"/>
          <p:nvPr/>
        </p:nvSpPr>
        <p:spPr>
          <a:xfrm>
            <a:off x="4011756" y="1280106"/>
            <a:ext cx="3334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rgbClr val="006894"/>
                </a:solidFill>
                <a:ea typeface="MS PGothic" pitchFamily="34" charset="-128"/>
                <a:cs typeface="Arial" panose="020B0604020202020204" pitchFamily="34" charset="0"/>
              </a:rPr>
              <a:t>Participation financière 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rgbClr val="006894"/>
                </a:solidFill>
                <a:ea typeface="MS PGothic" pitchFamily="34" charset="-128"/>
                <a:cs typeface="Arial" panose="020B0604020202020204" pitchFamily="34" charset="0"/>
              </a:rPr>
              <a:t>de l’employeur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008751E-0FA6-E18A-3BA2-FA61487349AD}"/>
              </a:ext>
            </a:extLst>
          </p:cNvPr>
          <p:cNvSpPr/>
          <p:nvPr/>
        </p:nvSpPr>
        <p:spPr>
          <a:xfrm>
            <a:off x="4222005" y="311260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2BAB0C81-AE5E-DDB4-F371-4575383490AD}"/>
              </a:ext>
            </a:extLst>
          </p:cNvPr>
          <p:cNvSpPr txBox="1"/>
          <p:nvPr/>
        </p:nvSpPr>
        <p:spPr>
          <a:xfrm>
            <a:off x="4054637" y="3026821"/>
            <a:ext cx="3445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rgbClr val="006894"/>
                </a:solidFill>
                <a:ea typeface="MS PGothic" pitchFamily="34" charset="-128"/>
                <a:cs typeface="Arial" panose="020B0604020202020204" pitchFamily="34" charset="0"/>
              </a:rPr>
              <a:t>Réseaux de soins et tiers-payant étendus dans le département</a:t>
            </a: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F58D9BE7-CF75-D0A8-9593-A7EE3E5A66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9" y="4621161"/>
            <a:ext cx="3416412" cy="993828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E7EED73A-ECB7-71DD-3144-8592CE2007DF}"/>
              </a:ext>
            </a:extLst>
          </p:cNvPr>
          <p:cNvSpPr/>
          <p:nvPr/>
        </p:nvSpPr>
        <p:spPr>
          <a:xfrm>
            <a:off x="43392" y="4648129"/>
            <a:ext cx="35228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prstClr val="white"/>
                </a:solidFill>
                <a:ea typeface="MS PGothic" pitchFamily="34" charset="-128"/>
                <a:cs typeface="Arial" panose="020B0604020202020204" pitchFamily="34" charset="0"/>
              </a:rPr>
              <a:t>Adhésion sans condition,  démarches simplifiées, agence et permanences de proximité</a:t>
            </a:r>
          </a:p>
        </p:txBody>
      </p:sp>
      <p:pic>
        <p:nvPicPr>
          <p:cNvPr id="45" name="Image 44">
            <a:extLst>
              <a:ext uri="{FF2B5EF4-FFF2-40B4-BE49-F238E27FC236}">
                <a16:creationId xmlns:a16="http://schemas.microsoft.com/office/drawing/2014/main" id="{23BFE83D-6F5E-5237-D80E-486D6628FFB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05"/>
          <a:stretch/>
        </p:blipFill>
        <p:spPr>
          <a:xfrm>
            <a:off x="208437" y="1101680"/>
            <a:ext cx="3334006" cy="1053528"/>
          </a:xfrm>
          <a:prstGeom prst="rect">
            <a:avLst/>
          </a:prstGeom>
        </p:spPr>
      </p:pic>
      <p:sp>
        <p:nvSpPr>
          <p:cNvPr id="46" name="ZoneTexte 45">
            <a:extLst>
              <a:ext uri="{FF2B5EF4-FFF2-40B4-BE49-F238E27FC236}">
                <a16:creationId xmlns:a16="http://schemas.microsoft.com/office/drawing/2014/main" id="{4C7F0911-AA84-A4DB-33B8-36415B53704B}"/>
              </a:ext>
            </a:extLst>
          </p:cNvPr>
          <p:cNvSpPr txBox="1"/>
          <p:nvPr/>
        </p:nvSpPr>
        <p:spPr>
          <a:xfrm>
            <a:off x="190684" y="1243011"/>
            <a:ext cx="3348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prstClr val="white"/>
                </a:solidFill>
                <a:ea typeface="MS PGothic" pitchFamily="34" charset="-128"/>
                <a:cs typeface="Arial" panose="020B0604020202020204" pitchFamily="34" charset="0"/>
              </a:rPr>
              <a:t>Tarifs négociés et 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prstClr val="white"/>
                </a:solidFill>
                <a:ea typeface="MS PGothic" pitchFamily="34" charset="-128"/>
                <a:cs typeface="Arial" panose="020B0604020202020204" pitchFamily="34" charset="0"/>
              </a:rPr>
              <a:t>maitrisés dans le temps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F8B1CC7-A803-5FAA-294B-33525117D951}"/>
              </a:ext>
            </a:extLst>
          </p:cNvPr>
          <p:cNvSpPr txBox="1"/>
          <p:nvPr/>
        </p:nvSpPr>
        <p:spPr>
          <a:xfrm>
            <a:off x="7611270" y="134846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chemeClr val="tx2"/>
                </a:solidFill>
              </a:rPr>
              <a:t>&gt;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06536DC-E4C3-0991-FF6C-C1478964245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01"/>
          <a:stretch/>
        </p:blipFill>
        <p:spPr>
          <a:xfrm>
            <a:off x="8209312" y="1115995"/>
            <a:ext cx="3622425" cy="112913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48B1FE4-A9F5-67F6-34DA-BCE8C9768C16}"/>
              </a:ext>
            </a:extLst>
          </p:cNvPr>
          <p:cNvSpPr txBox="1"/>
          <p:nvPr/>
        </p:nvSpPr>
        <p:spPr>
          <a:xfrm>
            <a:off x="8346459" y="1317690"/>
            <a:ext cx="3357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prstClr val="white"/>
                </a:solidFill>
                <a:ea typeface="MS PGothic" pitchFamily="34" charset="-128"/>
                <a:cs typeface="Arial" panose="020B0604020202020204" pitchFamily="34" charset="0"/>
              </a:rPr>
              <a:t>Cotisations très compétitives 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prstClr val="white"/>
                </a:solidFill>
                <a:ea typeface="MS PGothic" pitchFamily="34" charset="-128"/>
                <a:cs typeface="Arial" panose="020B0604020202020204" pitchFamily="34" charset="0"/>
              </a:rPr>
              <a:t>vis-à-vis des contrats individuels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CB662D3-9FD9-7722-189E-A0934513BF7D}"/>
              </a:ext>
            </a:extLst>
          </p:cNvPr>
          <p:cNvSpPr txBox="1"/>
          <p:nvPr/>
        </p:nvSpPr>
        <p:spPr>
          <a:xfrm>
            <a:off x="3542443" y="1304128"/>
            <a:ext cx="416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tx2"/>
                </a:solidFill>
              </a:rPr>
              <a:t>+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79BE55C-FC54-D5A6-EC81-69CC0BC6A0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2" y="2891603"/>
            <a:ext cx="3622425" cy="98269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6F35D5A-33A2-CC86-F0BB-0535A11AE396}"/>
              </a:ext>
            </a:extLst>
          </p:cNvPr>
          <p:cNvSpPr/>
          <p:nvPr/>
        </p:nvSpPr>
        <p:spPr>
          <a:xfrm>
            <a:off x="47970" y="3026821"/>
            <a:ext cx="34473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prstClr val="white"/>
                </a:solidFill>
                <a:ea typeface="MS PGothic" pitchFamily="34" charset="-128"/>
                <a:cs typeface="Arial" panose="020B0604020202020204" pitchFamily="34" charset="0"/>
              </a:rPr>
              <a:t>Prestations de qualité et adaptées aux besoins de chacun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2BACBF8-67C5-BDF8-F86A-94516B5CD5DD}"/>
              </a:ext>
            </a:extLst>
          </p:cNvPr>
          <p:cNvSpPr txBox="1"/>
          <p:nvPr/>
        </p:nvSpPr>
        <p:spPr>
          <a:xfrm>
            <a:off x="7673023" y="3075081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chemeClr val="tx2"/>
                </a:solidFill>
              </a:rPr>
              <a:t>&gt;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42D682C-CFAD-1E10-20F3-87E0AE8DD95E}"/>
              </a:ext>
            </a:extLst>
          </p:cNvPr>
          <p:cNvSpPr txBox="1"/>
          <p:nvPr/>
        </p:nvSpPr>
        <p:spPr>
          <a:xfrm>
            <a:off x="3688688" y="3054840"/>
            <a:ext cx="416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tx2"/>
                </a:solidFill>
              </a:rPr>
              <a:t>+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81E3993-6FA6-64FB-0143-8060C3D98F1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01"/>
          <a:stretch/>
        </p:blipFill>
        <p:spPr>
          <a:xfrm rot="-60000">
            <a:off x="8267412" y="2889384"/>
            <a:ext cx="3563855" cy="1056601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2CBFAED9-EBA3-FF4A-41BD-40871DD61211}"/>
              </a:ext>
            </a:extLst>
          </p:cNvPr>
          <p:cNvSpPr txBox="1"/>
          <p:nvPr/>
        </p:nvSpPr>
        <p:spPr>
          <a:xfrm>
            <a:off x="8474616" y="3043373"/>
            <a:ext cx="3262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prstClr val="white"/>
                </a:solidFill>
                <a:ea typeface="MS PGothic" pitchFamily="34" charset="-128"/>
                <a:cs typeface="Arial" panose="020B0604020202020204" pitchFamily="34" charset="0"/>
              </a:rPr>
              <a:t>Accès aux soins renforcés et restes-à-charges limités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77FAE8C5-1EE1-962A-D6B4-73BD10CFBB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36"/>
          <a:stretch/>
        </p:blipFill>
        <p:spPr>
          <a:xfrm rot="21540000">
            <a:off x="3921607" y="4500686"/>
            <a:ext cx="3590950" cy="118595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BD6F7FC-2118-18E6-595D-8B18C4060533}"/>
              </a:ext>
            </a:extLst>
          </p:cNvPr>
          <p:cNvSpPr/>
          <p:nvPr/>
        </p:nvSpPr>
        <p:spPr>
          <a:xfrm>
            <a:off x="4044283" y="480731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C29A55C-AB05-7939-FB21-98EDBF67CE00}"/>
              </a:ext>
            </a:extLst>
          </p:cNvPr>
          <p:cNvSpPr txBox="1"/>
          <p:nvPr/>
        </p:nvSpPr>
        <p:spPr>
          <a:xfrm>
            <a:off x="3910058" y="4623345"/>
            <a:ext cx="3584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rgbClr val="006894"/>
                </a:solidFill>
                <a:ea typeface="MS PGothic" pitchFamily="34" charset="-128"/>
                <a:cs typeface="Arial" panose="020B0604020202020204" pitchFamily="34" charset="0"/>
              </a:rPr>
              <a:t>Services et prestations d’assistance, espace personnel sécurisé, envoi digital des prestations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92740B7-588E-18C0-04D6-F8E843220DE7}"/>
              </a:ext>
            </a:extLst>
          </p:cNvPr>
          <p:cNvSpPr txBox="1"/>
          <p:nvPr/>
        </p:nvSpPr>
        <p:spPr>
          <a:xfrm>
            <a:off x="7692050" y="474815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chemeClr val="tx2"/>
                </a:solidFill>
              </a:rPr>
              <a:t>&gt;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B0ACDC0-A601-4DC5-A1B2-AF0BFFDC5EA8}"/>
              </a:ext>
            </a:extLst>
          </p:cNvPr>
          <p:cNvSpPr txBox="1"/>
          <p:nvPr/>
        </p:nvSpPr>
        <p:spPr>
          <a:xfrm>
            <a:off x="3510966" y="4749552"/>
            <a:ext cx="416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tx2"/>
                </a:solidFill>
              </a:rPr>
              <a:t>+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BC793C55-7646-C904-1959-0FED10382F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01"/>
          <a:stretch/>
        </p:blipFill>
        <p:spPr>
          <a:xfrm rot="-60000">
            <a:off x="8260309" y="4580005"/>
            <a:ext cx="3691397" cy="1056601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E734DFE4-3098-063C-2077-54D2932FEC7B}"/>
              </a:ext>
            </a:extLst>
          </p:cNvPr>
          <p:cNvSpPr txBox="1"/>
          <p:nvPr/>
        </p:nvSpPr>
        <p:spPr>
          <a:xfrm>
            <a:off x="8318274" y="4743262"/>
            <a:ext cx="358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prstClr val="white"/>
                </a:solidFill>
                <a:ea typeface="MS PGothic" pitchFamily="34" charset="-128"/>
                <a:cs typeface="Arial" panose="020B0604020202020204" pitchFamily="34" charset="0"/>
              </a:rPr>
              <a:t>Accompagnement, aides sociales et services personnalisés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893A956-0EC4-4437-86B2-4E2F3A7D06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1298" y="6139962"/>
            <a:ext cx="995146" cy="66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3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 39">
            <a:extLst>
              <a:ext uri="{FF2B5EF4-FFF2-40B4-BE49-F238E27FC236}">
                <a16:creationId xmlns:a16="http://schemas.microsoft.com/office/drawing/2014/main" id="{37BDED31-DDA9-B20C-D8A3-5F248780C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1298" y="6139962"/>
            <a:ext cx="995146" cy="663743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AF34F97-F309-0E34-61EC-020D41E5F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7657B-8F99-43FF-9C46-7675354BEEB6}" type="slidenum">
              <a:rPr lang="en-US" altLang="fr-FR" smtClean="0"/>
              <a:pPr/>
              <a:t>17</a:t>
            </a:fld>
            <a:endParaRPr lang="en-US" altLang="fr-FR"/>
          </a:p>
        </p:txBody>
      </p:sp>
      <p:sp>
        <p:nvSpPr>
          <p:cNvPr id="4" name="Titre 4">
            <a:extLst>
              <a:ext uri="{FF2B5EF4-FFF2-40B4-BE49-F238E27FC236}">
                <a16:creationId xmlns:a16="http://schemas.microsoft.com/office/drawing/2014/main" id="{E849EF7F-CDF5-D991-82C9-4C6DDEF36041}"/>
              </a:ext>
            </a:extLst>
          </p:cNvPr>
          <p:cNvSpPr txBox="1">
            <a:spLocks/>
          </p:cNvSpPr>
          <p:nvPr/>
        </p:nvSpPr>
        <p:spPr bwMode="auto">
          <a:xfrm>
            <a:off x="303219" y="99949"/>
            <a:ext cx="10955867" cy="47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609585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733" b="1" kern="1200">
                <a:solidFill>
                  <a:srgbClr val="006897"/>
                </a:solidFill>
                <a:latin typeface="+mj-lt"/>
                <a:ea typeface="MS PGothic" pitchFamily="34" charset="-128"/>
                <a:cs typeface="Arial" panose="020B0604020202020204" pitchFamily="34" charset="0"/>
              </a:defRPr>
            </a:lvl1pPr>
            <a:lvl2pPr algn="l" defTabSz="609585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733" b="1">
                <a:solidFill>
                  <a:srgbClr val="482683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l" defTabSz="609585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733" b="1">
                <a:solidFill>
                  <a:srgbClr val="482683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l" defTabSz="609585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733" b="1">
                <a:solidFill>
                  <a:srgbClr val="482683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l" defTabSz="609585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733" b="1">
                <a:solidFill>
                  <a:srgbClr val="482683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609585" algn="l" defTabSz="609585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733" b="1">
                <a:solidFill>
                  <a:srgbClr val="482683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1219170" algn="l" defTabSz="609585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733" b="1">
                <a:solidFill>
                  <a:srgbClr val="482683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828754" algn="l" defTabSz="609585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733" b="1">
                <a:solidFill>
                  <a:srgbClr val="482683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2438339" algn="l" defTabSz="609585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733" b="1">
                <a:solidFill>
                  <a:srgbClr val="482683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>
                <a:latin typeface="+mn-lt"/>
              </a:rPr>
              <a:t>Qui peut adhérer ?</a:t>
            </a:r>
          </a:p>
        </p:txBody>
      </p:sp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B5005FAC-0985-B7B5-B870-759AC8B93F0B}"/>
              </a:ext>
            </a:extLst>
          </p:cNvPr>
          <p:cNvSpPr txBox="1">
            <a:spLocks/>
          </p:cNvSpPr>
          <p:nvPr/>
        </p:nvSpPr>
        <p:spPr>
          <a:xfrm>
            <a:off x="11615208" y="5671715"/>
            <a:ext cx="533400" cy="36618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r" defTabSz="914400" rtl="0" eaLnBrk="1" latinLnBrk="0" hangingPunct="1">
              <a:defRPr sz="1067" b="1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fld id="{0197657B-8F99-43FF-9C46-7675354BEEB6}" type="slidenum">
              <a:rPr lang="en-US" altLang="fr-FR" smtClean="0">
                <a:solidFill>
                  <a:prstClr val="white"/>
                </a:solidFill>
                <a:latin typeface="+mn-lt"/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fr-FR" dirty="0">
              <a:solidFill>
                <a:prstClr val="white"/>
              </a:solidFill>
              <a:latin typeface="+mn-lt"/>
              <a:ea typeface="MS PGothic" pitchFamily="34" charset="-12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799B8BE-EE39-0166-7278-991445FB275F}"/>
              </a:ext>
            </a:extLst>
          </p:cNvPr>
          <p:cNvGrpSpPr/>
          <p:nvPr/>
        </p:nvGrpSpPr>
        <p:grpSpPr>
          <a:xfrm rot="21408695">
            <a:off x="1241818" y="1168051"/>
            <a:ext cx="4337954" cy="764928"/>
            <a:chOff x="2678545" y="2234470"/>
            <a:chExt cx="2877659" cy="573696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5FE9E730-8684-FD38-F9F4-1BB91FFE4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0000">
              <a:off x="2698557" y="2234470"/>
              <a:ext cx="2818154" cy="573696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05349A75-105E-4921-D68C-66071EB47551}"/>
                </a:ext>
              </a:extLst>
            </p:cNvPr>
            <p:cNvSpPr txBox="1"/>
            <p:nvPr/>
          </p:nvSpPr>
          <p:spPr>
            <a:xfrm rot="191305">
              <a:off x="2678545" y="2334775"/>
              <a:ext cx="2877659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867" b="1" dirty="0">
                  <a:solidFill>
                    <a:srgbClr val="006897"/>
                  </a:solidFill>
                  <a:ea typeface="MS PGothic" pitchFamily="34" charset="-128"/>
                  <a:cs typeface="Arial" panose="020B0604020202020204" pitchFamily="34" charset="0"/>
                </a:rPr>
                <a:t>Membre participant</a:t>
              </a: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201C64D4-1AB1-AE76-1BD8-1723F3247165}"/>
              </a:ext>
            </a:extLst>
          </p:cNvPr>
          <p:cNvGrpSpPr/>
          <p:nvPr/>
        </p:nvGrpSpPr>
        <p:grpSpPr>
          <a:xfrm>
            <a:off x="1063513" y="2143939"/>
            <a:ext cx="4789206" cy="681377"/>
            <a:chOff x="2826919" y="3040000"/>
            <a:chExt cx="3177005" cy="511033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742C3AEB-8CE5-1999-CB28-925D306039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336"/>
            <a:stretch/>
          </p:blipFill>
          <p:spPr>
            <a:xfrm rot="21540000">
              <a:off x="2971527" y="3040000"/>
              <a:ext cx="2839099" cy="511033"/>
            </a:xfrm>
            <a:prstGeom prst="rect">
              <a:avLst/>
            </a:prstGeom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B5CC9E17-4302-2A6D-1449-68A6A9623E78}"/>
                </a:ext>
              </a:extLst>
            </p:cNvPr>
            <p:cNvSpPr txBox="1"/>
            <p:nvPr/>
          </p:nvSpPr>
          <p:spPr>
            <a:xfrm>
              <a:off x="2826919" y="3147444"/>
              <a:ext cx="317700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867" b="1" dirty="0">
                  <a:solidFill>
                    <a:srgbClr val="006897"/>
                  </a:solidFill>
                  <a:ea typeface="MS PGothic" pitchFamily="34" charset="-128"/>
                  <a:cs typeface="Arial" panose="020B0604020202020204" pitchFamily="34" charset="0"/>
                </a:rPr>
                <a:t>Titulaires &amp; stagiaires CNRACL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54A1FA9F-E03A-8748-35A9-850C46F6E140}"/>
              </a:ext>
            </a:extLst>
          </p:cNvPr>
          <p:cNvGrpSpPr/>
          <p:nvPr/>
        </p:nvGrpSpPr>
        <p:grpSpPr>
          <a:xfrm>
            <a:off x="1080693" y="2984036"/>
            <a:ext cx="4789206" cy="681377"/>
            <a:chOff x="2826919" y="3040000"/>
            <a:chExt cx="3177005" cy="511033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A4A1C1D1-C84E-FE0B-E16C-21BE754F0D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336"/>
            <a:stretch/>
          </p:blipFill>
          <p:spPr>
            <a:xfrm rot="21540000">
              <a:off x="2971527" y="3040000"/>
              <a:ext cx="2839099" cy="511033"/>
            </a:xfrm>
            <a:prstGeom prst="rect">
              <a:avLst/>
            </a:prstGeom>
          </p:spPr>
        </p:pic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1F922B50-7F23-D3E4-BC8A-F2E5DE0D3CEB}"/>
                </a:ext>
              </a:extLst>
            </p:cNvPr>
            <p:cNvSpPr txBox="1"/>
            <p:nvPr/>
          </p:nvSpPr>
          <p:spPr>
            <a:xfrm>
              <a:off x="2826919" y="3147444"/>
              <a:ext cx="317700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867" b="1" dirty="0">
                  <a:solidFill>
                    <a:srgbClr val="006897"/>
                  </a:solidFill>
                  <a:ea typeface="MS PGothic" pitchFamily="34" charset="-128"/>
                  <a:cs typeface="Arial" panose="020B0604020202020204" pitchFamily="34" charset="0"/>
                </a:rPr>
                <a:t>Titulaires IRCANTEC</a:t>
              </a: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1C6C6161-D9C0-B1F8-E7E2-4A3EE741D060}"/>
              </a:ext>
            </a:extLst>
          </p:cNvPr>
          <p:cNvGrpSpPr/>
          <p:nvPr/>
        </p:nvGrpSpPr>
        <p:grpSpPr>
          <a:xfrm>
            <a:off x="6333624" y="1124445"/>
            <a:ext cx="4727147" cy="802556"/>
            <a:chOff x="4460192" y="1431883"/>
            <a:chExt cx="2734017" cy="601917"/>
          </a:xfrm>
        </p:grpSpPr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2ABFDB7A-F883-402F-EEBB-84E404EED5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005"/>
            <a:stretch/>
          </p:blipFill>
          <p:spPr>
            <a:xfrm rot="60000">
              <a:off x="4474184" y="1431883"/>
              <a:ext cx="2720025" cy="601917"/>
            </a:xfrm>
            <a:prstGeom prst="rect">
              <a:avLst/>
            </a:prstGeom>
          </p:spPr>
        </p:pic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E125E5E0-0635-2923-0427-0C9DFFA30EF1}"/>
                </a:ext>
              </a:extLst>
            </p:cNvPr>
            <p:cNvSpPr txBox="1"/>
            <p:nvPr/>
          </p:nvSpPr>
          <p:spPr>
            <a:xfrm>
              <a:off x="4460192" y="1567837"/>
              <a:ext cx="2517402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867" b="1" dirty="0">
                  <a:solidFill>
                    <a:srgbClr val="FFFFFF"/>
                  </a:solidFill>
                  <a:ea typeface="MS PGothic" pitchFamily="34" charset="-128"/>
                  <a:cs typeface="Arial" panose="020B0604020202020204" pitchFamily="34" charset="0"/>
                </a:rPr>
                <a:t>Bénéficiaires</a:t>
              </a: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B27127C-24FA-FA6A-3A74-65EFCCEC3A91}"/>
              </a:ext>
            </a:extLst>
          </p:cNvPr>
          <p:cNvGrpSpPr/>
          <p:nvPr/>
        </p:nvGrpSpPr>
        <p:grpSpPr>
          <a:xfrm>
            <a:off x="6159586" y="2011303"/>
            <a:ext cx="5099500" cy="793860"/>
            <a:chOff x="2826919" y="3039390"/>
            <a:chExt cx="3177005" cy="511033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C74FA79E-6BA4-47BC-9FA9-A431522CF9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336"/>
            <a:stretch/>
          </p:blipFill>
          <p:spPr>
            <a:xfrm rot="21540000">
              <a:off x="2971522" y="3039390"/>
              <a:ext cx="2906799" cy="511033"/>
            </a:xfrm>
            <a:prstGeom prst="rect">
              <a:avLst/>
            </a:prstGeom>
          </p:spPr>
        </p:pic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68C996D9-430E-C82D-A010-FCAC8DCE8F55}"/>
                </a:ext>
              </a:extLst>
            </p:cNvPr>
            <p:cNvSpPr txBox="1"/>
            <p:nvPr/>
          </p:nvSpPr>
          <p:spPr>
            <a:xfrm>
              <a:off x="2826919" y="3147444"/>
              <a:ext cx="3177005" cy="244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867" b="1" dirty="0">
                  <a:solidFill>
                    <a:srgbClr val="006897"/>
                  </a:solidFill>
                  <a:ea typeface="MS PGothic" pitchFamily="34" charset="-128"/>
                  <a:cs typeface="Arial" panose="020B0604020202020204" pitchFamily="34" charset="0"/>
                </a:rPr>
                <a:t>Conjoint, partenaire de PACS</a:t>
              </a: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73A103A9-29A7-A6EC-F9FF-4E58BEE0EE1C}"/>
              </a:ext>
            </a:extLst>
          </p:cNvPr>
          <p:cNvGrpSpPr/>
          <p:nvPr/>
        </p:nvGrpSpPr>
        <p:grpSpPr>
          <a:xfrm>
            <a:off x="6146472" y="2851026"/>
            <a:ext cx="4914299" cy="681378"/>
            <a:chOff x="2826919" y="3038295"/>
            <a:chExt cx="3179128" cy="511033"/>
          </a:xfrm>
        </p:grpSpPr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9BDC0172-0DAC-5A24-E573-D1FB26829C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336"/>
            <a:stretch/>
          </p:blipFill>
          <p:spPr>
            <a:xfrm rot="21540000">
              <a:off x="2971512" y="3038295"/>
              <a:ext cx="3034535" cy="511033"/>
            </a:xfrm>
            <a:prstGeom prst="rect">
              <a:avLst/>
            </a:prstGeom>
          </p:spPr>
        </p:pic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E1F3EC32-5117-ED19-1CBC-B30FC19BDAF8}"/>
                </a:ext>
              </a:extLst>
            </p:cNvPr>
            <p:cNvSpPr txBox="1"/>
            <p:nvPr/>
          </p:nvSpPr>
          <p:spPr>
            <a:xfrm>
              <a:off x="2826919" y="3147444"/>
              <a:ext cx="317700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867" b="1" dirty="0">
                  <a:solidFill>
                    <a:srgbClr val="006897"/>
                  </a:solidFill>
                  <a:ea typeface="MS PGothic" pitchFamily="34" charset="-128"/>
                  <a:cs typeface="Arial" panose="020B0604020202020204" pitchFamily="34" charset="0"/>
                </a:rPr>
                <a:t>Concubin (même domicile fiscal)</a:t>
              </a:r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5CAF8508-0099-1988-B888-73F61B545487}"/>
              </a:ext>
            </a:extLst>
          </p:cNvPr>
          <p:cNvGrpSpPr/>
          <p:nvPr/>
        </p:nvGrpSpPr>
        <p:grpSpPr>
          <a:xfrm>
            <a:off x="6131349" y="3571505"/>
            <a:ext cx="4936068" cy="681378"/>
            <a:chOff x="2826919" y="3038295"/>
            <a:chExt cx="3179128" cy="511033"/>
          </a:xfrm>
        </p:grpSpPr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6E77B4F9-9EB1-8FF8-8148-EC0983B51D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336"/>
            <a:stretch/>
          </p:blipFill>
          <p:spPr>
            <a:xfrm rot="21540000">
              <a:off x="2971512" y="3038295"/>
              <a:ext cx="3034535" cy="511033"/>
            </a:xfrm>
            <a:prstGeom prst="rect">
              <a:avLst/>
            </a:prstGeom>
          </p:spPr>
        </p:pic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6357A815-9589-E69A-34EE-F9EA2CB8CD5E}"/>
                </a:ext>
              </a:extLst>
            </p:cNvPr>
            <p:cNvSpPr txBox="1"/>
            <p:nvPr/>
          </p:nvSpPr>
          <p:spPr>
            <a:xfrm>
              <a:off x="2826919" y="3147444"/>
              <a:ext cx="317700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867" b="1" dirty="0">
                  <a:solidFill>
                    <a:srgbClr val="006897"/>
                  </a:solidFill>
                  <a:ea typeface="MS PGothic" pitchFamily="34" charset="-128"/>
                  <a:cs typeface="Arial" panose="020B0604020202020204" pitchFamily="34" charset="0"/>
                </a:rPr>
                <a:t>Enfants à charge de moins de 18 ans</a:t>
              </a:r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EB7AD312-CA25-9827-9AA2-88DD89DEB650}"/>
              </a:ext>
            </a:extLst>
          </p:cNvPr>
          <p:cNvGrpSpPr/>
          <p:nvPr/>
        </p:nvGrpSpPr>
        <p:grpSpPr>
          <a:xfrm>
            <a:off x="6346740" y="4278563"/>
            <a:ext cx="4702939" cy="1231096"/>
            <a:chOff x="2968180" y="3038259"/>
            <a:chExt cx="3041572" cy="984033"/>
          </a:xfrm>
        </p:grpSpPr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0ABA2E8F-C6AC-FA4B-6B31-CF0505D35D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336"/>
            <a:stretch/>
          </p:blipFill>
          <p:spPr>
            <a:xfrm rot="21540000">
              <a:off x="2975217" y="3038259"/>
              <a:ext cx="3034535" cy="984033"/>
            </a:xfrm>
            <a:prstGeom prst="rect">
              <a:avLst/>
            </a:prstGeom>
          </p:spPr>
        </p:pic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5CA8B9C1-1070-A09D-15F8-CBBE974EDE1A}"/>
                </a:ext>
              </a:extLst>
            </p:cNvPr>
            <p:cNvSpPr txBox="1"/>
            <p:nvPr/>
          </p:nvSpPr>
          <p:spPr>
            <a:xfrm>
              <a:off x="2968180" y="3147444"/>
              <a:ext cx="2991853" cy="69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867" b="1" dirty="0">
                  <a:solidFill>
                    <a:srgbClr val="006897"/>
                  </a:solidFill>
                  <a:ea typeface="MS PGothic" pitchFamily="34" charset="-128"/>
                  <a:cs typeface="Arial" panose="020B0604020202020204" pitchFamily="34" charset="0"/>
                </a:rPr>
                <a:t>Enfants à charge de moins de 26 ans</a:t>
              </a:r>
            </a:p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867" b="1" dirty="0">
                  <a:solidFill>
                    <a:srgbClr val="006897"/>
                  </a:solidFill>
                  <a:ea typeface="MS PGothic" pitchFamily="34" charset="-128"/>
                  <a:cs typeface="Arial" panose="020B0604020202020204" pitchFamily="34" charset="0"/>
                </a:rPr>
                <a:t>é</a:t>
              </a:r>
              <a:r>
                <a:rPr lang="fr-FR" sz="1333" b="1" dirty="0">
                  <a:solidFill>
                    <a:srgbClr val="006897"/>
                  </a:solidFill>
                  <a:ea typeface="MS PGothic" pitchFamily="34" charset="-128"/>
                  <a:cs typeface="Arial" panose="020B0604020202020204" pitchFamily="34" charset="0"/>
                </a:rPr>
                <a:t>tudiants, formation professionnelle, inscrits à Pôle Emploi ou travailleurs handicapés</a:t>
              </a:r>
            </a:p>
          </p:txBody>
        </p: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7493CB11-E02D-F3FA-C59C-B5F0E63A5004}"/>
              </a:ext>
            </a:extLst>
          </p:cNvPr>
          <p:cNvGrpSpPr/>
          <p:nvPr/>
        </p:nvGrpSpPr>
        <p:grpSpPr>
          <a:xfrm>
            <a:off x="1327802" y="4565301"/>
            <a:ext cx="4294987" cy="1203060"/>
            <a:chOff x="2971527" y="3040000"/>
            <a:chExt cx="2849156" cy="594994"/>
          </a:xfrm>
        </p:grpSpPr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C786C259-636A-1FD8-82F9-BD9504E8EC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336"/>
            <a:stretch/>
          </p:blipFill>
          <p:spPr>
            <a:xfrm rot="21540000">
              <a:off x="2971527" y="3040000"/>
              <a:ext cx="2839099" cy="511033"/>
            </a:xfrm>
            <a:prstGeom prst="rect">
              <a:avLst/>
            </a:prstGeom>
          </p:spPr>
        </p:pic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F64FC2A5-7226-1AA8-D0BA-B84AC9A55245}"/>
                </a:ext>
              </a:extLst>
            </p:cNvPr>
            <p:cNvSpPr txBox="1"/>
            <p:nvPr/>
          </p:nvSpPr>
          <p:spPr>
            <a:xfrm>
              <a:off x="2974128" y="3134761"/>
              <a:ext cx="2846555" cy="500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867" b="1" dirty="0">
                  <a:solidFill>
                    <a:srgbClr val="006897"/>
                  </a:solidFill>
                  <a:ea typeface="MS PGothic" pitchFamily="34" charset="-128"/>
                  <a:cs typeface="Arial" panose="020B0604020202020204" pitchFamily="34" charset="0"/>
                </a:rPr>
                <a:t>Retraités dont la dernière collectivité rejoint le contrat</a:t>
              </a:r>
            </a:p>
          </p:txBody>
        </p: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CFCBA1D6-FCFD-9B7F-3789-9E401C2D700B}"/>
              </a:ext>
            </a:extLst>
          </p:cNvPr>
          <p:cNvGrpSpPr/>
          <p:nvPr/>
        </p:nvGrpSpPr>
        <p:grpSpPr>
          <a:xfrm>
            <a:off x="1106337" y="3793316"/>
            <a:ext cx="4789206" cy="681377"/>
            <a:chOff x="2826919" y="3040000"/>
            <a:chExt cx="3177005" cy="511033"/>
          </a:xfrm>
        </p:grpSpPr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8B046E79-FEB8-9335-7D61-BE41A3057A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336"/>
            <a:stretch/>
          </p:blipFill>
          <p:spPr>
            <a:xfrm rot="21540000">
              <a:off x="2971527" y="3040000"/>
              <a:ext cx="2839099" cy="511033"/>
            </a:xfrm>
            <a:prstGeom prst="rect">
              <a:avLst/>
            </a:prstGeom>
          </p:spPr>
        </p:pic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B86AD83F-9121-4A12-7378-8C8819521266}"/>
                </a:ext>
              </a:extLst>
            </p:cNvPr>
            <p:cNvSpPr txBox="1"/>
            <p:nvPr/>
          </p:nvSpPr>
          <p:spPr>
            <a:xfrm>
              <a:off x="2826919" y="3147444"/>
              <a:ext cx="317700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867" b="1" dirty="0">
                  <a:solidFill>
                    <a:srgbClr val="006897"/>
                  </a:solidFill>
                  <a:ea typeface="MS PGothic" pitchFamily="34" charset="-128"/>
                  <a:cs typeface="Arial" panose="020B0604020202020204" pitchFamily="34" charset="0"/>
                </a:rPr>
                <a:t>Contractuels</a:t>
              </a:r>
            </a:p>
          </p:txBody>
        </p: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5281757B-C01C-75D9-4FAE-6D84265772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03" y="1048272"/>
            <a:ext cx="638695" cy="465136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E0B0EE0D-395B-C846-09AD-F6E8771048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463" y="974965"/>
            <a:ext cx="638695" cy="465136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8998F7E9-E9EE-E1E5-0D4C-B9628B4543EE}"/>
              </a:ext>
            </a:extLst>
          </p:cNvPr>
          <p:cNvGrpSpPr/>
          <p:nvPr/>
        </p:nvGrpSpPr>
        <p:grpSpPr>
          <a:xfrm>
            <a:off x="6153900" y="5472048"/>
            <a:ext cx="5099500" cy="793860"/>
            <a:chOff x="2821945" y="3039390"/>
            <a:chExt cx="3177005" cy="511033"/>
          </a:xfrm>
        </p:grpSpPr>
        <p:pic>
          <p:nvPicPr>
            <p:cNvPr id="38" name="Image 37">
              <a:extLst>
                <a:ext uri="{FF2B5EF4-FFF2-40B4-BE49-F238E27FC236}">
                  <a16:creationId xmlns:a16="http://schemas.microsoft.com/office/drawing/2014/main" id="{408B6EE2-15A8-6B2B-A60D-91EFF89FBF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336"/>
            <a:stretch/>
          </p:blipFill>
          <p:spPr>
            <a:xfrm rot="21540000">
              <a:off x="2971522" y="3039390"/>
              <a:ext cx="2906799" cy="511033"/>
            </a:xfrm>
            <a:prstGeom prst="rect">
              <a:avLst/>
            </a:prstGeom>
          </p:spPr>
        </p:pic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A66BF388-8E87-E835-365D-CBC53A573AEC}"/>
                </a:ext>
              </a:extLst>
            </p:cNvPr>
            <p:cNvSpPr txBox="1"/>
            <p:nvPr/>
          </p:nvSpPr>
          <p:spPr>
            <a:xfrm>
              <a:off x="2821945" y="3089898"/>
              <a:ext cx="3177005" cy="363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867" b="1" dirty="0">
                  <a:solidFill>
                    <a:srgbClr val="006897"/>
                  </a:solidFill>
                  <a:ea typeface="MS PGothic" pitchFamily="34" charset="-128"/>
                  <a:cs typeface="Arial" panose="020B0604020202020204" pitchFamily="34" charset="0"/>
                </a:rPr>
                <a:t>Ascendants</a:t>
              </a:r>
              <a:endParaRPr lang="fr-FR" sz="1200" b="1" dirty="0">
                <a:solidFill>
                  <a:srgbClr val="006897"/>
                </a:solidFill>
                <a:ea typeface="MS PGothic" pitchFamily="34" charset="-128"/>
                <a:cs typeface="Arial" panose="020B0604020202020204" pitchFamily="34" charset="0"/>
              </a:endParaRPr>
            </a:p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 dirty="0">
                  <a:solidFill>
                    <a:srgbClr val="006897"/>
                  </a:solidFill>
                  <a:ea typeface="MS PGothic" pitchFamily="34" charset="-128"/>
                  <a:cs typeface="Arial" panose="020B0604020202020204" pitchFamily="34" charset="0"/>
                </a:rPr>
                <a:t>Vivant sous le toit de l’assuré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4480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26A0ED7-DF74-D4E4-FC4A-41FA42A10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7432" y="6141092"/>
            <a:ext cx="995146" cy="663743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3BEFAADF-7BE8-4BA2-945F-A42215E517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61" y="3486878"/>
            <a:ext cx="4378937" cy="608492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422B6D8E-B68E-4BC8-A638-1F2B687CE3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693" y="2696124"/>
            <a:ext cx="4358605" cy="63862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2251" y="156019"/>
            <a:ext cx="10955867" cy="480131"/>
          </a:xfrm>
        </p:spPr>
        <p:txBody>
          <a:bodyPr/>
          <a:lstStyle/>
          <a:p>
            <a:r>
              <a:rPr lang="fr-FR" sz="2800" b="1" dirty="0">
                <a:solidFill>
                  <a:srgbClr val="006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Garanties – SOINS COURANTS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7657B-8F99-43FF-9C46-7675354BEEB6}" type="slidenum">
              <a:rPr kumimoji="0" lang="en-US" altLang="fr-FR" sz="1067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fr-FR" sz="10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36D5D5A-5B14-437D-8A6A-176460B4E5E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36"/>
          <a:stretch/>
        </p:blipFill>
        <p:spPr>
          <a:xfrm rot="21540000">
            <a:off x="8639685" y="730114"/>
            <a:ext cx="2206328" cy="77790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64C72F4-0759-4B0D-8A74-B374A907B373}"/>
              </a:ext>
            </a:extLst>
          </p:cNvPr>
          <p:cNvSpPr txBox="1"/>
          <p:nvPr/>
        </p:nvSpPr>
        <p:spPr>
          <a:xfrm>
            <a:off x="8417581" y="792561"/>
            <a:ext cx="303920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00689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+ MNT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19F3155-33EF-4030-878E-B99C90FF9A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2066" y="900803"/>
            <a:ext cx="405809" cy="45019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273ACF0-E240-43C5-A0FD-A21E48616A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988" y="1986366"/>
            <a:ext cx="4367310" cy="48589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45A9B78-6E26-4B7C-AD09-8D4F9DDBE184}"/>
              </a:ext>
            </a:extLst>
          </p:cNvPr>
          <p:cNvSpPr txBox="1"/>
          <p:nvPr/>
        </p:nvSpPr>
        <p:spPr>
          <a:xfrm>
            <a:off x="8055943" y="1934877"/>
            <a:ext cx="3813447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67" b="0" i="0" u="none" strike="noStrike" kern="1200" cap="none" spc="0" normalizeH="0" baseline="0" noProof="0" dirty="0">
                <a:ln>
                  <a:noFill/>
                </a:ln>
                <a:solidFill>
                  <a:srgbClr val="0068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Dépassements pris en charge sur les honoraires dès le Niveau 2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B6A68F0-A0CE-4326-B0D7-053A4F9C2B58}"/>
              </a:ext>
            </a:extLst>
          </p:cNvPr>
          <p:cNvSpPr txBox="1"/>
          <p:nvPr/>
        </p:nvSpPr>
        <p:spPr>
          <a:xfrm>
            <a:off x="7757154" y="3542106"/>
            <a:ext cx="4358606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67" b="0" i="0" u="none" strike="noStrike" kern="1200" cap="none" spc="0" normalizeH="0" baseline="0" noProof="0" dirty="0">
                <a:ln>
                  <a:noFill/>
                </a:ln>
                <a:solidFill>
                  <a:srgbClr val="0068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Forfait Orthopédie, Prothèses et Grand appareillage </a:t>
            </a:r>
            <a:r>
              <a:rPr kumimoji="0" lang="fr-FR" sz="1467" b="1" i="0" u="none" strike="noStrike" kern="1200" cap="none" spc="0" normalizeH="0" baseline="0" noProof="0" dirty="0">
                <a:ln>
                  <a:noFill/>
                </a:ln>
                <a:solidFill>
                  <a:srgbClr val="0068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jusqu’à 400€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52E332E-D8D8-4972-981D-6DD0A567026D}"/>
              </a:ext>
            </a:extLst>
          </p:cNvPr>
          <p:cNvSpPr txBox="1"/>
          <p:nvPr/>
        </p:nvSpPr>
        <p:spPr>
          <a:xfrm>
            <a:off x="7557886" y="2731260"/>
            <a:ext cx="4500412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67" b="0" i="0" u="none" strike="noStrike" kern="1200" cap="none" spc="0" normalizeH="0" baseline="0" noProof="0" dirty="0">
                <a:ln>
                  <a:noFill/>
                </a:ln>
                <a:solidFill>
                  <a:srgbClr val="0068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Médicaments remboursés à </a:t>
            </a:r>
            <a:r>
              <a:rPr kumimoji="0" lang="fr-FR" sz="1467" b="1" i="0" u="none" strike="noStrike" kern="1200" cap="none" spc="0" normalizeH="0" baseline="0" noProof="0" dirty="0">
                <a:ln>
                  <a:noFill/>
                </a:ln>
                <a:solidFill>
                  <a:srgbClr val="0068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100 %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67" b="1" i="0" u="none" strike="noStrike" kern="1200" cap="none" spc="0" normalizeH="0" baseline="0" noProof="0" dirty="0">
                <a:ln>
                  <a:noFill/>
                </a:ln>
                <a:solidFill>
                  <a:srgbClr val="0068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dès le Niveau 2 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4C8D77A6-C112-4A52-97D1-5FC6EBC581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988" y="4362349"/>
            <a:ext cx="4358605" cy="485893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9EFCFC6A-E55D-46E9-A7A5-B721387A8EF9}"/>
              </a:ext>
            </a:extLst>
          </p:cNvPr>
          <p:cNvSpPr/>
          <p:nvPr/>
        </p:nvSpPr>
        <p:spPr>
          <a:xfrm>
            <a:off x="8671763" y="4426200"/>
            <a:ext cx="2841655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67" b="0" i="0" u="none" strike="noStrike" kern="1200" cap="none" spc="0" normalizeH="0" baseline="0" noProof="0" dirty="0">
                <a:ln>
                  <a:noFill/>
                </a:ln>
                <a:solidFill>
                  <a:srgbClr val="0068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Homéopathie jusqu’à </a:t>
            </a:r>
            <a:r>
              <a:rPr kumimoji="0" lang="fr-FR" sz="1467" b="1" i="0" u="none" strike="noStrike" kern="1200" cap="none" spc="0" normalizeH="0" baseline="0" noProof="0" dirty="0">
                <a:ln>
                  <a:noFill/>
                </a:ln>
                <a:solidFill>
                  <a:srgbClr val="0068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100 €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72AF2202-3A88-4BF2-A341-173139120A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988" y="5978905"/>
            <a:ext cx="4367310" cy="485893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2740D397-BA72-43B6-84DB-D750FEDFA8AA}"/>
              </a:ext>
            </a:extLst>
          </p:cNvPr>
          <p:cNvSpPr/>
          <p:nvPr/>
        </p:nvSpPr>
        <p:spPr>
          <a:xfrm>
            <a:off x="8537571" y="6054265"/>
            <a:ext cx="3578189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67" b="0" i="0" u="none" strike="noStrike" kern="1200" cap="none" spc="0" normalizeH="0" baseline="0" noProof="0" dirty="0">
                <a:ln>
                  <a:noFill/>
                </a:ln>
                <a:solidFill>
                  <a:srgbClr val="0068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Médecines douces jusqu’ à 200 €  </a:t>
            </a:r>
            <a:endParaRPr kumimoji="0" lang="fr-FR" sz="1467" b="1" i="0" u="none" strike="noStrike" kern="1200" cap="none" spc="0" normalizeH="0" baseline="0" noProof="0" dirty="0">
              <a:ln>
                <a:noFill/>
              </a:ln>
              <a:solidFill>
                <a:srgbClr val="00689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6A9B3B4-E176-65AE-69EB-A401E1878E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03" y="753741"/>
            <a:ext cx="7498128" cy="603787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7F1D4A1-2BED-3159-5718-9DDF767589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693" y="5077624"/>
            <a:ext cx="4358605" cy="62753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F55EDDA-B3CF-59B1-F7CE-B872459962D7}"/>
              </a:ext>
            </a:extLst>
          </p:cNvPr>
          <p:cNvSpPr/>
          <p:nvPr/>
        </p:nvSpPr>
        <p:spPr>
          <a:xfrm>
            <a:off x="7699693" y="5127848"/>
            <a:ext cx="4700322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67" b="0" i="0" u="none" strike="noStrike" kern="1200" cap="none" spc="0" normalizeH="0" baseline="0" noProof="0" dirty="0">
                <a:ln>
                  <a:noFill/>
                </a:ln>
                <a:solidFill>
                  <a:srgbClr val="0068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Honoraires psychologue remboursés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67" b="0" i="0" u="none" strike="noStrike" kern="1200" cap="none" spc="0" normalizeH="0" baseline="0" noProof="0" dirty="0">
                <a:ln>
                  <a:noFill/>
                </a:ln>
                <a:solidFill>
                  <a:srgbClr val="0068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dès </a:t>
            </a:r>
            <a:r>
              <a:rPr kumimoji="0" lang="fr-FR" sz="1467" b="1" i="0" u="none" strike="noStrike" kern="1200" cap="none" spc="0" normalizeH="0" baseline="0" noProof="0" dirty="0">
                <a:ln>
                  <a:noFill/>
                </a:ln>
                <a:solidFill>
                  <a:srgbClr val="0068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Niveau 1 </a:t>
            </a:r>
          </a:p>
        </p:txBody>
      </p:sp>
    </p:spTree>
    <p:extLst>
      <p:ext uri="{BB962C8B-B14F-4D97-AF65-F5344CB8AC3E}">
        <p14:creationId xmlns:p14="http://schemas.microsoft.com/office/powerpoint/2010/main" val="3720175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>
            <a:extLst>
              <a:ext uri="{FF2B5EF4-FFF2-40B4-BE49-F238E27FC236}">
                <a16:creationId xmlns:a16="http://schemas.microsoft.com/office/drawing/2014/main" id="{4405B784-CDFA-46F9-9806-40BAC18307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068" y="4692644"/>
            <a:ext cx="3022540" cy="709893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D4E7D432-FA31-44E0-A15B-4D6E316F7E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068" y="2326025"/>
            <a:ext cx="3007927" cy="60933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0549" y="232895"/>
            <a:ext cx="10955867" cy="480131"/>
          </a:xfrm>
        </p:spPr>
        <p:txBody>
          <a:bodyPr/>
          <a:lstStyle/>
          <a:p>
            <a:r>
              <a:rPr lang="fr-FR" sz="2800" b="1" dirty="0">
                <a:solidFill>
                  <a:srgbClr val="006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Garanties – HOSPITALISATION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7657B-8F99-43FF-9C46-7675354BEEB6}" type="slidenum">
              <a:rPr kumimoji="0" lang="en-US" altLang="fr-FR" sz="1067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fr-FR" sz="10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8B8C237-4FEF-447B-A240-A7206D4F6845}"/>
              </a:ext>
            </a:extLst>
          </p:cNvPr>
          <p:cNvSpPr txBox="1"/>
          <p:nvPr/>
        </p:nvSpPr>
        <p:spPr>
          <a:xfrm>
            <a:off x="8973314" y="4721326"/>
            <a:ext cx="324744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67" b="0" i="0" u="none" strike="noStrike" kern="1200" cap="none" spc="0" normalizeH="0" baseline="0" noProof="0" dirty="0">
                <a:ln>
                  <a:noFill/>
                </a:ln>
                <a:solidFill>
                  <a:srgbClr val="0068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Frais accompagnant enfant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67" b="0" i="0" u="none" strike="noStrike" kern="1200" cap="none" spc="0" normalizeH="0" baseline="0" noProof="0" dirty="0">
                <a:ln>
                  <a:noFill/>
                </a:ln>
                <a:solidFill>
                  <a:srgbClr val="0068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467" b="1" i="0" u="none" strike="noStrike" kern="1200" cap="none" spc="0" normalizeH="0" baseline="0" noProof="0" dirty="0">
                <a:ln>
                  <a:noFill/>
                </a:ln>
                <a:solidFill>
                  <a:srgbClr val="0068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16 ans jusqu’à 40 € par jour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63A46D1-F0C7-4178-8FFC-7E53D7C9754E}"/>
              </a:ext>
            </a:extLst>
          </p:cNvPr>
          <p:cNvSpPr txBox="1"/>
          <p:nvPr/>
        </p:nvSpPr>
        <p:spPr>
          <a:xfrm>
            <a:off x="9711856" y="2358758"/>
            <a:ext cx="2129803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67" b="0" i="0" u="none" strike="noStrike" kern="1200" cap="none" spc="0" normalizeH="0" baseline="0" noProof="0" dirty="0">
                <a:ln>
                  <a:noFill/>
                </a:ln>
                <a:solidFill>
                  <a:srgbClr val="0068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Chambre particulière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67" b="1" i="0" u="none" strike="noStrike" kern="1200" cap="none" spc="0" normalizeH="0" baseline="0" noProof="0" dirty="0">
                <a:ln>
                  <a:noFill/>
                </a:ln>
                <a:solidFill>
                  <a:srgbClr val="0068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jusqu’à 80€/ jour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29DFEBAC-50A0-41D4-99F3-F9A313D814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36"/>
          <a:stretch/>
        </p:blipFill>
        <p:spPr>
          <a:xfrm rot="21540000">
            <a:off x="9493872" y="1014934"/>
            <a:ext cx="2206328" cy="777905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207B5F61-6EFB-466D-81FE-2BE156BD3C51}"/>
              </a:ext>
            </a:extLst>
          </p:cNvPr>
          <p:cNvSpPr txBox="1"/>
          <p:nvPr/>
        </p:nvSpPr>
        <p:spPr>
          <a:xfrm>
            <a:off x="9271768" y="1077381"/>
            <a:ext cx="303920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00689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+ MNT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17007DE4-A960-434C-85BA-B4C2F37C5A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3364" y="1252678"/>
            <a:ext cx="405809" cy="450199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9875D712-C681-40EA-BC6B-6BC02C660F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068" y="3790266"/>
            <a:ext cx="3022541" cy="740654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15D0E890-739B-4FEE-87B5-B388964739F7}"/>
              </a:ext>
            </a:extLst>
          </p:cNvPr>
          <p:cNvSpPr txBox="1"/>
          <p:nvPr/>
        </p:nvSpPr>
        <p:spPr>
          <a:xfrm>
            <a:off x="9126068" y="3761286"/>
            <a:ext cx="3039207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67" b="0" i="0" u="none" strike="noStrike" kern="1200" cap="none" spc="0" normalizeH="0" baseline="0" noProof="0" dirty="0">
                <a:ln>
                  <a:noFill/>
                </a:ln>
                <a:solidFill>
                  <a:srgbClr val="0068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Honoraires médicaux et chirurgicaux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67" b="0" i="0" u="none" strike="noStrike" kern="1200" cap="none" spc="0" normalizeH="0" baseline="0" noProof="0" dirty="0">
                <a:ln>
                  <a:noFill/>
                </a:ln>
                <a:solidFill>
                  <a:srgbClr val="0068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467" b="1" i="0" u="none" strike="noStrike" kern="1200" cap="none" spc="0" normalizeH="0" baseline="0" noProof="0" dirty="0">
                <a:ln>
                  <a:noFill/>
                </a:ln>
                <a:solidFill>
                  <a:srgbClr val="0068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dès le Niveau 2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D27C2CC3-04D5-409B-899C-82EE9E040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401" y="3089342"/>
            <a:ext cx="3039207" cy="485893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F8B56559-37C9-4E76-BB9F-7BDAC5CB3A8C}"/>
              </a:ext>
            </a:extLst>
          </p:cNvPr>
          <p:cNvSpPr txBox="1"/>
          <p:nvPr/>
        </p:nvSpPr>
        <p:spPr>
          <a:xfrm>
            <a:off x="9478185" y="3162178"/>
            <a:ext cx="2496741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67" b="0" i="0" u="none" strike="noStrike" kern="1200" cap="none" spc="0" normalizeH="0" baseline="0" noProof="0" dirty="0">
                <a:ln>
                  <a:noFill/>
                </a:ln>
                <a:solidFill>
                  <a:srgbClr val="0068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Forfait soins thermaux</a:t>
            </a:r>
            <a:endParaRPr kumimoji="0" lang="fr-FR" sz="1467" b="1" i="0" u="none" strike="noStrike" kern="1200" cap="none" spc="0" normalizeH="0" baseline="0" noProof="0" dirty="0">
              <a:ln>
                <a:noFill/>
              </a:ln>
              <a:solidFill>
                <a:srgbClr val="00689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22C9F45-94CC-264B-E3DB-B9B4EC2C4F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92" y="1913457"/>
            <a:ext cx="9068064" cy="356939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31F7D67-2141-EFA5-5DE9-C5A1FA0F50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97432" y="6141092"/>
            <a:ext cx="995146" cy="66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753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Nas-rd5200\diffusion\Commun Diffusion\Service Communication\Charte graphique\2021\changement de logo\Modèles de documents\powerpoint\page_texte_rouge_Plan de travail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589" y="0"/>
            <a:ext cx="9697381" cy="685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255" y="0"/>
            <a:ext cx="8728940" cy="1143001"/>
          </a:xfrm>
        </p:spPr>
        <p:txBody>
          <a:bodyPr/>
          <a:lstStyle/>
          <a:p>
            <a:pPr algn="l"/>
            <a:r>
              <a:rPr lang="fr-FR" sz="2540" b="1" dirty="0">
                <a:solidFill>
                  <a:srgbClr val="BE0F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 Protection Sociale Complémentaire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93927" y="1137002"/>
            <a:ext cx="8936934" cy="4737374"/>
          </a:xfrm>
        </p:spPr>
        <p:txBody>
          <a:bodyPr/>
          <a:lstStyle/>
          <a:p>
            <a:pPr marL="0" indent="0" algn="just">
              <a:buNone/>
            </a:pPr>
            <a:r>
              <a:rPr lang="fr-FR" sz="2177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Protection Sociale des Agents territoriaux en 2023…</a:t>
            </a:r>
          </a:p>
          <a:p>
            <a:pPr marL="311010" indent="-311010">
              <a:buFont typeface="Calibri" panose="020F0502020204030204" pitchFamily="34" charset="0"/>
              <a:buChar char="-"/>
            </a:pPr>
            <a:r>
              <a:rPr lang="fr-FR" sz="1633" dirty="0">
                <a:latin typeface="Calibri" panose="020F0502020204030204" pitchFamily="34" charset="0"/>
                <a:ea typeface="Times New Roman" panose="02020603050405020304" pitchFamily="18" charset="0"/>
              </a:rPr>
              <a:t>Un environnement réglementaire en mutation : un volet RH affirmé et des obligations pour les employeurs</a:t>
            </a:r>
            <a:endParaRPr lang="fr-FR" sz="1633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11010" indent="-311010">
              <a:buFont typeface="Calibri" panose="020F0502020204030204" pitchFamily="34" charset="0"/>
              <a:buChar char="-"/>
            </a:pPr>
            <a:r>
              <a:rPr lang="fr-FR" sz="1633" dirty="0">
                <a:latin typeface="Calibri" panose="020F0502020204030204" pitchFamily="34" charset="0"/>
                <a:ea typeface="Times New Roman" panose="02020603050405020304" pitchFamily="18" charset="0"/>
              </a:rPr>
              <a:t>Un environnement économique tendu et une dégradation des conditions de couverture des agents</a:t>
            </a:r>
            <a:endParaRPr lang="fr-FR" sz="1633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r-FR" sz="1633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fr-FR" sz="2177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enjeux d’un rôle accru du CDG31 porté par la Présidente et le Conseil d’Administration </a:t>
            </a:r>
          </a:p>
          <a:p>
            <a:pPr marL="311010" indent="-311010">
              <a:buFont typeface="Calibri" panose="020F0502020204030204" pitchFamily="34" charset="0"/>
              <a:buChar char="-"/>
            </a:pPr>
            <a:r>
              <a:rPr lang="fr-FR" sz="1633" dirty="0">
                <a:latin typeface="Calibri" panose="020F0502020204030204" pitchFamily="34" charset="0"/>
                <a:ea typeface="Times New Roman" panose="02020603050405020304" pitchFamily="18" charset="0"/>
              </a:rPr>
              <a:t>légal : la loi l’y oblige (article L827-7 du CGFP)</a:t>
            </a:r>
            <a:endParaRPr lang="fr-FR" sz="1633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11010" indent="-311010">
              <a:buFont typeface="Calibri" panose="020F0502020204030204" pitchFamily="34" charset="0"/>
              <a:buChar char="-"/>
            </a:pPr>
            <a:r>
              <a:rPr lang="fr-FR" sz="1633" dirty="0">
                <a:latin typeface="Calibri" panose="020F0502020204030204" pitchFamily="34" charset="0"/>
                <a:ea typeface="Times New Roman" panose="02020603050405020304" pitchFamily="18" charset="0"/>
              </a:rPr>
              <a:t>social : une volonté de favoriser l’accompagnement social de l’emploi par l’accès à des couvertures maîtrisées</a:t>
            </a:r>
            <a:endParaRPr lang="fr-FR" sz="1633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11010" indent="-311010">
              <a:buFont typeface="Calibri" panose="020F0502020204030204" pitchFamily="34" charset="0"/>
              <a:buChar char="-"/>
            </a:pPr>
            <a:r>
              <a:rPr lang="fr-FR" sz="1633" dirty="0">
                <a:latin typeface="Calibri" panose="020F0502020204030204" pitchFamily="34" charset="0"/>
                <a:ea typeface="Times New Roman" panose="02020603050405020304" pitchFamily="18" charset="0"/>
              </a:rPr>
              <a:t>économique : une dynamique de mutualisation favorisant des couvertures adaptées et économes </a:t>
            </a:r>
            <a:endParaRPr lang="fr-FR" sz="1633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r-FR" sz="1633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fr-FR" sz="2177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 le CDG31 intervient à compter du 1er janvier 2024 :</a:t>
            </a:r>
          </a:p>
          <a:p>
            <a:pPr marL="311010" indent="-311010">
              <a:buFont typeface="Calibri" panose="020F0502020204030204" pitchFamily="34" charset="0"/>
              <a:buChar char="-"/>
            </a:pPr>
            <a:r>
              <a:rPr lang="fr-FR" sz="1633" dirty="0">
                <a:latin typeface="Calibri" panose="020F0502020204030204" pitchFamily="34" charset="0"/>
                <a:ea typeface="Times New Roman" panose="02020603050405020304" pitchFamily="18" charset="0"/>
              </a:rPr>
              <a:t>mise en place de conventions de participation en Santé et en Prévoyance (durée 6 ans voire 7ans)  </a:t>
            </a:r>
            <a:endParaRPr lang="fr-FR" sz="1633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11010" indent="-311010">
              <a:buFont typeface="Calibri" panose="020F0502020204030204" pitchFamily="34" charset="0"/>
              <a:buChar char="-"/>
            </a:pPr>
            <a:r>
              <a:rPr lang="fr-FR" sz="1633" dirty="0">
                <a:latin typeface="Calibri" panose="020F0502020204030204" pitchFamily="34" charset="0"/>
                <a:ea typeface="Times New Roman" panose="02020603050405020304" pitchFamily="18" charset="0"/>
              </a:rPr>
              <a:t>accompagnement des employeurs et des agents sur les volets Santé et Prévoyance</a:t>
            </a:r>
            <a:endParaRPr lang="fr-FR" sz="1633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9361" fontAlgn="base">
              <a:spcBef>
                <a:spcPct val="0"/>
              </a:spcBef>
              <a:spcAft>
                <a:spcPct val="0"/>
              </a:spcAft>
            </a:pPr>
            <a:fld id="{4BE674E7-B6E7-471A-B468-627A22F2484B}" type="slidenum">
              <a:rPr lang="fr-FR" altLang="fr-FR">
                <a:solidFill>
                  <a:srgbClr val="000000"/>
                </a:solidFill>
                <a:latin typeface="Arial" charset="0"/>
              </a:rPr>
              <a:pPr defTabSz="829361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fr-FR" altLang="fr-FR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30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D5C633E9-480E-449D-9E5B-48338E7A3C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794" y="4095843"/>
            <a:ext cx="3812593" cy="485893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966F177C-4573-4F66-8983-E7C324A5D4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08" y="3224595"/>
            <a:ext cx="3812593" cy="65624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FF3A3A9E-D7A8-45B0-889A-0DD2654FFF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256" y="2502163"/>
            <a:ext cx="3788744" cy="48589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715" y="165660"/>
            <a:ext cx="10955867" cy="480131"/>
          </a:xfrm>
        </p:spPr>
        <p:txBody>
          <a:bodyPr/>
          <a:lstStyle/>
          <a:p>
            <a:r>
              <a:rPr lang="fr-FR" sz="2800" b="1" dirty="0">
                <a:solidFill>
                  <a:srgbClr val="006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Garanties – OPTIQUE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7657B-8F99-43FF-9C46-7675354BEEB6}" type="slidenum">
              <a:rPr kumimoji="0" lang="en-US" altLang="fr-FR" sz="1067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fr-FR" sz="10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05DF942-DDBA-4408-BC8F-D7187604DD25}"/>
              </a:ext>
            </a:extLst>
          </p:cNvPr>
          <p:cNvSpPr txBox="1"/>
          <p:nvPr/>
        </p:nvSpPr>
        <p:spPr>
          <a:xfrm>
            <a:off x="8598717" y="2451480"/>
            <a:ext cx="3588352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67" b="0" i="0" u="none" strike="noStrike" kern="1200" cap="none" spc="0" normalizeH="0" baseline="0" noProof="0" dirty="0">
                <a:ln>
                  <a:noFill/>
                </a:ln>
                <a:solidFill>
                  <a:srgbClr val="0068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Prise en charge de l’équipement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67" b="1" i="0" u="none" strike="noStrike" kern="1200" cap="none" spc="0" normalizeH="0" baseline="0" noProof="0" dirty="0">
                <a:ln>
                  <a:noFill/>
                </a:ln>
                <a:solidFill>
                  <a:srgbClr val="0068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jusqu’à 600€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64ACD09-A1A2-4023-8171-04AAD03D45C8}"/>
              </a:ext>
            </a:extLst>
          </p:cNvPr>
          <p:cNvSpPr txBox="1"/>
          <p:nvPr/>
        </p:nvSpPr>
        <p:spPr>
          <a:xfrm>
            <a:off x="8089640" y="3258183"/>
            <a:ext cx="4439825" cy="79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67" b="0" i="0" u="none" strike="noStrike" kern="1200" cap="none" spc="0" normalizeH="0" baseline="0" noProof="0" dirty="0">
                <a:ln>
                  <a:noFill/>
                </a:ln>
                <a:solidFill>
                  <a:srgbClr val="0068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Prise en charge </a:t>
            </a:r>
            <a:r>
              <a:rPr kumimoji="0" lang="fr-FR" sz="1467" b="1" i="0" u="none" strike="noStrike" kern="1200" cap="none" spc="0" normalizeH="0" baseline="0" noProof="0" dirty="0">
                <a:ln>
                  <a:noFill/>
                </a:ln>
                <a:solidFill>
                  <a:srgbClr val="0068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 lentilles remboursées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67" b="1" i="0" u="none" strike="noStrike" kern="1200" cap="none" spc="0" normalizeH="0" baseline="0" noProof="0" dirty="0">
                <a:ln>
                  <a:noFill/>
                </a:ln>
                <a:solidFill>
                  <a:srgbClr val="0068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 non remboursées par la SS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00689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A2F232-821F-4301-ABB9-0DF7923DF39C}"/>
              </a:ext>
            </a:extLst>
          </p:cNvPr>
          <p:cNvSpPr/>
          <p:nvPr/>
        </p:nvSpPr>
        <p:spPr>
          <a:xfrm>
            <a:off x="8936505" y="4149473"/>
            <a:ext cx="2882057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67" b="0" i="0" u="none" strike="noStrike" kern="1200" cap="none" spc="0" normalizeH="0" baseline="0" noProof="0" dirty="0">
                <a:ln>
                  <a:noFill/>
                </a:ln>
                <a:solidFill>
                  <a:srgbClr val="0068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Chirurgie de l’œil </a:t>
            </a:r>
            <a:r>
              <a:rPr kumimoji="0" lang="fr-FR" sz="1467" b="1" i="0" u="none" strike="noStrike" kern="1200" cap="none" spc="0" normalizeH="0" baseline="0" noProof="0" dirty="0">
                <a:ln>
                  <a:noFill/>
                </a:ln>
                <a:solidFill>
                  <a:srgbClr val="0068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jusqu’à 400 € </a:t>
            </a:r>
            <a:endParaRPr kumimoji="0" lang="fr-FR" sz="14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0946DE29-C690-4BE5-AFD6-98A6CFD42E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36"/>
          <a:stretch/>
        </p:blipFill>
        <p:spPr>
          <a:xfrm rot="21540000">
            <a:off x="8995593" y="998473"/>
            <a:ext cx="2206328" cy="777905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02C78AD8-B875-4157-B4F6-916F61336321}"/>
              </a:ext>
            </a:extLst>
          </p:cNvPr>
          <p:cNvSpPr txBox="1"/>
          <p:nvPr/>
        </p:nvSpPr>
        <p:spPr>
          <a:xfrm>
            <a:off x="8773488" y="1060920"/>
            <a:ext cx="303920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00689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+ MNT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ED8D5C54-875E-424C-B909-12F572AECF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7974" y="1169162"/>
            <a:ext cx="405809" cy="450199"/>
          </a:xfrm>
          <a:prstGeom prst="rect">
            <a:avLst/>
          </a:prstGeom>
        </p:spPr>
      </p:pic>
      <p:pic>
        <p:nvPicPr>
          <p:cNvPr id="2050" name="Picture 2" descr="100% Santé : des soins pour tous, 100% pris en charge">
            <a:extLst>
              <a:ext uri="{FF2B5EF4-FFF2-40B4-BE49-F238E27FC236}">
                <a16:creationId xmlns:a16="http://schemas.microsoft.com/office/drawing/2014/main" id="{D95934FA-BE8F-4AF8-88AE-9E54B5C69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3799">
            <a:off x="11066371" y="1421471"/>
            <a:ext cx="1071417" cy="73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A934727-FAFF-6EDD-0FCA-43E2102DEB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81" y="1709315"/>
            <a:ext cx="8315601" cy="39624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5EC4157-E014-F5E0-C55B-4C7B799529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97432" y="6141092"/>
            <a:ext cx="995146" cy="66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36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1DD3CCB9-FCFE-4289-890D-5B1A7E3956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642" y="2405193"/>
            <a:ext cx="3534803" cy="485893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3AF9EE4C-BFCD-4E5E-B032-C67EBDE663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804" y="3044965"/>
            <a:ext cx="3534803" cy="485893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1AE79058-1CD2-48AA-8CF0-C5BA270E92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804" y="3640045"/>
            <a:ext cx="3534803" cy="485893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8F30236D-7BC7-4AFB-997F-D5D10FDCF3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805" y="4276259"/>
            <a:ext cx="3534803" cy="48589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00" y="589740"/>
            <a:ext cx="10955867" cy="480131"/>
          </a:xfrm>
        </p:spPr>
        <p:txBody>
          <a:bodyPr/>
          <a:lstStyle/>
          <a:p>
            <a:r>
              <a:rPr lang="fr-FR" sz="2800" b="1" dirty="0">
                <a:solidFill>
                  <a:srgbClr val="006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Garanties – DENTAIRE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7657B-8F99-43FF-9C46-7675354BEEB6}" type="slidenum">
              <a:rPr kumimoji="0" lang="en-US" altLang="fr-FR" sz="1067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fr-FR" sz="10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6626448-7C49-4FF8-BE1C-BC4F44A45025}"/>
              </a:ext>
            </a:extLst>
          </p:cNvPr>
          <p:cNvSpPr txBox="1"/>
          <p:nvPr/>
        </p:nvSpPr>
        <p:spPr>
          <a:xfrm>
            <a:off x="9113380" y="2482165"/>
            <a:ext cx="3031065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67" b="0" i="0" u="none" strike="noStrike" kern="1200" cap="none" spc="0" normalizeH="0" baseline="0" noProof="0" dirty="0">
                <a:ln>
                  <a:noFill/>
                </a:ln>
                <a:solidFill>
                  <a:srgbClr val="0068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Orthodontie</a:t>
            </a:r>
            <a:r>
              <a:rPr kumimoji="0" lang="fr-FR" sz="1467" b="1" i="0" u="none" strike="noStrike" kern="1200" cap="none" spc="0" normalizeH="0" baseline="0" noProof="0" dirty="0">
                <a:ln>
                  <a:noFill/>
                </a:ln>
                <a:solidFill>
                  <a:srgbClr val="0068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jusqu’à 400%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CC46C2D-1449-4613-9888-067A4882F794}"/>
              </a:ext>
            </a:extLst>
          </p:cNvPr>
          <p:cNvSpPr txBox="1"/>
          <p:nvPr/>
        </p:nvSpPr>
        <p:spPr>
          <a:xfrm>
            <a:off x="9031212" y="4341612"/>
            <a:ext cx="2927941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67" b="0" i="0" u="none" strike="noStrike" kern="1200" cap="none" spc="0" normalizeH="0" baseline="0" noProof="0" dirty="0">
                <a:ln>
                  <a:noFill/>
                </a:ln>
                <a:solidFill>
                  <a:srgbClr val="0068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Implantologie jusqu’à 1500 €/ an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311EB7-CA67-4056-B887-8AC5DFF4830C}"/>
              </a:ext>
            </a:extLst>
          </p:cNvPr>
          <p:cNvSpPr/>
          <p:nvPr/>
        </p:nvSpPr>
        <p:spPr>
          <a:xfrm>
            <a:off x="8553256" y="3585156"/>
            <a:ext cx="3652689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67" b="0" i="0" u="none" strike="noStrike" kern="1200" cap="none" spc="0" normalizeH="0" baseline="0" noProof="0" dirty="0">
                <a:ln>
                  <a:noFill/>
                </a:ln>
                <a:solidFill>
                  <a:srgbClr val="0068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Forfait prothèses dentaires non pris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67" b="0" i="0" u="none" strike="noStrike" kern="1200" cap="none" spc="0" normalizeH="0" baseline="0" noProof="0" dirty="0">
                <a:ln>
                  <a:noFill/>
                </a:ln>
                <a:solidFill>
                  <a:srgbClr val="0068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 charge par la Sécurité Sociale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CAB6F737-1CD1-4774-B555-7EDB782E44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36"/>
          <a:stretch/>
        </p:blipFill>
        <p:spPr>
          <a:xfrm rot="21540000">
            <a:off x="8807100" y="1177197"/>
            <a:ext cx="2206328" cy="777905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9C6DAEBB-6DF0-4C81-B6EF-A88C52E07952}"/>
              </a:ext>
            </a:extLst>
          </p:cNvPr>
          <p:cNvSpPr txBox="1"/>
          <p:nvPr/>
        </p:nvSpPr>
        <p:spPr>
          <a:xfrm>
            <a:off x="8548663" y="1314767"/>
            <a:ext cx="303920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00689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+ MNT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6B62BD8C-1166-4686-9B45-70370D03FD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7742" y="1363380"/>
            <a:ext cx="405809" cy="450199"/>
          </a:xfrm>
          <a:prstGeom prst="rect">
            <a:avLst/>
          </a:prstGeom>
        </p:spPr>
      </p:pic>
      <p:pic>
        <p:nvPicPr>
          <p:cNvPr id="21" name="Picture 2" descr="100% Santé : des soins pour tous, 100% pris en charge">
            <a:extLst>
              <a:ext uri="{FF2B5EF4-FFF2-40B4-BE49-F238E27FC236}">
                <a16:creationId xmlns:a16="http://schemas.microsoft.com/office/drawing/2014/main" id="{0AEE507D-D028-405F-BB1B-1BB619583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2238">
            <a:off x="11082234" y="1183469"/>
            <a:ext cx="1011273" cy="69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374EEA47-AEA1-4687-83F1-AF39E43422D2}"/>
              </a:ext>
            </a:extLst>
          </p:cNvPr>
          <p:cNvSpPr txBox="1"/>
          <p:nvPr/>
        </p:nvSpPr>
        <p:spPr>
          <a:xfrm>
            <a:off x="9283955" y="3065389"/>
            <a:ext cx="2331253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67" b="0" i="0" u="none" strike="noStrike" kern="1200" cap="none" spc="0" normalizeH="0" baseline="0" noProof="0" dirty="0">
                <a:ln>
                  <a:noFill/>
                </a:ln>
                <a:solidFill>
                  <a:srgbClr val="0068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Prothèses</a:t>
            </a:r>
            <a:r>
              <a:rPr kumimoji="0" lang="fr-FR" sz="1467" b="1" i="0" u="none" strike="noStrike" kern="1200" cap="none" spc="0" normalizeH="0" baseline="0" noProof="0" dirty="0">
                <a:ln>
                  <a:noFill/>
                </a:ln>
                <a:solidFill>
                  <a:srgbClr val="0068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jusqu’à 400% 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2B9DE129-8A36-4054-BC77-95E95481CC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804" y="4913914"/>
            <a:ext cx="3534803" cy="485893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84B7AD55-6C27-482C-8AC0-978CA58EC454}"/>
              </a:ext>
            </a:extLst>
          </p:cNvPr>
          <p:cNvSpPr txBox="1"/>
          <p:nvPr/>
        </p:nvSpPr>
        <p:spPr>
          <a:xfrm>
            <a:off x="9074485" y="4954724"/>
            <a:ext cx="2716322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67" b="0" i="0" u="none" strike="noStrike" kern="1200" cap="none" spc="0" normalizeH="0" baseline="0" noProof="0" dirty="0">
                <a:ln>
                  <a:noFill/>
                </a:ln>
                <a:solidFill>
                  <a:srgbClr val="0068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Parodontologie jusqu’à 350 €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DFEC78E-B801-ABBD-A71A-04EBD90736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200" y="2511836"/>
            <a:ext cx="8455266" cy="269857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60DB726-6796-1CE2-D33A-964E21355C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97432" y="6141092"/>
            <a:ext cx="995146" cy="66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228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9452" y="329899"/>
            <a:ext cx="11912367" cy="480131"/>
          </a:xfrm>
        </p:spPr>
        <p:txBody>
          <a:bodyPr/>
          <a:lstStyle/>
          <a:p>
            <a:r>
              <a:rPr lang="fr-FR" sz="2800" b="1" dirty="0">
                <a:solidFill>
                  <a:srgbClr val="006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Garanties – AIDES AUDITIVES – AUTRES PRESTATIONS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7657B-8F99-43FF-9C46-7675354BEEB6}" type="slidenum">
              <a:rPr kumimoji="0" lang="en-US" altLang="fr-FR" sz="1067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fr-FR" sz="10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151226C-9902-442D-A7AF-2EBE1533D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857" y="2088557"/>
            <a:ext cx="3487988" cy="46660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AD9E0619-ECEE-456D-8AB3-5A2019F4B00F}"/>
              </a:ext>
            </a:extLst>
          </p:cNvPr>
          <p:cNvSpPr txBox="1"/>
          <p:nvPr/>
        </p:nvSpPr>
        <p:spPr>
          <a:xfrm>
            <a:off x="8549577" y="2093754"/>
            <a:ext cx="3684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68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Forfait jusqu’à 1500 € par oreille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8877DD5-3CE3-4035-AC09-FD07AF4B5E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36"/>
          <a:stretch/>
        </p:blipFill>
        <p:spPr>
          <a:xfrm rot="21540000">
            <a:off x="8736193" y="1035078"/>
            <a:ext cx="2206328" cy="777905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6466E137-0714-489B-B231-829C90F2564C}"/>
              </a:ext>
            </a:extLst>
          </p:cNvPr>
          <p:cNvSpPr txBox="1"/>
          <p:nvPr/>
        </p:nvSpPr>
        <p:spPr>
          <a:xfrm>
            <a:off x="8376857" y="1145330"/>
            <a:ext cx="303920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00689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+ MNT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4B483393-EF2B-4278-AE25-E8FBB59F55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9572" y="1287005"/>
            <a:ext cx="405809" cy="450199"/>
          </a:xfrm>
          <a:prstGeom prst="rect">
            <a:avLst/>
          </a:prstGeom>
        </p:spPr>
      </p:pic>
      <p:pic>
        <p:nvPicPr>
          <p:cNvPr id="16" name="Picture 2" descr="100% Santé : des soins pour tous, 100% pris en charge">
            <a:extLst>
              <a:ext uri="{FF2B5EF4-FFF2-40B4-BE49-F238E27FC236}">
                <a16:creationId xmlns:a16="http://schemas.microsoft.com/office/drawing/2014/main" id="{5B0D3E3A-EBC4-4790-B5FD-1EA1234EC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7724">
            <a:off x="11008217" y="1090065"/>
            <a:ext cx="1065635" cy="72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B9F9646-E285-FBC2-B05F-64C49108F5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796" y="1447583"/>
            <a:ext cx="7912610" cy="12954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A4E4E40-3D1B-5429-7B31-FBE55834F3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9677" y="3386950"/>
            <a:ext cx="7994729" cy="234315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BF73DA5-07B6-CB2D-0CD6-DE2B41172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134" y="4826922"/>
            <a:ext cx="3111299" cy="48125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D554976-5E70-C96A-A4C3-02A219E5F8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134" y="3910766"/>
            <a:ext cx="3111299" cy="481255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6183BA11-3FC8-EF35-D86C-94020D3877F7}"/>
              </a:ext>
            </a:extLst>
          </p:cNvPr>
          <p:cNvSpPr txBox="1"/>
          <p:nvPr/>
        </p:nvSpPr>
        <p:spPr>
          <a:xfrm>
            <a:off x="8729573" y="3950933"/>
            <a:ext cx="3031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68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Allocation maternité 250 €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69A3D3A-B592-B539-D387-E338A2F7F020}"/>
              </a:ext>
            </a:extLst>
          </p:cNvPr>
          <p:cNvSpPr txBox="1"/>
          <p:nvPr/>
        </p:nvSpPr>
        <p:spPr>
          <a:xfrm>
            <a:off x="8833779" y="4871283"/>
            <a:ext cx="3031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68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Assistance complète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D43A221-1C46-6231-3CE9-6B595A2223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97432" y="6141092"/>
            <a:ext cx="995146" cy="66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124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96B574E-E70E-A2E4-97AD-6743150F9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1298" y="6139962"/>
            <a:ext cx="995146" cy="663743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1144F24-1AA9-ECE2-FC8C-C7BDE56096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7657B-8F99-43FF-9C46-7675354BEEB6}" type="slidenum">
              <a:rPr lang="en-US" altLang="fr-FR" smtClean="0">
                <a:latin typeface="+mn-lt"/>
              </a:rPr>
              <a:pPr/>
              <a:t>23</a:t>
            </a:fld>
            <a:endParaRPr lang="en-US" altLang="fr-FR">
              <a:latin typeface="+mn-lt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FC47470-4EF9-2733-618C-52A1691F49A2}"/>
              </a:ext>
            </a:extLst>
          </p:cNvPr>
          <p:cNvSpPr txBox="1">
            <a:spLocks/>
          </p:cNvSpPr>
          <p:nvPr/>
        </p:nvSpPr>
        <p:spPr bwMode="auto">
          <a:xfrm>
            <a:off x="247576" y="163900"/>
            <a:ext cx="8915474" cy="47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609585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733" b="1" kern="1200">
                <a:solidFill>
                  <a:srgbClr val="006897"/>
                </a:solidFill>
                <a:latin typeface="+mj-lt"/>
                <a:ea typeface="MS PGothic" pitchFamily="34" charset="-128"/>
                <a:cs typeface="Arial" panose="020B0604020202020204" pitchFamily="34" charset="0"/>
              </a:defRPr>
            </a:lvl1pPr>
            <a:lvl2pPr algn="l" defTabSz="609585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733" b="1">
                <a:solidFill>
                  <a:srgbClr val="482683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l" defTabSz="609585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733" b="1">
                <a:solidFill>
                  <a:srgbClr val="482683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l" defTabSz="609585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733" b="1">
                <a:solidFill>
                  <a:srgbClr val="482683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l" defTabSz="609585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733" b="1">
                <a:solidFill>
                  <a:srgbClr val="482683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609585" algn="l" defTabSz="609585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733" b="1">
                <a:solidFill>
                  <a:srgbClr val="482683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1219170" algn="l" defTabSz="609585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733" b="1">
                <a:solidFill>
                  <a:srgbClr val="482683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828754" algn="l" defTabSz="609585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733" b="1">
                <a:solidFill>
                  <a:srgbClr val="482683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2438339" algn="l" defTabSz="609585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733" b="1">
                <a:solidFill>
                  <a:srgbClr val="482683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>
                <a:latin typeface="+mn-lt"/>
              </a:rPr>
              <a:t>Les réseaux de soins et services inclus </a:t>
            </a:r>
          </a:p>
        </p:txBody>
      </p:sp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36A7B383-B864-EF7A-302A-5F462BB4B744}"/>
              </a:ext>
            </a:extLst>
          </p:cNvPr>
          <p:cNvSpPr txBox="1">
            <a:spLocks/>
          </p:cNvSpPr>
          <p:nvPr/>
        </p:nvSpPr>
        <p:spPr>
          <a:xfrm>
            <a:off x="11615208" y="5671715"/>
            <a:ext cx="533400" cy="36618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r" defTabSz="914400" rtl="0" eaLnBrk="1" latinLnBrk="0" hangingPunct="1">
              <a:defRPr sz="1067" b="1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fld id="{0197657B-8F99-43FF-9C46-7675354BEEB6}" type="slidenum">
              <a:rPr lang="en-US" altLang="fr-FR" smtClean="0">
                <a:solidFill>
                  <a:prstClr val="white"/>
                </a:solidFill>
                <a:latin typeface="+mn-lt"/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fr-FR" dirty="0">
              <a:solidFill>
                <a:prstClr val="white"/>
              </a:solidFill>
              <a:latin typeface="+mn-lt"/>
              <a:ea typeface="MS PGothic" pitchFamily="34" charset="-128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C5E0619-16FD-6ACC-3FCB-519681DC876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39" y="1010792"/>
            <a:ext cx="812800" cy="762000"/>
          </a:xfrm>
          <a:prstGeom prst="rect">
            <a:avLst/>
          </a:prstGeom>
        </p:spPr>
      </p:pic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0CE603C3-0FDC-1CC7-7587-02B9913CE681}"/>
              </a:ext>
            </a:extLst>
          </p:cNvPr>
          <p:cNvSpPr txBox="1">
            <a:spLocks/>
          </p:cNvSpPr>
          <p:nvPr/>
        </p:nvSpPr>
        <p:spPr>
          <a:xfrm>
            <a:off x="1135601" y="1013780"/>
            <a:ext cx="4428142" cy="807196"/>
          </a:xfrm>
          <a:prstGeom prst="rect">
            <a:avLst/>
          </a:prstGeom>
        </p:spPr>
        <p:txBody>
          <a:bodyPr/>
          <a:lstStyle>
            <a:lvl1pPr marL="457189" indent="-45718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933" b="1" kern="1200" baseline="0">
                <a:solidFill>
                  <a:srgbClr val="B9C4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120648" indent="-120648" algn="l" defTabSz="609585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tabLst/>
              <a:defRPr sz="2000" kern="1200" cap="all" baseline="0">
                <a:solidFill>
                  <a:srgbClr val="006897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20648" indent="-120648" algn="l" defTabSz="609585" rtl="0" eaLnBrk="0" fontAlgn="base" hangingPunct="0">
              <a:spcBef>
                <a:spcPts val="800"/>
              </a:spcBef>
              <a:spcAft>
                <a:spcPct val="0"/>
              </a:spcAft>
              <a:buFont typeface="Arial" pitchFamily="34" charset="0"/>
              <a:tabLst/>
              <a:defRPr sz="1867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357708" indent="-357708" algn="l" defTabSz="609585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B9C400"/>
              </a:buClr>
              <a:buSzPct val="150000"/>
              <a:buFont typeface="Arial" pitchFamily="34" charset="0"/>
              <a:buChar char="•"/>
              <a:tabLst/>
              <a:defRPr sz="1867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4pPr>
            <a:lvl5pPr marL="120648" indent="0" algn="l" defTabSz="609585" rtl="0" eaLnBrk="0" fontAlgn="base" hangingPunct="0">
              <a:spcBef>
                <a:spcPts val="1133"/>
              </a:spcBef>
              <a:spcAft>
                <a:spcPct val="0"/>
              </a:spcAft>
              <a:buFont typeface="Arial" pitchFamily="34" charset="0"/>
              <a:defRPr sz="1867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latin typeface="+mn-lt"/>
              </a:rPr>
              <a:t>Des tarifs négociés et des équipements</a:t>
            </a:r>
          </a:p>
          <a:p>
            <a:pPr marL="0" indent="0"/>
            <a:r>
              <a:rPr lang="fr-FR" sz="2000" dirty="0">
                <a:latin typeface="+mn-lt"/>
              </a:rPr>
              <a:t>de qualité sans avance de frais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D68692E-E2FC-C3A6-DF49-504947D9B203}"/>
              </a:ext>
            </a:extLst>
          </p:cNvPr>
          <p:cNvSpPr txBox="1"/>
          <p:nvPr/>
        </p:nvSpPr>
        <p:spPr>
          <a:xfrm>
            <a:off x="352107" y="1955168"/>
            <a:ext cx="5211636" cy="2546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006897"/>
                </a:solidFill>
                <a:ea typeface="MS PGothic" pitchFamily="34" charset="-128"/>
                <a:cs typeface="Arial" panose="020B0604020202020204" pitchFamily="34" charset="0"/>
              </a:rPr>
              <a:t>257 centres de santé, 150 opticiens, 130 audioprothésistes, 10 ostéopathes, 84 chirurgiens-dentistes conventionnés</a:t>
            </a:r>
          </a:p>
          <a:p>
            <a:pPr marL="380990" indent="-380990" defTabSz="609585" fontAlgn="base">
              <a:spcBef>
                <a:spcPct val="0"/>
              </a:spcBef>
              <a:spcAft>
                <a:spcPct val="0"/>
              </a:spcAft>
              <a:buFont typeface="Wingdings 3" panose="05040102010807070707" pitchFamily="18" charset="2"/>
              <a:buChar char="ê"/>
            </a:pPr>
            <a:endParaRPr lang="fr-FR" sz="1050" dirty="0">
              <a:solidFill>
                <a:srgbClr val="006897"/>
              </a:solidFill>
              <a:ea typeface="MS PGothic" pitchFamily="34" charset="-128"/>
              <a:cs typeface="Arial" panose="020B0604020202020204" pitchFamily="34" charset="0"/>
            </a:endParaRP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006897"/>
                </a:solidFill>
                <a:ea typeface="MS PGothic" pitchFamily="34" charset="-128"/>
                <a:cs typeface="Arial" panose="020B0604020202020204" pitchFamily="34" charset="0"/>
              </a:rPr>
              <a:t>Tiers payant, donc pas d’avance de frais </a:t>
            </a:r>
          </a:p>
          <a:p>
            <a:pPr marL="380990" indent="-380990" defTabSz="609585" fontAlgn="base">
              <a:spcBef>
                <a:spcPct val="0"/>
              </a:spcBef>
              <a:spcAft>
                <a:spcPct val="0"/>
              </a:spcAft>
              <a:buFont typeface="Wingdings 3" panose="05040102010807070707" pitchFamily="18" charset="2"/>
              <a:buChar char="ê"/>
            </a:pPr>
            <a:endParaRPr lang="fr-FR" sz="1050" dirty="0">
              <a:solidFill>
                <a:srgbClr val="006897"/>
              </a:solidFill>
              <a:ea typeface="MS PGothic" pitchFamily="34" charset="-128"/>
              <a:cs typeface="Arial" panose="020B0604020202020204" pitchFamily="34" charset="0"/>
            </a:endParaRP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006897"/>
                </a:solidFill>
                <a:ea typeface="MS PGothic" pitchFamily="34" charset="-128"/>
                <a:cs typeface="Arial" panose="020B0604020202020204" pitchFamily="34" charset="0"/>
              </a:rPr>
              <a:t>Garanties et dispositifs 100 % Santé, donc accès à des soins, lunettes et appareils sans reste à charge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endParaRPr lang="fr-FR" sz="1600" dirty="0">
              <a:solidFill>
                <a:srgbClr val="006897"/>
              </a:solidFill>
              <a:ea typeface="MS PGothic" pitchFamily="34" charset="-128"/>
              <a:cs typeface="Arial" panose="020B0604020202020204" pitchFamily="34" charset="0"/>
            </a:endParaRP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006897"/>
                </a:solidFill>
                <a:ea typeface="MS PGothic" pitchFamily="34" charset="-128"/>
                <a:cs typeface="Arial" panose="020B0604020202020204" pitchFamily="34" charset="0"/>
              </a:rPr>
              <a:t>Réductions et tarifs préférentiels 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endParaRPr lang="fr-FR" sz="1050" dirty="0">
              <a:solidFill>
                <a:srgbClr val="006897"/>
              </a:solidFill>
              <a:ea typeface="MS PGothic" pitchFamily="34" charset="-128"/>
              <a:cs typeface="Arial" panose="020B0604020202020204" pitchFamily="34" charset="0"/>
            </a:endParaRP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006897"/>
                </a:solidFill>
                <a:ea typeface="MS PGothic" pitchFamily="34" charset="-128"/>
                <a:cs typeface="Arial" panose="020B0604020202020204" pitchFamily="34" charset="0"/>
              </a:rPr>
              <a:t>Géolocalisation par l’espace adhérent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4AE0D851-6CBD-A064-93D0-55D1272F021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258" y="4725451"/>
            <a:ext cx="1961485" cy="623147"/>
          </a:xfrm>
          <a:prstGeom prst="rect">
            <a:avLst/>
          </a:prstGeom>
        </p:spPr>
      </p:pic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A01EBCD1-B763-1D66-5C02-9683F928D1B7}"/>
              </a:ext>
            </a:extLst>
          </p:cNvPr>
          <p:cNvSpPr txBox="1">
            <a:spLocks/>
          </p:cNvSpPr>
          <p:nvPr/>
        </p:nvSpPr>
        <p:spPr>
          <a:xfrm>
            <a:off x="5692566" y="4864519"/>
            <a:ext cx="4428142" cy="807196"/>
          </a:xfrm>
          <a:prstGeom prst="rect">
            <a:avLst/>
          </a:prstGeom>
        </p:spPr>
        <p:txBody>
          <a:bodyPr/>
          <a:lstStyle>
            <a:lvl1pPr marL="457189" indent="-45718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933" b="1" kern="1200" baseline="0">
                <a:solidFill>
                  <a:srgbClr val="B9C4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120648" indent="-120648" algn="l" defTabSz="609585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tabLst/>
              <a:defRPr sz="2000" kern="1200" cap="all" baseline="0">
                <a:solidFill>
                  <a:srgbClr val="006897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20648" indent="-120648" algn="l" defTabSz="609585" rtl="0" eaLnBrk="0" fontAlgn="base" hangingPunct="0">
              <a:spcBef>
                <a:spcPts val="800"/>
              </a:spcBef>
              <a:spcAft>
                <a:spcPct val="0"/>
              </a:spcAft>
              <a:buFont typeface="Arial" pitchFamily="34" charset="0"/>
              <a:tabLst/>
              <a:defRPr sz="1867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357708" indent="-357708" algn="l" defTabSz="609585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B9C400"/>
              </a:buClr>
              <a:buSzPct val="150000"/>
              <a:buFont typeface="Arial" pitchFamily="34" charset="0"/>
              <a:buChar char="•"/>
              <a:tabLst/>
              <a:defRPr sz="1867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4pPr>
            <a:lvl5pPr marL="120648" indent="0" algn="l" defTabSz="609585" rtl="0" eaLnBrk="0" fontAlgn="base" hangingPunct="0">
              <a:spcBef>
                <a:spcPts val="1133"/>
              </a:spcBef>
              <a:spcAft>
                <a:spcPct val="0"/>
              </a:spcAft>
              <a:buFont typeface="Arial" pitchFamily="34" charset="0"/>
              <a:defRPr sz="1867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latin typeface="+mn-lt"/>
              </a:rPr>
              <a:t>La téléconsultation par le groupe VYV</a:t>
            </a: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7AC43533-BC45-6FA5-EEE9-F83DE9D275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0688" y="1955168"/>
            <a:ext cx="3799974" cy="2297028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25F67341-3D18-7E83-1A63-015EEF71B5A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431" t="59404" r="52368"/>
          <a:stretch/>
        </p:blipFill>
        <p:spPr>
          <a:xfrm>
            <a:off x="6835074" y="5438450"/>
            <a:ext cx="1514476" cy="119889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B30629A1-EA53-797F-0D6C-BBB49D78E94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008" t="13001" r="30065" b="43681"/>
          <a:stretch/>
        </p:blipFill>
        <p:spPr>
          <a:xfrm>
            <a:off x="4513140" y="5494232"/>
            <a:ext cx="1369475" cy="1279252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ADB4ADA0-B194-3A3B-C576-923D62482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0484" t="59404" r="4670"/>
          <a:stretch/>
        </p:blipFill>
        <p:spPr>
          <a:xfrm>
            <a:off x="8244773" y="5438450"/>
            <a:ext cx="1543051" cy="1198895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DFE2FE84-ED69-20C0-E116-BE211E48264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8944" t="13001" b="43681"/>
          <a:stretch/>
        </p:blipFill>
        <p:spPr>
          <a:xfrm>
            <a:off x="5882615" y="5503757"/>
            <a:ext cx="932385" cy="1279252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7F29A1CC-80FE-19B5-D932-B78149D2202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63" t="13001" r="66417" b="43681"/>
          <a:stretch/>
        </p:blipFill>
        <p:spPr>
          <a:xfrm>
            <a:off x="3159567" y="5494232"/>
            <a:ext cx="1400175" cy="1279252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805F6F6F-7432-4B09-C62C-E79CB2DD3C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5255" y="921001"/>
            <a:ext cx="1306199" cy="877156"/>
          </a:xfrm>
          <a:prstGeom prst="rect">
            <a:avLst/>
          </a:prstGeom>
        </p:spPr>
      </p:pic>
      <p:sp>
        <p:nvSpPr>
          <p:cNvPr id="42" name="Espace réservé du contenu 2">
            <a:extLst>
              <a:ext uri="{FF2B5EF4-FFF2-40B4-BE49-F238E27FC236}">
                <a16:creationId xmlns:a16="http://schemas.microsoft.com/office/drawing/2014/main" id="{DE229FFC-3D1C-6C12-5419-C6D7F5DB8A68}"/>
              </a:ext>
            </a:extLst>
          </p:cNvPr>
          <p:cNvSpPr txBox="1">
            <a:spLocks/>
          </p:cNvSpPr>
          <p:nvPr/>
        </p:nvSpPr>
        <p:spPr>
          <a:xfrm>
            <a:off x="7649678" y="1010792"/>
            <a:ext cx="4428142" cy="807196"/>
          </a:xfrm>
          <a:prstGeom prst="rect">
            <a:avLst/>
          </a:prstGeom>
        </p:spPr>
        <p:txBody>
          <a:bodyPr/>
          <a:lstStyle>
            <a:lvl1pPr marL="457189" indent="-45718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933" b="1" kern="1200" baseline="0">
                <a:solidFill>
                  <a:srgbClr val="B9C4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120648" indent="-120648" algn="l" defTabSz="609585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tabLst/>
              <a:defRPr sz="2000" kern="1200" cap="all" baseline="0">
                <a:solidFill>
                  <a:srgbClr val="006897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20648" indent="-120648" algn="l" defTabSz="609585" rtl="0" eaLnBrk="0" fontAlgn="base" hangingPunct="0">
              <a:spcBef>
                <a:spcPts val="800"/>
              </a:spcBef>
              <a:spcAft>
                <a:spcPct val="0"/>
              </a:spcAft>
              <a:buFont typeface="Arial" pitchFamily="34" charset="0"/>
              <a:tabLst/>
              <a:defRPr sz="1867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357708" indent="-357708" algn="l" defTabSz="609585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B9C400"/>
              </a:buClr>
              <a:buSzPct val="150000"/>
              <a:buFont typeface="Arial" pitchFamily="34" charset="0"/>
              <a:buChar char="•"/>
              <a:tabLst/>
              <a:defRPr sz="1867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4pPr>
            <a:lvl5pPr marL="120648" indent="0" algn="l" defTabSz="609585" rtl="0" eaLnBrk="0" fontAlgn="base" hangingPunct="0">
              <a:spcBef>
                <a:spcPts val="1133"/>
              </a:spcBef>
              <a:spcAft>
                <a:spcPct val="0"/>
              </a:spcAft>
              <a:buFont typeface="Arial" pitchFamily="34" charset="0"/>
              <a:defRPr sz="1867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latin typeface="+mn-lt"/>
              </a:rPr>
              <a:t>Une assistance variée en fonction des </a:t>
            </a:r>
          </a:p>
          <a:p>
            <a:r>
              <a:rPr lang="fr-FR" sz="2000" dirty="0">
                <a:latin typeface="+mn-lt"/>
              </a:rPr>
              <a:t>aléas de la vie</a:t>
            </a:r>
          </a:p>
        </p:txBody>
      </p:sp>
    </p:spTree>
    <p:extLst>
      <p:ext uri="{BB962C8B-B14F-4D97-AF65-F5344CB8AC3E}">
        <p14:creationId xmlns:p14="http://schemas.microsoft.com/office/powerpoint/2010/main" val="24235447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97EDB2A-ADCA-162A-8993-BDA6535F3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1298" y="6139962"/>
            <a:ext cx="995146" cy="663743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37A644C-F085-66FB-91F2-A49E8016CC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7657B-8F99-43FF-9C46-7675354BEEB6}" type="slidenum">
              <a:rPr lang="en-US" altLang="fr-FR" smtClean="0">
                <a:latin typeface="+mn-lt"/>
              </a:rPr>
              <a:pPr/>
              <a:t>24</a:t>
            </a:fld>
            <a:endParaRPr lang="en-US" altLang="fr-FR">
              <a:latin typeface="+mn-lt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F48F189-AC56-D3A8-CB12-6B497FD6E039}"/>
              </a:ext>
            </a:extLst>
          </p:cNvPr>
          <p:cNvSpPr txBox="1">
            <a:spLocks/>
          </p:cNvSpPr>
          <p:nvPr/>
        </p:nvSpPr>
        <p:spPr>
          <a:xfrm>
            <a:off x="11615208" y="5671715"/>
            <a:ext cx="533400" cy="36618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r" defTabSz="914400" rtl="0" eaLnBrk="1" latinLnBrk="0" hangingPunct="1">
              <a:defRPr sz="1067" b="1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fld id="{0197657B-8F99-43FF-9C46-7675354BEEB6}" type="slidenum">
              <a:rPr lang="en-US" altLang="fr-FR" smtClean="0">
                <a:solidFill>
                  <a:prstClr val="white"/>
                </a:solidFill>
                <a:latin typeface="+mn-lt"/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fr-FR" dirty="0">
              <a:solidFill>
                <a:prstClr val="white"/>
              </a:solidFill>
              <a:latin typeface="+mn-lt"/>
              <a:ea typeface="MS PGothic" pitchFamily="34" charset="-128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CE92D693-6DFC-8B1D-5474-54115256F9D4}"/>
              </a:ext>
            </a:extLst>
          </p:cNvPr>
          <p:cNvSpPr txBox="1">
            <a:spLocks/>
          </p:cNvSpPr>
          <p:nvPr/>
        </p:nvSpPr>
        <p:spPr bwMode="auto">
          <a:xfrm>
            <a:off x="243940" y="119356"/>
            <a:ext cx="10955867" cy="47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609585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733" b="1" kern="1200">
                <a:solidFill>
                  <a:srgbClr val="006897"/>
                </a:solidFill>
                <a:latin typeface="+mj-lt"/>
                <a:ea typeface="MS PGothic" pitchFamily="34" charset="-128"/>
                <a:cs typeface="Arial" panose="020B0604020202020204" pitchFamily="34" charset="0"/>
              </a:defRPr>
            </a:lvl1pPr>
            <a:lvl2pPr algn="l" defTabSz="609585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733" b="1">
                <a:solidFill>
                  <a:srgbClr val="482683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l" defTabSz="609585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733" b="1">
                <a:solidFill>
                  <a:srgbClr val="482683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l" defTabSz="609585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733" b="1">
                <a:solidFill>
                  <a:srgbClr val="482683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l" defTabSz="609585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733" b="1">
                <a:solidFill>
                  <a:srgbClr val="482683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609585" algn="l" defTabSz="609585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733" b="1">
                <a:solidFill>
                  <a:srgbClr val="482683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1219170" algn="l" defTabSz="609585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733" b="1">
                <a:solidFill>
                  <a:srgbClr val="482683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828754" algn="l" defTabSz="609585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733" b="1">
                <a:solidFill>
                  <a:srgbClr val="482683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2438339" algn="l" defTabSz="609585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733" b="1">
                <a:solidFill>
                  <a:srgbClr val="482683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>
                <a:latin typeface="+mn-lt"/>
              </a:rPr>
              <a:t>Les conditions d’adhésion pour les agents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5A3E3C4-7000-BDB6-D4DB-EA05DC23D0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833" y="906748"/>
            <a:ext cx="3467043" cy="94377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974879B-1976-6B0D-9C9C-DEC219EEBD3C}"/>
              </a:ext>
            </a:extLst>
          </p:cNvPr>
          <p:cNvSpPr txBox="1"/>
          <p:nvPr/>
        </p:nvSpPr>
        <p:spPr>
          <a:xfrm>
            <a:off x="8342536" y="1200215"/>
            <a:ext cx="3377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chemeClr val="bg1"/>
                </a:solidFill>
                <a:ea typeface="MS PGothic" pitchFamily="34" charset="-128"/>
                <a:cs typeface="Arial" panose="020B0604020202020204" pitchFamily="34" charset="0"/>
              </a:rPr>
              <a:t>Aucune limite d’âge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4598C3A9-9B7A-52D8-9AB3-211352B27AB3}"/>
              </a:ext>
            </a:extLst>
          </p:cNvPr>
          <p:cNvGrpSpPr/>
          <p:nvPr/>
        </p:nvGrpSpPr>
        <p:grpSpPr>
          <a:xfrm rot="177530">
            <a:off x="430675" y="918248"/>
            <a:ext cx="3779150" cy="1045235"/>
            <a:chOff x="3339583" y="2227154"/>
            <a:chExt cx="2742460" cy="1216884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305056FC-A932-EF9A-83A6-0CB422398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80000">
              <a:off x="3339583" y="2227154"/>
              <a:ext cx="2742460" cy="1216884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E3F695B7-881F-0AFA-ECE2-5D2E13C19920}"/>
                </a:ext>
              </a:extLst>
            </p:cNvPr>
            <p:cNvSpPr txBox="1"/>
            <p:nvPr/>
          </p:nvSpPr>
          <p:spPr>
            <a:xfrm rot="21422470">
              <a:off x="3373976" y="2555513"/>
              <a:ext cx="2669479" cy="42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b="1" dirty="0">
                  <a:solidFill>
                    <a:srgbClr val="FFFFFF"/>
                  </a:solidFill>
                  <a:ea typeface="MS PGothic" pitchFamily="34" charset="-128"/>
                  <a:cs typeface="Arial" panose="020B0604020202020204" pitchFamily="34" charset="0"/>
                </a:rPr>
                <a:t>Aucun questionnaire médical</a:t>
              </a:r>
            </a:p>
          </p:txBody>
        </p:sp>
      </p:grpSp>
      <p:sp>
        <p:nvSpPr>
          <p:cNvPr id="11" name="Espace réservé du contenu 1">
            <a:extLst>
              <a:ext uri="{FF2B5EF4-FFF2-40B4-BE49-F238E27FC236}">
                <a16:creationId xmlns:a16="http://schemas.microsoft.com/office/drawing/2014/main" id="{AEAD6DF2-D9AD-FC2E-0250-87A8211A813B}"/>
              </a:ext>
            </a:extLst>
          </p:cNvPr>
          <p:cNvSpPr txBox="1">
            <a:spLocks/>
          </p:cNvSpPr>
          <p:nvPr/>
        </p:nvSpPr>
        <p:spPr>
          <a:xfrm>
            <a:off x="262467" y="2322811"/>
            <a:ext cx="11667065" cy="3628441"/>
          </a:xfrm>
          <a:prstGeom prst="rect">
            <a:avLst/>
          </a:prstGeom>
        </p:spPr>
        <p:txBody>
          <a:bodyPr/>
          <a:lstStyle>
            <a:lvl1pPr marL="457189" indent="-45718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933" b="1" kern="1200" baseline="0">
                <a:solidFill>
                  <a:srgbClr val="B9C4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120648" indent="-120648" algn="l" defTabSz="609585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tabLst/>
              <a:defRPr sz="2000" kern="1200" cap="all" baseline="0">
                <a:solidFill>
                  <a:srgbClr val="006897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20648" indent="-120648" algn="l" defTabSz="609585" rtl="0" eaLnBrk="0" fontAlgn="base" hangingPunct="0">
              <a:spcBef>
                <a:spcPts val="800"/>
              </a:spcBef>
              <a:spcAft>
                <a:spcPct val="0"/>
              </a:spcAft>
              <a:buFont typeface="Arial" pitchFamily="34" charset="0"/>
              <a:tabLst/>
              <a:defRPr sz="1867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357708" indent="-357708" algn="l" defTabSz="609585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B9C400"/>
              </a:buClr>
              <a:buSzPct val="150000"/>
              <a:buFont typeface="Arial" pitchFamily="34" charset="0"/>
              <a:buChar char="•"/>
              <a:tabLst/>
              <a:defRPr sz="1867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4pPr>
            <a:lvl5pPr marL="120648" indent="0" algn="l" defTabSz="609585" rtl="0" eaLnBrk="0" fontAlgn="base" hangingPunct="0">
              <a:spcBef>
                <a:spcPts val="1133"/>
              </a:spcBef>
              <a:spcAft>
                <a:spcPct val="0"/>
              </a:spcAft>
              <a:buFont typeface="Arial" pitchFamily="34" charset="0"/>
              <a:defRPr sz="1867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990" indent="-380990" algn="just">
              <a:buFont typeface="Arial" panose="020B0604020202020204" pitchFamily="34" charset="0"/>
              <a:buChar char="•"/>
            </a:pPr>
            <a:r>
              <a:rPr lang="fr-FR" sz="1800" b="0" dirty="0">
                <a:solidFill>
                  <a:srgbClr val="006894"/>
                </a:solidFill>
                <a:latin typeface="+mn-lt"/>
              </a:rPr>
              <a:t>Bulletin d’adhésion papier reçu avant le 31 décembre = adhésion effective au 1</a:t>
            </a:r>
            <a:r>
              <a:rPr lang="fr-FR" sz="1800" b="0" baseline="30000" dirty="0">
                <a:solidFill>
                  <a:srgbClr val="006894"/>
                </a:solidFill>
                <a:latin typeface="+mn-lt"/>
              </a:rPr>
              <a:t>er</a:t>
            </a:r>
            <a:r>
              <a:rPr lang="fr-FR" sz="1800" b="0" dirty="0">
                <a:solidFill>
                  <a:srgbClr val="006894"/>
                </a:solidFill>
                <a:latin typeface="+mn-lt"/>
              </a:rPr>
              <a:t> janvier 2024</a:t>
            </a:r>
          </a:p>
          <a:p>
            <a:pPr marL="0" indent="0" algn="just"/>
            <a:r>
              <a:rPr lang="fr-FR" sz="1800" b="0" dirty="0">
                <a:solidFill>
                  <a:srgbClr val="FF0000"/>
                </a:solidFill>
                <a:latin typeface="+mn-lt"/>
              </a:rPr>
              <a:t>(attention aux délais postaux, de traitement, d’édition et d’envoi des cartes TP </a:t>
            </a:r>
            <a:r>
              <a:rPr lang="fr-FR" sz="1800" b="0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 saisie sur papier = 10 jours minimum</a:t>
            </a:r>
            <a:r>
              <a:rPr lang="fr-FR" sz="1800" b="0" dirty="0">
                <a:solidFill>
                  <a:srgbClr val="FF0000"/>
                </a:solidFill>
                <a:latin typeface="+mn-lt"/>
              </a:rPr>
              <a:t>)</a:t>
            </a:r>
          </a:p>
          <a:p>
            <a:pPr marL="0" indent="0" algn="just"/>
            <a:endParaRPr lang="fr-FR" sz="1800" b="0" dirty="0">
              <a:solidFill>
                <a:srgbClr val="006894"/>
              </a:solidFill>
              <a:latin typeface="+mn-lt"/>
            </a:endParaRPr>
          </a:p>
          <a:p>
            <a:pPr marL="380990" indent="-380990" algn="just">
              <a:buFont typeface="Arial" panose="020B0604020202020204" pitchFamily="34" charset="0"/>
              <a:buChar char="•"/>
            </a:pPr>
            <a:r>
              <a:rPr lang="fr-FR" sz="1800" b="0" dirty="0">
                <a:solidFill>
                  <a:srgbClr val="006894"/>
                </a:solidFill>
                <a:latin typeface="+mn-lt"/>
              </a:rPr>
              <a:t>e-bulletin signé avant le 31 décembre = adhésion effective au 1</a:t>
            </a:r>
            <a:r>
              <a:rPr lang="fr-FR" sz="1800" b="0" baseline="30000" dirty="0">
                <a:solidFill>
                  <a:srgbClr val="006894"/>
                </a:solidFill>
                <a:latin typeface="+mn-lt"/>
              </a:rPr>
              <a:t>er</a:t>
            </a:r>
            <a:r>
              <a:rPr lang="fr-FR" sz="1800" b="0" dirty="0">
                <a:solidFill>
                  <a:srgbClr val="006894"/>
                </a:solidFill>
                <a:latin typeface="+mn-lt"/>
              </a:rPr>
              <a:t> janvier 2024</a:t>
            </a:r>
          </a:p>
          <a:p>
            <a:pPr marL="361950" indent="0" algn="just"/>
            <a:endParaRPr lang="fr-FR" sz="1800" b="0" dirty="0">
              <a:solidFill>
                <a:srgbClr val="006894"/>
              </a:solidFill>
              <a:latin typeface="+mn-lt"/>
            </a:endParaRPr>
          </a:p>
          <a:p>
            <a:pPr marL="380990" indent="-380990" algn="just">
              <a:buFont typeface="Arial" panose="020B0604020202020204" pitchFamily="34" charset="0"/>
              <a:buChar char="•"/>
            </a:pPr>
            <a:r>
              <a:rPr lang="fr-FR" sz="1800" b="0" dirty="0">
                <a:solidFill>
                  <a:srgbClr val="006894"/>
                </a:solidFill>
                <a:latin typeface="+mn-lt"/>
              </a:rPr>
              <a:t>Adhésion effective au 1</a:t>
            </a:r>
            <a:r>
              <a:rPr lang="fr-FR" sz="1800" b="0" baseline="30000" dirty="0">
                <a:solidFill>
                  <a:srgbClr val="006894"/>
                </a:solidFill>
                <a:latin typeface="+mn-lt"/>
              </a:rPr>
              <a:t>er</a:t>
            </a:r>
            <a:r>
              <a:rPr lang="fr-FR" sz="1800" b="0" dirty="0">
                <a:solidFill>
                  <a:srgbClr val="006894"/>
                </a:solidFill>
                <a:latin typeface="+mn-lt"/>
              </a:rPr>
              <a:t> jour du mois suivant la réception du bulletin d’adhésion à compter du 1</a:t>
            </a:r>
            <a:r>
              <a:rPr lang="fr-FR" sz="1800" b="0" baseline="30000" dirty="0">
                <a:solidFill>
                  <a:srgbClr val="006894"/>
                </a:solidFill>
                <a:latin typeface="+mn-lt"/>
              </a:rPr>
              <a:t>er</a:t>
            </a:r>
            <a:r>
              <a:rPr lang="fr-FR" sz="1800" b="0" dirty="0">
                <a:solidFill>
                  <a:srgbClr val="006894"/>
                </a:solidFill>
                <a:latin typeface="+mn-lt"/>
              </a:rPr>
              <a:t> janvier </a:t>
            </a:r>
          </a:p>
          <a:p>
            <a:endParaRPr lang="fr-FR" sz="1800" b="0" dirty="0">
              <a:solidFill>
                <a:srgbClr val="006894"/>
              </a:solidFill>
              <a:latin typeface="+mn-lt"/>
            </a:endParaRPr>
          </a:p>
          <a:p>
            <a:pPr marL="380990" indent="-380990" algn="just">
              <a:buFont typeface="Arial" pitchFamily="34" charset="0"/>
              <a:buChar char="•"/>
            </a:pPr>
            <a:r>
              <a:rPr lang="fr-FR" sz="1800" b="0" dirty="0">
                <a:solidFill>
                  <a:srgbClr val="006894"/>
                </a:solidFill>
                <a:latin typeface="+mn-lt"/>
              </a:rPr>
              <a:t>Changement de niveau de garantie : les adhérents peuvent changer de niveau de garantie après 12 mois dans la formule détenue.</a:t>
            </a:r>
          </a:p>
        </p:txBody>
      </p:sp>
      <p:pic>
        <p:nvPicPr>
          <p:cNvPr id="12" name="Image 11" descr="cid:image001.png@01D7093D.E61B41C0">
            <a:extLst>
              <a:ext uri="{FF2B5EF4-FFF2-40B4-BE49-F238E27FC236}">
                <a16:creationId xmlns:a16="http://schemas.microsoft.com/office/drawing/2014/main" id="{89026F78-AA66-6C9D-3796-D93FC9C9613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63" y="5895469"/>
            <a:ext cx="599440" cy="46736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74A52AC-6D39-3D7D-F4A0-137380F31B13}"/>
              </a:ext>
            </a:extLst>
          </p:cNvPr>
          <p:cNvSpPr/>
          <p:nvPr/>
        </p:nvSpPr>
        <p:spPr>
          <a:xfrm>
            <a:off x="341934" y="5485224"/>
            <a:ext cx="11422942" cy="954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defTabSz="609585" fontAlgn="base">
              <a:spcBef>
                <a:spcPct val="0"/>
              </a:spcBef>
              <a:spcAft>
                <a:spcPct val="0"/>
              </a:spcAft>
            </a:pPr>
            <a:r>
              <a:rPr lang="fr-FR" sz="1867" b="1" dirty="0">
                <a:solidFill>
                  <a:srgbClr val="E94282"/>
                </a:solidFill>
                <a:ea typeface="Calibri" panose="020F0502020204030204" pitchFamily="34" charset="0"/>
              </a:rPr>
              <a:t>Résiliation des garanties actuelles : </a:t>
            </a:r>
          </a:p>
          <a:p>
            <a:pPr algn="just" defTabSz="609585" fontAlgn="base">
              <a:spcBef>
                <a:spcPct val="0"/>
              </a:spcBef>
              <a:spcAft>
                <a:spcPct val="0"/>
              </a:spcAft>
            </a:pPr>
            <a:r>
              <a:rPr lang="fr-FR" sz="1867" b="1" dirty="0">
                <a:solidFill>
                  <a:srgbClr val="E94282"/>
                </a:solidFill>
                <a:ea typeface="Calibri" panose="020F0502020204030204" pitchFamily="34" charset="0"/>
              </a:rPr>
              <a:t>	- résiliation infra annuelle : résiliation de son contrat à tout moment après un an d’ancienneté</a:t>
            </a:r>
          </a:p>
          <a:p>
            <a:pPr algn="just" defTabSz="609585" fontAlgn="base">
              <a:spcBef>
                <a:spcPct val="0"/>
              </a:spcBef>
              <a:spcAft>
                <a:spcPct val="0"/>
              </a:spcAft>
            </a:pPr>
            <a:r>
              <a:rPr lang="fr-FR" sz="1867" b="1" dirty="0">
                <a:solidFill>
                  <a:srgbClr val="E94282"/>
                </a:solidFill>
                <a:ea typeface="MS PGothic" pitchFamily="34" charset="-128"/>
              </a:rPr>
              <a:t>	- résiliation à date annuelle (fréquemment le 1</a:t>
            </a:r>
            <a:r>
              <a:rPr lang="fr-FR" sz="1867" b="1" baseline="30000" dirty="0">
                <a:solidFill>
                  <a:srgbClr val="E94282"/>
                </a:solidFill>
                <a:ea typeface="MS PGothic" pitchFamily="34" charset="-128"/>
              </a:rPr>
              <a:t>er</a:t>
            </a:r>
            <a:r>
              <a:rPr lang="fr-FR" sz="1867" b="1" dirty="0">
                <a:solidFill>
                  <a:srgbClr val="E94282"/>
                </a:solidFill>
                <a:ea typeface="MS PGothic" pitchFamily="34" charset="-128"/>
              </a:rPr>
              <a:t> janvier avec courrier recommandé avant le 31 octobre)</a:t>
            </a:r>
            <a:endParaRPr lang="fr-FR" sz="1867" dirty="0">
              <a:solidFill>
                <a:prstClr val="black"/>
              </a:solidFill>
              <a:ea typeface="MS PGothic" pitchFamily="34" charset="-128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F769747-FD81-FB02-DC59-1FA6EDCAF2B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36"/>
          <a:stretch/>
        </p:blipFill>
        <p:spPr>
          <a:xfrm rot="21540000">
            <a:off x="4467211" y="866310"/>
            <a:ext cx="3581715" cy="1180639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4BB7B401-7AF3-1674-7A48-0404001CF001}"/>
              </a:ext>
            </a:extLst>
          </p:cNvPr>
          <p:cNvSpPr txBox="1"/>
          <p:nvPr/>
        </p:nvSpPr>
        <p:spPr>
          <a:xfrm>
            <a:off x="4559676" y="1257562"/>
            <a:ext cx="339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rgbClr val="006897"/>
                </a:solidFill>
                <a:ea typeface="MS PGothic" pitchFamily="34" charset="-128"/>
                <a:cs typeface="Arial" panose="020B0604020202020204" pitchFamily="34" charset="0"/>
              </a:rPr>
              <a:t>Aucun délai de carence</a:t>
            </a:r>
          </a:p>
        </p:txBody>
      </p:sp>
    </p:spTree>
    <p:extLst>
      <p:ext uri="{BB962C8B-B14F-4D97-AF65-F5344CB8AC3E}">
        <p14:creationId xmlns:p14="http://schemas.microsoft.com/office/powerpoint/2010/main" val="6834076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C1B226-1578-323E-1189-F252EAA37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49" y="88756"/>
            <a:ext cx="10955867" cy="471091"/>
          </a:xfrm>
        </p:spPr>
        <p:txBody>
          <a:bodyPr/>
          <a:lstStyle/>
          <a:p>
            <a:r>
              <a:rPr lang="fr-FR" dirty="0"/>
              <a:t>Les cotisations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A81306F-29A2-0B00-8C74-740CC6C010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7657B-8F99-43FF-9C46-7675354BEEB6}" type="slidenum">
              <a:rPr lang="en-US" altLang="fr-FR" smtClean="0"/>
              <a:pPr/>
              <a:t>25</a:t>
            </a:fld>
            <a:endParaRPr lang="en-US" altLang="fr-FR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4D6024C1-41F5-9AEE-8458-15E344B13C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101938"/>
              </p:ext>
            </p:extLst>
          </p:nvPr>
        </p:nvGraphicFramePr>
        <p:xfrm>
          <a:off x="838199" y="808733"/>
          <a:ext cx="10210802" cy="4064528"/>
        </p:xfrm>
        <a:graphic>
          <a:graphicData uri="http://schemas.openxmlformats.org/drawingml/2006/table">
            <a:tbl>
              <a:tblPr/>
              <a:tblGrid>
                <a:gridCol w="5096990">
                  <a:extLst>
                    <a:ext uri="{9D8B030D-6E8A-4147-A177-3AD203B41FA5}">
                      <a16:colId xmlns:a16="http://schemas.microsoft.com/office/drawing/2014/main" val="2485661328"/>
                    </a:ext>
                  </a:extLst>
                </a:gridCol>
                <a:gridCol w="1278453">
                  <a:extLst>
                    <a:ext uri="{9D8B030D-6E8A-4147-A177-3AD203B41FA5}">
                      <a16:colId xmlns:a16="http://schemas.microsoft.com/office/drawing/2014/main" val="683830305"/>
                    </a:ext>
                  </a:extLst>
                </a:gridCol>
                <a:gridCol w="1278453">
                  <a:extLst>
                    <a:ext uri="{9D8B030D-6E8A-4147-A177-3AD203B41FA5}">
                      <a16:colId xmlns:a16="http://schemas.microsoft.com/office/drawing/2014/main" val="3200590596"/>
                    </a:ext>
                  </a:extLst>
                </a:gridCol>
                <a:gridCol w="1278453">
                  <a:extLst>
                    <a:ext uri="{9D8B030D-6E8A-4147-A177-3AD203B41FA5}">
                      <a16:colId xmlns:a16="http://schemas.microsoft.com/office/drawing/2014/main" val="3518336453"/>
                    </a:ext>
                  </a:extLst>
                </a:gridCol>
                <a:gridCol w="1278453">
                  <a:extLst>
                    <a:ext uri="{9D8B030D-6E8A-4147-A177-3AD203B41FA5}">
                      <a16:colId xmlns:a16="http://schemas.microsoft.com/office/drawing/2014/main" val="3448492285"/>
                    </a:ext>
                  </a:extLst>
                </a:gridCol>
              </a:tblGrid>
              <a:tr h="508066">
                <a:tc>
                  <a:txBody>
                    <a:bodyPr/>
                    <a:lstStyle/>
                    <a:p>
                      <a:pPr algn="l" fontAlgn="b"/>
                      <a:endParaRPr lang="fr-FR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Niveau 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Niveau 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Niveau 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Niveau 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244021"/>
                  </a:ext>
                </a:extLst>
              </a:tr>
              <a:tr h="508066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Enfant (gratuité à compter du 3ème)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17,39 €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23,12 €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29,86 €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41,94 €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049456"/>
                  </a:ext>
                </a:extLst>
              </a:tr>
              <a:tr h="508066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Actif de moins de 30 ans inclus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27,77 €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36,92 €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47,68 €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66,98 €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2320298"/>
                  </a:ext>
                </a:extLst>
              </a:tr>
              <a:tr h="508066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Actif de plus de 30 ans &amp; moins de 40 ans inclus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31,14 €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41,40 €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53,47 €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75,12 €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212216"/>
                  </a:ext>
                </a:extLst>
              </a:tr>
              <a:tr h="508066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Actif de plus de 40 ans &amp; moins de 50 ans inclus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39,71 €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52,79 €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68,17 €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95,77 €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9174287"/>
                  </a:ext>
                </a:extLst>
              </a:tr>
              <a:tr h="508066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Actif de plus de 50 ans &amp; moins de 60 ans inclus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51,39 €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68,32 €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88,22 €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123,94 €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676551"/>
                  </a:ext>
                </a:extLst>
              </a:tr>
              <a:tr h="508066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Actif de plus de 60 ans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70,08 €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93,16 €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120,30 €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169,01 €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1333228"/>
                  </a:ext>
                </a:extLst>
              </a:tr>
              <a:tr h="508066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Retraité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75,05 €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103,51 €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133,66 €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181,01 €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647255"/>
                  </a:ext>
                </a:extLst>
              </a:tr>
            </a:tbl>
          </a:graphicData>
        </a:graphic>
      </p:graphicFrame>
      <p:sp>
        <p:nvSpPr>
          <p:cNvPr id="8" name="Zone de texte 21">
            <a:extLst>
              <a:ext uri="{FF2B5EF4-FFF2-40B4-BE49-F238E27FC236}">
                <a16:creationId xmlns:a16="http://schemas.microsoft.com/office/drawing/2014/main" id="{882FFB74-9A1C-C9CE-5421-715AEE9836C2}"/>
              </a:ext>
            </a:extLst>
          </p:cNvPr>
          <p:cNvSpPr txBox="1"/>
          <p:nvPr/>
        </p:nvSpPr>
        <p:spPr>
          <a:xfrm>
            <a:off x="2224732" y="5321470"/>
            <a:ext cx="8348018" cy="35024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  <a:ext uri="{C572A759-6A51-4108-AA02-DFA0A04FC94B}">
              <ma14:wrappingTextBox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609585" fontAlgn="base">
              <a:spcBef>
                <a:spcPct val="0"/>
              </a:spcBef>
              <a:spcAft>
                <a:spcPts val="267"/>
              </a:spcAft>
            </a:pPr>
            <a:r>
              <a:rPr lang="fr-FR" sz="1600" b="1" dirty="0">
                <a:solidFill>
                  <a:prstClr val="black"/>
                </a:solidFill>
              </a:rPr>
              <a:t>La participation financière mise en place par les employeurs est à déduire de ces cotisations.</a:t>
            </a:r>
          </a:p>
          <a:p>
            <a:pPr marL="228594" indent="-228594" algn="just" defTabSz="609585" fontAlgn="base">
              <a:lnSpc>
                <a:spcPct val="150000"/>
              </a:lnSpc>
              <a:spcBef>
                <a:spcPct val="0"/>
              </a:spcBef>
              <a:spcAft>
                <a:spcPts val="267"/>
              </a:spcAft>
              <a:buFont typeface="Wingdings" panose="05000000000000000000" pitchFamily="2" charset="2"/>
              <a:buChar char="è"/>
            </a:pPr>
            <a:endParaRPr lang="fr-FR" sz="1600" b="1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B67D4FB-8934-A87E-D9DE-B21ABFA973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000" y="5122147"/>
            <a:ext cx="639007" cy="60322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F0B4797-7F7D-558C-3479-2CE114500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9400" y="6119924"/>
            <a:ext cx="995146" cy="66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53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CF1D28D-881E-FDAF-967F-9CF08DED0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1298" y="6139962"/>
            <a:ext cx="995146" cy="66374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498585E-A9D7-C19A-76C9-EEBDA1F18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49" y="88756"/>
            <a:ext cx="10955867" cy="471091"/>
          </a:xfrm>
        </p:spPr>
        <p:txBody>
          <a:bodyPr/>
          <a:lstStyle/>
          <a:p>
            <a:r>
              <a:rPr lang="fr-FR" dirty="0"/>
              <a:t>Evolution des cotisations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CBEB265-9ED8-3B3F-E135-2E942B9F6D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7657B-8F99-43FF-9C46-7675354BEEB6}" type="slidenum">
              <a:rPr lang="en-US" altLang="fr-FR" smtClean="0"/>
              <a:pPr/>
              <a:t>26</a:t>
            </a:fld>
            <a:endParaRPr lang="en-US" alt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446DDFB-9634-AE76-4002-39239CB669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42" t="47846" r="9057" b="2390"/>
          <a:stretch/>
        </p:blipFill>
        <p:spPr>
          <a:xfrm>
            <a:off x="2009554" y="3533496"/>
            <a:ext cx="8663176" cy="317927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7438FF4-57B2-C6EF-1E85-DE696E574792}"/>
              </a:ext>
            </a:extLst>
          </p:cNvPr>
          <p:cNvSpPr txBox="1"/>
          <p:nvPr/>
        </p:nvSpPr>
        <p:spPr>
          <a:xfrm>
            <a:off x="184149" y="870401"/>
            <a:ext cx="1180937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cotisations sont maintenues pendant les 3 premières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années de la convention, hors évolution réglementaire, législative ou fiscale et </a:t>
            </a:r>
            <a:r>
              <a:rPr lang="fr-FR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indexation de </a:t>
            </a:r>
            <a:r>
              <a:rPr lang="fr-FR" b="1" i="0" u="none" strike="noStrike" baseline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2,5% prévue la 2ème et 3ème année </a:t>
            </a:r>
            <a:r>
              <a:rPr lang="fr-FR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(soit pour 2025 et 2026).</a:t>
            </a:r>
          </a:p>
          <a:p>
            <a:pPr algn="l"/>
            <a:endParaRPr lang="fr-FR" b="0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fr-FR" b="1" i="0" u="none" strike="noStrike" baseline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compter du 1er janvier 2027, les cotisations peuvent être révisées au 1er janvier </a:t>
            </a:r>
            <a:r>
              <a:rPr lang="fr-FR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en fonction de l’évolution des éléments suivants : Aggravation de la sinistralité, Variation du nombre d’agents adhérents, Evolutions démographiques, Modifications de la réglementation.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7332CE6-F3CC-9162-DAB4-29B56082855F}"/>
              </a:ext>
            </a:extLst>
          </p:cNvPr>
          <p:cNvSpPr txBox="1"/>
          <p:nvPr/>
        </p:nvSpPr>
        <p:spPr>
          <a:xfrm>
            <a:off x="184149" y="2755946"/>
            <a:ext cx="118093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Les seuils de déclenchement de l’augmentation tarifaire selon le </a:t>
            </a:r>
            <a:r>
              <a:rPr lang="fr-FR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ratio Prestations / Cotisations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ainsi que le taux d’augmentation maximum des taux de cotisation correspondants seront encadrée de la façon suivante :</a:t>
            </a:r>
          </a:p>
        </p:txBody>
      </p:sp>
    </p:spTree>
    <p:extLst>
      <p:ext uri="{BB962C8B-B14F-4D97-AF65-F5344CB8AC3E}">
        <p14:creationId xmlns:p14="http://schemas.microsoft.com/office/powerpoint/2010/main" val="6033373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46A87AF-332B-925B-3095-C404293F8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7657B-8F99-43FF-9C46-7675354BEEB6}" type="slidenum">
              <a:rPr lang="en-US" altLang="fr-FR" smtClean="0"/>
              <a:pPr/>
              <a:t>27</a:t>
            </a:fld>
            <a:endParaRPr lang="en-US" alt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B0D129-D5AB-7008-6491-D35856472028}"/>
              </a:ext>
            </a:extLst>
          </p:cNvPr>
          <p:cNvSpPr/>
          <p:nvPr/>
        </p:nvSpPr>
        <p:spPr>
          <a:xfrm>
            <a:off x="180975" y="571500"/>
            <a:ext cx="4343400" cy="266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BDAB98A1-7408-DEB4-D45C-637EBEEEFE41}"/>
              </a:ext>
            </a:extLst>
          </p:cNvPr>
          <p:cNvSpPr txBox="1">
            <a:spLocks/>
          </p:cNvSpPr>
          <p:nvPr/>
        </p:nvSpPr>
        <p:spPr bwMode="auto">
          <a:xfrm>
            <a:off x="4012462" y="2677697"/>
            <a:ext cx="4343400" cy="18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609585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733" b="1" kern="1200">
                <a:solidFill>
                  <a:srgbClr val="006897"/>
                </a:solidFill>
                <a:latin typeface="+mj-lt"/>
                <a:ea typeface="MS PGothic" pitchFamily="34" charset="-128"/>
                <a:cs typeface="Arial" panose="020B0604020202020204" pitchFamily="34" charset="0"/>
              </a:defRPr>
            </a:lvl1pPr>
            <a:lvl2pPr algn="l" defTabSz="609585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733" b="1">
                <a:solidFill>
                  <a:srgbClr val="482683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l" defTabSz="609585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733" b="1">
                <a:solidFill>
                  <a:srgbClr val="482683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l" defTabSz="609585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733" b="1">
                <a:solidFill>
                  <a:srgbClr val="482683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l" defTabSz="609585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733" b="1">
                <a:solidFill>
                  <a:srgbClr val="482683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609585" algn="l" defTabSz="609585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733" b="1">
                <a:solidFill>
                  <a:srgbClr val="482683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1219170" algn="l" defTabSz="609585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733" b="1">
                <a:solidFill>
                  <a:srgbClr val="482683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828754" algn="l" defTabSz="609585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733" b="1">
                <a:solidFill>
                  <a:srgbClr val="482683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2438339" algn="l" defTabSz="609585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733" b="1">
                <a:solidFill>
                  <a:srgbClr val="482683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609585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733" b="1" i="0" u="none" strike="noStrike" kern="1200" cap="none" spc="0" normalizeH="0" baseline="0" noProof="0" dirty="0">
                <a:ln>
                  <a:noFill/>
                </a:ln>
                <a:solidFill>
                  <a:srgbClr val="006897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anose="020B0604020202020204" pitchFamily="34" charset="0"/>
              </a:rPr>
              <a:t>La contractualisation et l’information aux agents</a:t>
            </a:r>
            <a:endParaRPr lang="fr-FR" dirty="0">
              <a:latin typeface="Calibri"/>
            </a:endParaRPr>
          </a:p>
          <a:p>
            <a:pPr marL="0" marR="0" lvl="0" indent="0" algn="l" defTabSz="609585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733" b="1" i="0" u="none" strike="noStrike" kern="1200" cap="none" spc="0" normalizeH="0" baseline="0" noProof="0" dirty="0">
              <a:ln>
                <a:noFill/>
              </a:ln>
              <a:solidFill>
                <a:srgbClr val="006897"/>
              </a:solidFill>
              <a:effectLst/>
              <a:uLnTx/>
              <a:uFillTx/>
              <a:latin typeface="Calibri"/>
              <a:ea typeface="MS PGothic" pitchFamily="34" charset="-128"/>
              <a:cs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6FFF336-FC29-71C4-507F-77EC9F99D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1298" y="6139962"/>
            <a:ext cx="995146" cy="66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1026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97CB0F2-96E5-CEC5-A3A3-C038703A0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1298" y="6139962"/>
            <a:ext cx="995146" cy="663743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02104D9-B1D5-4EA6-EEAF-192C803CCF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7657B-8F99-43FF-9C46-7675354BEEB6}" type="slidenum">
              <a:rPr lang="en-US" altLang="fr-FR" smtClean="0"/>
              <a:pPr/>
              <a:t>28</a:t>
            </a:fld>
            <a:endParaRPr lang="en-US" alt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1334F40-07D5-BE43-362F-7E6C178FD376}"/>
              </a:ext>
            </a:extLst>
          </p:cNvPr>
          <p:cNvSpPr txBox="1">
            <a:spLocks/>
          </p:cNvSpPr>
          <p:nvPr/>
        </p:nvSpPr>
        <p:spPr>
          <a:xfrm>
            <a:off x="11615208" y="5671715"/>
            <a:ext cx="533400" cy="36618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r" defTabSz="914400" rtl="0" eaLnBrk="1" latinLnBrk="0" hangingPunct="1">
              <a:defRPr sz="1067" b="1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97657B-8F99-43FF-9C46-7675354BEEB6}" type="slidenum">
              <a:rPr lang="en-US" altLang="fr-FR" smtClean="0">
                <a:latin typeface="+mn-lt"/>
              </a:rPr>
              <a:pPr/>
              <a:t>28</a:t>
            </a:fld>
            <a:endParaRPr lang="en-US" altLang="fr-FR" dirty="0">
              <a:latin typeface="+mn-lt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F28AC467-BB2E-B193-38B4-955A5D366ACA}"/>
              </a:ext>
            </a:extLst>
          </p:cNvPr>
          <p:cNvSpPr txBox="1">
            <a:spLocks/>
          </p:cNvSpPr>
          <p:nvPr/>
        </p:nvSpPr>
        <p:spPr bwMode="auto">
          <a:xfrm>
            <a:off x="147614" y="111671"/>
            <a:ext cx="10955867" cy="47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609585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733" b="1" kern="1200">
                <a:solidFill>
                  <a:srgbClr val="006897"/>
                </a:solidFill>
                <a:latin typeface="+mj-lt"/>
                <a:ea typeface="MS PGothic" pitchFamily="34" charset="-128"/>
                <a:cs typeface="Arial" panose="020B0604020202020204" pitchFamily="34" charset="0"/>
              </a:defRPr>
            </a:lvl1pPr>
            <a:lvl2pPr algn="l" defTabSz="609585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733" b="1">
                <a:solidFill>
                  <a:srgbClr val="482683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l" defTabSz="609585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733" b="1">
                <a:solidFill>
                  <a:srgbClr val="482683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l" defTabSz="609585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733" b="1">
                <a:solidFill>
                  <a:srgbClr val="482683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l" defTabSz="609585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733" b="1">
                <a:solidFill>
                  <a:srgbClr val="482683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609585" algn="l" defTabSz="609585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733" b="1">
                <a:solidFill>
                  <a:srgbClr val="482683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1219170" algn="l" defTabSz="609585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733" b="1">
                <a:solidFill>
                  <a:srgbClr val="482683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828754" algn="l" defTabSz="609585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733" b="1">
                <a:solidFill>
                  <a:srgbClr val="482683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2438339" algn="l" defTabSz="609585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733" b="1">
                <a:solidFill>
                  <a:srgbClr val="482683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>
                <a:latin typeface="+mn-lt"/>
              </a:rPr>
              <a:t>Comment adhérer à la convention ?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4DD901E-0768-BAB5-F83E-A3CB00738D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87"/>
          <a:stretch/>
        </p:blipFill>
        <p:spPr>
          <a:xfrm rot="-60000">
            <a:off x="165532" y="963209"/>
            <a:ext cx="1011613" cy="91825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2F3AF1B-0B32-7A73-0F5E-C7F95EF3D8B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36"/>
          <a:stretch/>
        </p:blipFill>
        <p:spPr>
          <a:xfrm rot="21540000">
            <a:off x="1225921" y="809000"/>
            <a:ext cx="7326851" cy="108541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46F10D1-D58E-70A4-5DC6-5ED91E61F579}"/>
              </a:ext>
            </a:extLst>
          </p:cNvPr>
          <p:cNvSpPr txBox="1"/>
          <p:nvPr/>
        </p:nvSpPr>
        <p:spPr>
          <a:xfrm>
            <a:off x="1142499" y="979884"/>
            <a:ext cx="7376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6894"/>
                </a:solidFill>
                <a:cs typeface="Arial" panose="020B0604020202020204" pitchFamily="34" charset="0"/>
              </a:rPr>
              <a:t>	Lettre d’intention de la collectivité</a:t>
            </a:r>
          </a:p>
          <a:p>
            <a:r>
              <a:rPr lang="fr-FR" sz="1600" b="1" dirty="0">
                <a:solidFill>
                  <a:srgbClr val="006894"/>
                </a:solidFill>
                <a:cs typeface="Arial" panose="020B0604020202020204" pitchFamily="34" charset="0"/>
              </a:rPr>
              <a:t>	Souhait d’adhérer à la convention avec mention de la participation prévue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6D289E4-DCE8-45ED-7BFF-C55D0AB9AEE5}"/>
              </a:ext>
            </a:extLst>
          </p:cNvPr>
          <p:cNvSpPr txBox="1"/>
          <p:nvPr/>
        </p:nvSpPr>
        <p:spPr>
          <a:xfrm>
            <a:off x="248753" y="1126440"/>
            <a:ext cx="886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006894"/>
                </a:solidFill>
                <a:cs typeface="Arial" panose="020B0604020202020204" pitchFamily="34" charset="0"/>
              </a:rPr>
              <a:t>1</a:t>
            </a:r>
            <a:endParaRPr lang="fr-FR" sz="1867" b="1" dirty="0">
              <a:solidFill>
                <a:srgbClr val="006894"/>
              </a:solidFill>
              <a:cs typeface="Arial" panose="020B060402020202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9DA6BCE-3009-2B92-2CC2-E2F5328CE5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87"/>
          <a:stretch/>
        </p:blipFill>
        <p:spPr>
          <a:xfrm rot="-60000">
            <a:off x="165455" y="2110232"/>
            <a:ext cx="1011613" cy="91825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EDA37F4-0BBE-A850-26B3-26975B02D1F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36"/>
          <a:stretch/>
        </p:blipFill>
        <p:spPr>
          <a:xfrm rot="21540000">
            <a:off x="1225847" y="1980467"/>
            <a:ext cx="7298417" cy="1085413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4470DA3-B0A9-2605-B776-D2D8490F4B25}"/>
              </a:ext>
            </a:extLst>
          </p:cNvPr>
          <p:cNvSpPr txBox="1"/>
          <p:nvPr/>
        </p:nvSpPr>
        <p:spPr>
          <a:xfrm>
            <a:off x="2281809" y="2210234"/>
            <a:ext cx="5274169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6894"/>
                </a:solidFill>
                <a:cs typeface="Arial" panose="020B0604020202020204" pitchFamily="34" charset="0"/>
              </a:rPr>
              <a:t>Consultation du CST</a:t>
            </a:r>
          </a:p>
          <a:p>
            <a:r>
              <a:rPr lang="fr-FR" sz="1067" b="1" dirty="0">
                <a:solidFill>
                  <a:srgbClr val="006894"/>
                </a:solidFill>
                <a:cs typeface="Arial" panose="020B0604020202020204" pitchFamily="34" charset="0"/>
              </a:rPr>
              <a:t>(du CDG pour les collectivités de -50 agents ou de votre collectivité)</a:t>
            </a:r>
            <a:endParaRPr lang="fr-FR" sz="2400" b="1" dirty="0">
              <a:solidFill>
                <a:srgbClr val="006894"/>
              </a:solidFill>
              <a:cs typeface="Arial" panose="020B0604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E1A0C12-9436-6260-745F-059E5083AE60}"/>
              </a:ext>
            </a:extLst>
          </p:cNvPr>
          <p:cNvSpPr txBox="1"/>
          <p:nvPr/>
        </p:nvSpPr>
        <p:spPr>
          <a:xfrm>
            <a:off x="213932" y="2266969"/>
            <a:ext cx="886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006894"/>
                </a:solidFill>
                <a:cs typeface="Arial" panose="020B0604020202020204" pitchFamily="34" charset="0"/>
              </a:rPr>
              <a:t>2</a:t>
            </a:r>
            <a:endParaRPr lang="fr-FR" sz="1867" b="1" dirty="0">
              <a:solidFill>
                <a:srgbClr val="006894"/>
              </a:solidFill>
              <a:cs typeface="Arial" panose="020B0604020202020204" pitchFamily="34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89697519-D1DA-2224-00CC-C13495D5A2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87"/>
          <a:stretch/>
        </p:blipFill>
        <p:spPr>
          <a:xfrm rot="-60000">
            <a:off x="165456" y="3301379"/>
            <a:ext cx="1011613" cy="91825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9A47F0E-2036-8171-75B2-5E6A7EEB8A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36"/>
          <a:stretch/>
        </p:blipFill>
        <p:spPr>
          <a:xfrm rot="21540000">
            <a:off x="1269823" y="3183144"/>
            <a:ext cx="7254439" cy="1085413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2D071B9D-BF55-6B78-122C-E64C12038246}"/>
              </a:ext>
            </a:extLst>
          </p:cNvPr>
          <p:cNvSpPr txBox="1"/>
          <p:nvPr/>
        </p:nvSpPr>
        <p:spPr>
          <a:xfrm>
            <a:off x="2281810" y="3398321"/>
            <a:ext cx="6042795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6894"/>
                </a:solidFill>
                <a:cs typeface="Arial" panose="020B0604020202020204" pitchFamily="34" charset="0"/>
              </a:rPr>
              <a:t>Délibération du conseil</a:t>
            </a:r>
          </a:p>
          <a:p>
            <a:r>
              <a:rPr lang="fr-FR" sz="1067" b="1" dirty="0">
                <a:solidFill>
                  <a:srgbClr val="006894"/>
                </a:solidFill>
                <a:cs typeface="Arial" panose="020B0604020202020204" pitchFamily="34" charset="0"/>
              </a:rPr>
              <a:t>(définissant le montant de la participation, ainsi que les éventuelles conditions de modulation)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FDDC318-9B5B-C520-F7D0-6E6AF10F0AB8}"/>
              </a:ext>
            </a:extLst>
          </p:cNvPr>
          <p:cNvSpPr txBox="1"/>
          <p:nvPr/>
        </p:nvSpPr>
        <p:spPr>
          <a:xfrm>
            <a:off x="242134" y="3439423"/>
            <a:ext cx="886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006894"/>
                </a:solidFill>
                <a:cs typeface="Arial" panose="020B0604020202020204" pitchFamily="34" charset="0"/>
              </a:rPr>
              <a:t>3</a:t>
            </a:r>
            <a:endParaRPr lang="fr-FR" sz="1867" b="1" dirty="0">
              <a:solidFill>
                <a:srgbClr val="006894"/>
              </a:solidFill>
              <a:cs typeface="Arial" panose="020B0604020202020204" pitchFamily="34" charset="0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1FC38DBD-F5DB-1082-88F9-AFC4819C3C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87"/>
          <a:stretch/>
        </p:blipFill>
        <p:spPr>
          <a:xfrm rot="-60000">
            <a:off x="165458" y="4558333"/>
            <a:ext cx="1011613" cy="91825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DC273B96-9DE4-F0E0-7B3E-3497269FC4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36"/>
          <a:stretch/>
        </p:blipFill>
        <p:spPr>
          <a:xfrm rot="21540000">
            <a:off x="1269821" y="4448865"/>
            <a:ext cx="7282948" cy="1085413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5925C715-CE13-AB6D-D089-D8ADCBBA949E}"/>
              </a:ext>
            </a:extLst>
          </p:cNvPr>
          <p:cNvSpPr txBox="1"/>
          <p:nvPr/>
        </p:nvSpPr>
        <p:spPr>
          <a:xfrm>
            <a:off x="2069750" y="4642688"/>
            <a:ext cx="6034264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6894"/>
                </a:solidFill>
                <a:cs typeface="Arial" panose="020B0604020202020204" pitchFamily="34" charset="0"/>
              </a:rPr>
              <a:t>Signature des documents contractuels</a:t>
            </a:r>
          </a:p>
          <a:p>
            <a:r>
              <a:rPr lang="fr-FR" sz="1067" b="1" dirty="0">
                <a:solidFill>
                  <a:srgbClr val="006894"/>
                </a:solidFill>
                <a:cs typeface="Arial" panose="020B0604020202020204" pitchFamily="34" charset="0"/>
              </a:rPr>
              <a:t>(Convention de participation et conditions particulières)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8B1D9DE-8D76-C6D4-8D23-D2DB3879D1EE}"/>
              </a:ext>
            </a:extLst>
          </p:cNvPr>
          <p:cNvSpPr txBox="1"/>
          <p:nvPr/>
        </p:nvSpPr>
        <p:spPr>
          <a:xfrm>
            <a:off x="213935" y="4664209"/>
            <a:ext cx="886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006894"/>
                </a:solidFill>
                <a:cs typeface="Arial" panose="020B0604020202020204" pitchFamily="34" charset="0"/>
              </a:rPr>
              <a:t>4</a:t>
            </a:r>
            <a:endParaRPr lang="fr-FR" sz="1867" b="1" dirty="0">
              <a:solidFill>
                <a:srgbClr val="006894"/>
              </a:solidFill>
              <a:cs typeface="Arial" panose="020B0604020202020204" pitchFamily="34" charset="0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C6A534BB-E881-E380-E0B3-6519AA6B71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3437" y="1020371"/>
            <a:ext cx="610230" cy="625877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B983B42D-5613-5D06-9290-0A3C89E1B4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0100" y="3476087"/>
            <a:ext cx="720109" cy="625877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A1E4EBA5-2047-5F7F-35DC-608251B2ED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0099" y="4764767"/>
            <a:ext cx="552587" cy="625877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A8A37ED7-62EA-0FF8-32E8-A3B3F141D4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298" y="2227102"/>
            <a:ext cx="807265" cy="664507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D3959EBB-6CE6-3304-0D54-E3CA541EC89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01"/>
          <a:stretch/>
        </p:blipFill>
        <p:spPr>
          <a:xfrm rot="-60000">
            <a:off x="1923876" y="5629215"/>
            <a:ext cx="8654743" cy="1157508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59850E99-4DEC-30F5-63E7-F48C21B598A0}"/>
              </a:ext>
            </a:extLst>
          </p:cNvPr>
          <p:cNvSpPr txBox="1"/>
          <p:nvPr/>
        </p:nvSpPr>
        <p:spPr>
          <a:xfrm>
            <a:off x="2099404" y="5766840"/>
            <a:ext cx="8462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6897"/>
                </a:solidFill>
                <a:cs typeface="Arial" panose="020B0604020202020204" pitchFamily="34" charset="0"/>
              </a:rPr>
              <a:t>Opérations à réaliser par anticipation pour que les agents bénéficient du contrat actif au 01/01/2024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21211D29-4856-A118-2755-61A9A59CD6D9}"/>
              </a:ext>
            </a:extLst>
          </p:cNvPr>
          <p:cNvSpPr txBox="1"/>
          <p:nvPr/>
        </p:nvSpPr>
        <p:spPr>
          <a:xfrm>
            <a:off x="8666787" y="774533"/>
            <a:ext cx="3359507" cy="11156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&gt; Réalisation des plaquettes, e-BA et création du contrat dans le SI</a:t>
            </a:r>
          </a:p>
          <a:p>
            <a:endParaRPr lang="fr-FR" sz="1050" dirty="0"/>
          </a:p>
          <a:p>
            <a:r>
              <a:rPr lang="fr-FR" sz="1400" dirty="0"/>
              <a:t>&gt; Début des actions d’information collectives puis individuelles</a:t>
            </a:r>
          </a:p>
        </p:txBody>
      </p:sp>
    </p:spTree>
    <p:extLst>
      <p:ext uri="{BB962C8B-B14F-4D97-AF65-F5344CB8AC3E}">
        <p14:creationId xmlns:p14="http://schemas.microsoft.com/office/powerpoint/2010/main" val="18102685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2C3515B-F910-F550-757C-832179AFF6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7657B-8F99-43FF-9C46-7675354BEEB6}" type="slidenum">
              <a:rPr lang="en-US" altLang="fr-FR" smtClean="0"/>
              <a:pPr/>
              <a:t>29</a:t>
            </a:fld>
            <a:endParaRPr lang="en-US" alt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052A4BA-CDE7-6EE5-ACF6-A79DE74284F7}"/>
              </a:ext>
            </a:extLst>
          </p:cNvPr>
          <p:cNvSpPr txBox="1">
            <a:spLocks/>
          </p:cNvSpPr>
          <p:nvPr/>
        </p:nvSpPr>
        <p:spPr>
          <a:xfrm>
            <a:off x="11615208" y="5671715"/>
            <a:ext cx="533400" cy="36618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r" defTabSz="914400" rtl="0" eaLnBrk="1" latinLnBrk="0" hangingPunct="1">
              <a:defRPr sz="1067" b="1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97657B-8F99-43FF-9C46-7675354BEEB6}" type="slidenum">
              <a:rPr lang="en-US" altLang="fr-FR" sz="1200" smtClean="0">
                <a:latin typeface="+mn-lt"/>
              </a:rPr>
              <a:pPr/>
              <a:t>29</a:t>
            </a:fld>
            <a:endParaRPr lang="en-US" altLang="fr-FR" sz="1200" dirty="0">
              <a:latin typeface="+mn-lt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C50CE00A-0D2C-C3E3-AF24-D5D9EC6D8FD9}"/>
              </a:ext>
            </a:extLst>
          </p:cNvPr>
          <p:cNvSpPr txBox="1">
            <a:spLocks/>
          </p:cNvSpPr>
          <p:nvPr/>
        </p:nvSpPr>
        <p:spPr bwMode="auto">
          <a:xfrm>
            <a:off x="142800" y="98558"/>
            <a:ext cx="10182299" cy="45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609585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733" b="1" kern="1200">
                <a:solidFill>
                  <a:srgbClr val="006897"/>
                </a:solidFill>
                <a:latin typeface="+mj-lt"/>
                <a:ea typeface="MS PGothic" pitchFamily="34" charset="-128"/>
                <a:cs typeface="Arial" panose="020B0604020202020204" pitchFamily="34" charset="0"/>
              </a:defRPr>
            </a:lvl1pPr>
            <a:lvl2pPr algn="l" defTabSz="609585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733" b="1">
                <a:solidFill>
                  <a:srgbClr val="482683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l" defTabSz="609585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733" b="1">
                <a:solidFill>
                  <a:srgbClr val="482683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l" defTabSz="609585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733" b="1">
                <a:solidFill>
                  <a:srgbClr val="482683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l" defTabSz="609585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733" b="1">
                <a:solidFill>
                  <a:srgbClr val="482683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609585" algn="l" defTabSz="609585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733" b="1">
                <a:solidFill>
                  <a:srgbClr val="482683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1219170" algn="l" defTabSz="609585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733" b="1">
                <a:solidFill>
                  <a:srgbClr val="482683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828754" algn="l" defTabSz="609585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733" b="1">
                <a:solidFill>
                  <a:srgbClr val="482683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2438339" algn="l" defTabSz="609585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733" b="1">
                <a:solidFill>
                  <a:srgbClr val="482683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3600" dirty="0">
                <a:latin typeface="+mn-lt"/>
              </a:rPr>
              <a:t>La communication auprès des agents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7C1A6F1-A08D-5F6A-0DF5-18D887995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13" y="1195215"/>
            <a:ext cx="4099843" cy="94377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3EE57F8-7002-3A58-3300-1CDE27D0F736}"/>
              </a:ext>
            </a:extLst>
          </p:cNvPr>
          <p:cNvSpPr txBox="1"/>
          <p:nvPr/>
        </p:nvSpPr>
        <p:spPr>
          <a:xfrm>
            <a:off x="1047913" y="1405490"/>
            <a:ext cx="4099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6897"/>
                </a:solidFill>
                <a:cs typeface="Arial" panose="020B0604020202020204" pitchFamily="34" charset="0"/>
              </a:rPr>
              <a:t>Réunions d’informations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DB3B25FA-94B6-6514-8019-8725F206C871}"/>
              </a:ext>
            </a:extLst>
          </p:cNvPr>
          <p:cNvGrpSpPr/>
          <p:nvPr/>
        </p:nvGrpSpPr>
        <p:grpSpPr>
          <a:xfrm>
            <a:off x="7377621" y="1195215"/>
            <a:ext cx="3640966" cy="1045235"/>
            <a:chOff x="3339583" y="2227154"/>
            <a:chExt cx="2755428" cy="1216884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3DC06841-3C38-2226-912A-2CDF8D6EB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9583" y="2227154"/>
              <a:ext cx="2742460" cy="1216884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141E884B-883A-68DC-FEE8-D368BA9DB6D2}"/>
                </a:ext>
              </a:extLst>
            </p:cNvPr>
            <p:cNvSpPr txBox="1"/>
            <p:nvPr/>
          </p:nvSpPr>
          <p:spPr>
            <a:xfrm>
              <a:off x="3425532" y="2351863"/>
              <a:ext cx="2669479" cy="824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FFFFFF"/>
                  </a:solidFill>
                  <a:cs typeface="Arial" panose="020B0604020202020204" pitchFamily="34" charset="0"/>
                </a:rPr>
                <a:t>Permanences </a:t>
              </a:r>
            </a:p>
            <a:p>
              <a:pPr algn="ctr"/>
              <a:r>
                <a:rPr lang="fr-FR" sz="2000" b="1" dirty="0">
                  <a:solidFill>
                    <a:srgbClr val="FFFFFF"/>
                  </a:solidFill>
                  <a:cs typeface="Arial" panose="020B0604020202020204" pitchFamily="34" charset="0"/>
                </a:rPr>
                <a:t>et rendez-vous </a:t>
              </a:r>
            </a:p>
          </p:txBody>
        </p:sp>
      </p:grp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AC1ED05A-768A-26BE-772D-64D413745448}"/>
              </a:ext>
            </a:extLst>
          </p:cNvPr>
          <p:cNvSpPr txBox="1">
            <a:spLocks/>
          </p:cNvSpPr>
          <p:nvPr/>
        </p:nvSpPr>
        <p:spPr>
          <a:xfrm>
            <a:off x="142898" y="2335107"/>
            <a:ext cx="5738583" cy="3681106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baseline="0">
                <a:solidFill>
                  <a:srgbClr val="0057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 baseline="0">
                <a:solidFill>
                  <a:srgbClr val="0057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rgbClr val="0057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rgbClr val="0057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rgbClr val="0057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indent="-228594" defTabSz="1219170">
              <a:spcBef>
                <a:spcPts val="1333"/>
              </a:spcBef>
              <a:buFont typeface="Wingdings" panose="05000000000000000000" pitchFamily="2" charset="2"/>
              <a:buChar char="ü"/>
              <a:defRPr/>
            </a:pPr>
            <a:r>
              <a:rPr lang="fr-FR" sz="1800" dirty="0">
                <a:solidFill>
                  <a:srgbClr val="006897"/>
                </a:solidFill>
                <a:latin typeface="+mn-lt"/>
              </a:rPr>
              <a:t>Objectifs :</a:t>
            </a:r>
          </a:p>
          <a:p>
            <a:pPr marL="714375" lvl="1" indent="-266700" defTabSz="1219170">
              <a:spcBef>
                <a:spcPts val="667"/>
              </a:spcBef>
              <a:buFont typeface="Arial" panose="020B0604020202020204" pitchFamily="34" charset="0"/>
              <a:buChar char="•"/>
              <a:defRPr/>
            </a:pPr>
            <a:r>
              <a:rPr lang="fr-FR" sz="1800" dirty="0">
                <a:solidFill>
                  <a:srgbClr val="006897"/>
                </a:solidFill>
                <a:latin typeface="+mn-lt"/>
              </a:rPr>
              <a:t>Présenter le dispositif retenu par l’employeur</a:t>
            </a:r>
          </a:p>
          <a:p>
            <a:pPr marL="714375" lvl="1" indent="-266700" defTabSz="1219170">
              <a:spcBef>
                <a:spcPts val="667"/>
              </a:spcBef>
              <a:buFont typeface="Arial" panose="020B0604020202020204" pitchFamily="34" charset="0"/>
              <a:buChar char="•"/>
              <a:defRPr/>
            </a:pPr>
            <a:r>
              <a:rPr lang="fr-FR" sz="1800" dirty="0">
                <a:solidFill>
                  <a:srgbClr val="006897"/>
                </a:solidFill>
                <a:latin typeface="+mn-lt"/>
              </a:rPr>
              <a:t>Valoriser la participation financière mise en œuvre</a:t>
            </a:r>
          </a:p>
          <a:p>
            <a:pPr marL="714375" lvl="1" indent="-266700" defTabSz="1219170">
              <a:spcBef>
                <a:spcPts val="667"/>
              </a:spcBef>
              <a:buFont typeface="Arial" panose="020B0604020202020204" pitchFamily="34" charset="0"/>
              <a:buChar char="•"/>
              <a:defRPr/>
            </a:pPr>
            <a:r>
              <a:rPr lang="fr-FR" sz="1800" dirty="0">
                <a:solidFill>
                  <a:srgbClr val="006897"/>
                </a:solidFill>
                <a:latin typeface="+mn-lt"/>
              </a:rPr>
              <a:t>Présenter les garanties, les services et les tarifs</a:t>
            </a:r>
          </a:p>
          <a:p>
            <a:pPr marL="714375" lvl="1" indent="-266700" defTabSz="1219170">
              <a:spcBef>
                <a:spcPts val="667"/>
              </a:spcBef>
              <a:buFont typeface="Arial" panose="020B0604020202020204" pitchFamily="34" charset="0"/>
              <a:buChar char="•"/>
              <a:defRPr/>
            </a:pPr>
            <a:r>
              <a:rPr lang="fr-FR" sz="1800" dirty="0">
                <a:solidFill>
                  <a:srgbClr val="006897"/>
                </a:solidFill>
                <a:latin typeface="+mn-lt"/>
              </a:rPr>
              <a:t>Expliquer les démarches pour adhérer.</a:t>
            </a:r>
          </a:p>
          <a:p>
            <a:pPr marL="285750" indent="-285750" defTabSz="1219170">
              <a:spcBef>
                <a:spcPts val="1333"/>
              </a:spcBef>
              <a:buFont typeface="Wingdings" panose="05000000000000000000" pitchFamily="2" charset="2"/>
              <a:buChar char="ü"/>
              <a:defRPr/>
            </a:pPr>
            <a:r>
              <a:rPr lang="fr-FR" sz="1800" dirty="0">
                <a:solidFill>
                  <a:srgbClr val="006897"/>
                </a:solidFill>
                <a:latin typeface="+mn-lt"/>
              </a:rPr>
              <a:t>Moyens :</a:t>
            </a:r>
          </a:p>
          <a:p>
            <a:pPr marL="714375" lvl="1" indent="-266700" defTabSz="1219170">
              <a:spcBef>
                <a:spcPts val="667"/>
              </a:spcBef>
              <a:buFont typeface="Arial" panose="020B0604020202020204" pitchFamily="34" charset="0"/>
              <a:buChar char="•"/>
              <a:defRPr/>
            </a:pPr>
            <a:r>
              <a:rPr lang="fr-FR" sz="1800" dirty="0">
                <a:solidFill>
                  <a:srgbClr val="006897"/>
                </a:solidFill>
                <a:latin typeface="+mn-lt"/>
              </a:rPr>
              <a:t>Réunions plénières pour réunir le maximum d’agents </a:t>
            </a:r>
          </a:p>
          <a:p>
            <a:pPr marL="714375" lvl="1" indent="-266700" defTabSz="1219170">
              <a:spcBef>
                <a:spcPts val="667"/>
              </a:spcBef>
              <a:buFont typeface="Arial" panose="020B0604020202020204" pitchFamily="34" charset="0"/>
              <a:buChar char="•"/>
              <a:defRPr/>
            </a:pPr>
            <a:r>
              <a:rPr lang="fr-FR" sz="1800" dirty="0">
                <a:solidFill>
                  <a:srgbClr val="006897"/>
                </a:solidFill>
                <a:latin typeface="+mn-lt"/>
              </a:rPr>
              <a:t>Lieux, dates et horaires à définir en fonction des contraintes de service,</a:t>
            </a:r>
          </a:p>
          <a:p>
            <a:pPr marL="714375" lvl="1" indent="-266700" defTabSz="1219170">
              <a:spcBef>
                <a:spcPts val="667"/>
              </a:spcBef>
              <a:buFont typeface="Arial" panose="020B0604020202020204" pitchFamily="34" charset="0"/>
              <a:buChar char="•"/>
              <a:defRPr/>
            </a:pPr>
            <a:r>
              <a:rPr lang="fr-FR" sz="1800" dirty="0">
                <a:solidFill>
                  <a:srgbClr val="006897"/>
                </a:solidFill>
                <a:latin typeface="+mn-lt"/>
              </a:rPr>
              <a:t>Réunions animées par la MNT avec un support dédié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BDF49E04-80B6-A057-FE4C-227629D4B1DA}"/>
              </a:ext>
            </a:extLst>
          </p:cNvPr>
          <p:cNvSpPr txBox="1">
            <a:spLocks/>
          </p:cNvSpPr>
          <p:nvPr/>
        </p:nvSpPr>
        <p:spPr>
          <a:xfrm>
            <a:off x="6523085" y="2385838"/>
            <a:ext cx="5279944" cy="3926418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baseline="0">
                <a:solidFill>
                  <a:srgbClr val="0057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 baseline="0">
                <a:solidFill>
                  <a:srgbClr val="0057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rgbClr val="0057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rgbClr val="0057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rgbClr val="0057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indent="-228594" defTabSz="1219170">
              <a:spcBef>
                <a:spcPts val="1333"/>
              </a:spcBef>
              <a:buFont typeface="Wingdings" panose="05000000000000000000" pitchFamily="2" charset="2"/>
              <a:buChar char="ü"/>
              <a:defRPr/>
            </a:pPr>
            <a:r>
              <a:rPr lang="fr-FR" sz="1800" dirty="0">
                <a:solidFill>
                  <a:srgbClr val="006897"/>
                </a:solidFill>
                <a:latin typeface="+mn-lt"/>
              </a:rPr>
              <a:t>Objectifs :</a:t>
            </a:r>
          </a:p>
          <a:p>
            <a:pPr marL="714375" lvl="1" indent="-266700" defTabSz="1219170">
              <a:spcBef>
                <a:spcPts val="667"/>
              </a:spcBef>
              <a:buFont typeface="Arial" panose="020B0604020202020204" pitchFamily="34" charset="0"/>
              <a:buChar char="•"/>
              <a:defRPr/>
            </a:pPr>
            <a:r>
              <a:rPr lang="fr-FR" sz="1800" dirty="0">
                <a:solidFill>
                  <a:srgbClr val="006897"/>
                </a:solidFill>
                <a:latin typeface="+mn-lt"/>
              </a:rPr>
              <a:t>Rendez-vous personnalisés</a:t>
            </a:r>
          </a:p>
          <a:p>
            <a:pPr marL="714375" lvl="1" indent="-266700" defTabSz="1219170">
              <a:spcBef>
                <a:spcPts val="667"/>
              </a:spcBef>
              <a:buFont typeface="Arial" panose="020B0604020202020204" pitchFamily="34" charset="0"/>
              <a:buChar char="•"/>
              <a:defRPr/>
            </a:pPr>
            <a:r>
              <a:rPr lang="fr-FR" sz="1800" dirty="0">
                <a:solidFill>
                  <a:srgbClr val="006897"/>
                </a:solidFill>
                <a:latin typeface="+mn-lt"/>
              </a:rPr>
              <a:t>Explications et comparatifs des garanties</a:t>
            </a:r>
          </a:p>
          <a:p>
            <a:pPr marL="714375" lvl="1" indent="-266700" defTabSz="1219170">
              <a:spcBef>
                <a:spcPts val="667"/>
              </a:spcBef>
              <a:buFont typeface="Arial" panose="020B0604020202020204" pitchFamily="34" charset="0"/>
              <a:buChar char="•"/>
              <a:defRPr/>
            </a:pPr>
            <a:r>
              <a:rPr lang="fr-FR" sz="1800" dirty="0">
                <a:solidFill>
                  <a:srgbClr val="006897"/>
                </a:solidFill>
                <a:latin typeface="+mn-lt"/>
              </a:rPr>
              <a:t>Modalités d’adhésion et de résiliation</a:t>
            </a:r>
          </a:p>
          <a:p>
            <a:pPr marL="447675" lvl="1" defTabSz="1219170">
              <a:spcBef>
                <a:spcPts val="667"/>
              </a:spcBef>
              <a:defRPr/>
            </a:pPr>
            <a:endParaRPr lang="fr-FR" sz="1400" dirty="0">
              <a:solidFill>
                <a:srgbClr val="006897"/>
              </a:solidFill>
              <a:latin typeface="+mn-lt"/>
            </a:endParaRPr>
          </a:p>
          <a:p>
            <a:pPr marL="228594" indent="-228594" defTabSz="1219170">
              <a:spcBef>
                <a:spcPts val="1333"/>
              </a:spcBef>
              <a:buFont typeface="Wingdings" panose="05000000000000000000" pitchFamily="2" charset="2"/>
              <a:buChar char="ü"/>
              <a:defRPr/>
            </a:pPr>
            <a:r>
              <a:rPr lang="fr-FR" sz="1800" dirty="0">
                <a:solidFill>
                  <a:srgbClr val="006897"/>
                </a:solidFill>
                <a:latin typeface="+mn-lt"/>
              </a:rPr>
              <a:t>Moyens :</a:t>
            </a:r>
          </a:p>
          <a:p>
            <a:pPr marL="714375" lvl="1" indent="-266700" defTabSz="1219170">
              <a:spcBef>
                <a:spcPts val="667"/>
              </a:spcBef>
              <a:buFont typeface="Arial" panose="020B0604020202020204" pitchFamily="34" charset="0"/>
              <a:buChar char="•"/>
              <a:defRPr/>
            </a:pPr>
            <a:r>
              <a:rPr lang="fr-FR" sz="1800" dirty="0">
                <a:solidFill>
                  <a:srgbClr val="006897"/>
                </a:solidFill>
                <a:latin typeface="+mn-lt"/>
              </a:rPr>
              <a:t>Définition de lieux avec prise de rendez-vous ou accès libre en fonction des contextes</a:t>
            </a:r>
          </a:p>
          <a:p>
            <a:pPr marL="714375" lvl="1" indent="-266700" defTabSz="1219170">
              <a:spcBef>
                <a:spcPts val="667"/>
              </a:spcBef>
              <a:buFont typeface="Arial" panose="020B0604020202020204" pitchFamily="34" charset="0"/>
              <a:buChar char="•"/>
              <a:defRPr/>
            </a:pPr>
            <a:r>
              <a:rPr lang="fr-FR" sz="1800" dirty="0">
                <a:solidFill>
                  <a:srgbClr val="006897"/>
                </a:solidFill>
                <a:latin typeface="+mn-lt"/>
              </a:rPr>
              <a:t>Lieux, dates et horaires à définir en fonction des contraintes de service</a:t>
            </a:r>
          </a:p>
          <a:p>
            <a:pPr marL="714375" lvl="1" indent="-266700" defTabSz="1219170">
              <a:spcBef>
                <a:spcPts val="667"/>
              </a:spcBef>
              <a:buFont typeface="Arial" panose="020B0604020202020204" pitchFamily="34" charset="0"/>
              <a:buChar char="•"/>
              <a:defRPr/>
            </a:pPr>
            <a:r>
              <a:rPr lang="fr-FR" sz="1800" dirty="0">
                <a:solidFill>
                  <a:srgbClr val="006897"/>
                </a:solidFill>
                <a:latin typeface="+mn-lt"/>
              </a:rPr>
              <a:t>Rendez-vous téléphoniques et </a:t>
            </a:r>
            <a:r>
              <a:rPr lang="fr-FR" sz="1800" dirty="0" err="1">
                <a:solidFill>
                  <a:srgbClr val="006897"/>
                </a:solidFill>
                <a:latin typeface="+mn-lt"/>
              </a:rPr>
              <a:t>visio</a:t>
            </a:r>
            <a:r>
              <a:rPr lang="fr-FR" sz="1800" dirty="0">
                <a:solidFill>
                  <a:srgbClr val="006897"/>
                </a:solidFill>
                <a:latin typeface="+mn-lt"/>
              </a:rPr>
              <a:t> pour plus de souplesse</a:t>
            </a:r>
            <a:endParaRPr lang="fr-FR" sz="1800" dirty="0">
              <a:solidFill>
                <a:srgbClr val="70AD47">
                  <a:lumMod val="75000"/>
                </a:srgbClr>
              </a:solidFill>
              <a:latin typeface="+mn-lt"/>
            </a:endParaRPr>
          </a:p>
          <a:p>
            <a:pPr marL="2438339" lvl="3" indent="-609585" algn="just" defTabSz="1219170">
              <a:spcBef>
                <a:spcPts val="667"/>
              </a:spcBef>
              <a:buFont typeface="Arial" panose="020B0604020202020204" pitchFamily="34" charset="0"/>
              <a:buChar char="•"/>
              <a:defRPr/>
            </a:pPr>
            <a:endParaRPr lang="fr-FR" dirty="0">
              <a:solidFill>
                <a:srgbClr val="70AD47">
                  <a:lumMod val="75000"/>
                </a:srgbClr>
              </a:solidFill>
              <a:latin typeface="+mn-lt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003C2C5-8921-7A55-5F36-239FA74BC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1298" y="6139962"/>
            <a:ext cx="995146" cy="66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92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Nas-rd5200\diffusion\Commun Diffusion\Service Communication\Charte graphique\2021\changement de logo\Modèles de documents\powerpoint\page_texte_rouge_Plan de travail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324" y="0"/>
            <a:ext cx="9697381" cy="685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1"/>
          <p:cNvSpPr txBox="1">
            <a:spLocks/>
          </p:cNvSpPr>
          <p:nvPr/>
        </p:nvSpPr>
        <p:spPr bwMode="auto">
          <a:xfrm>
            <a:off x="1524255" y="-8639"/>
            <a:ext cx="8728940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05" tIns="47302" rIns="94605" bIns="47302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5pPr>
            <a:lvl6pPr marL="521528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6pPr>
            <a:lvl7pPr marL="1043056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7pPr>
            <a:lvl8pPr marL="1564584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8pPr>
            <a:lvl9pPr marL="2086112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829361"/>
            <a:r>
              <a:rPr lang="fr-FR" sz="2540" b="1" kern="0" dirty="0">
                <a:solidFill>
                  <a:srgbClr val="BE0F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II. La mise en place des conventions de participation</a:t>
            </a:r>
          </a:p>
        </p:txBody>
      </p:sp>
      <p:graphicFrame>
        <p:nvGraphicFramePr>
          <p:cNvPr id="18" name="Tableau 18">
            <a:extLst>
              <a:ext uri="{FF2B5EF4-FFF2-40B4-BE49-F238E27FC236}">
                <a16:creationId xmlns:a16="http://schemas.microsoft.com/office/drawing/2014/main" id="{87AE0E05-031C-00DB-E4B1-77A3D81418E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28800" y="1822430"/>
          <a:ext cx="8728363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9552">
                  <a:extLst>
                    <a:ext uri="{9D8B030D-6E8A-4147-A177-3AD203B41FA5}">
                      <a16:colId xmlns:a16="http://schemas.microsoft.com/office/drawing/2014/main" val="2768315262"/>
                    </a:ext>
                  </a:extLst>
                </a:gridCol>
                <a:gridCol w="3265532">
                  <a:extLst>
                    <a:ext uri="{9D8B030D-6E8A-4147-A177-3AD203B41FA5}">
                      <a16:colId xmlns:a16="http://schemas.microsoft.com/office/drawing/2014/main" val="1303312567"/>
                    </a:ext>
                  </a:extLst>
                </a:gridCol>
                <a:gridCol w="3123279">
                  <a:extLst>
                    <a:ext uri="{9D8B030D-6E8A-4147-A177-3AD203B41FA5}">
                      <a16:colId xmlns:a16="http://schemas.microsoft.com/office/drawing/2014/main" val="2699821475"/>
                    </a:ext>
                  </a:extLst>
                </a:gridCol>
              </a:tblGrid>
              <a:tr h="663482">
                <a:tc>
                  <a:txBody>
                    <a:bodyPr/>
                    <a:lstStyle/>
                    <a:p>
                      <a:pPr algn="ctr"/>
                      <a:r>
                        <a:rPr lang="fr-FR" sz="1700" dirty="0">
                          <a:solidFill>
                            <a:schemeClr val="bg1"/>
                          </a:solidFill>
                        </a:rPr>
                        <a:t>2022</a:t>
                      </a:r>
                    </a:p>
                  </a:txBody>
                  <a:tcPr marL="82935" marR="82935" marT="41468" marB="414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0F2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43056" rtl="0" eaLnBrk="1" latinLnBrk="0" hangingPunct="1"/>
                      <a:r>
                        <a:rPr lang="fr-FR" sz="1500" b="0" kern="12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Campagne de demande de participation des employeurs territoriaux à la consultation</a:t>
                      </a:r>
                    </a:p>
                  </a:txBody>
                  <a:tcPr marL="62201" marR="622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043056" rtl="0" eaLnBrk="1" latinLnBrk="0" hangingPunct="1"/>
                      <a:r>
                        <a:rPr lang="fr-FR" sz="1500" b="0" kern="12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Campagne de demande de participation des employeurs territoriaux à la consultation</a:t>
                      </a:r>
                    </a:p>
                  </a:txBody>
                  <a:tcPr marL="62201" marR="622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4414527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9361" fontAlgn="base">
              <a:spcBef>
                <a:spcPct val="0"/>
              </a:spcBef>
              <a:spcAft>
                <a:spcPct val="0"/>
              </a:spcAft>
            </a:pPr>
            <a:fld id="{4BE674E7-B6E7-471A-B468-627A22F2484B}" type="slidenum">
              <a:rPr lang="fr-FR" altLang="fr-FR">
                <a:solidFill>
                  <a:srgbClr val="000000"/>
                </a:solidFill>
                <a:latin typeface="Arial" charset="0"/>
              </a:rPr>
              <a:pPr defTabSz="829361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fr-FR" altLang="fr-FR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19" name="Tableau 19">
            <a:extLst>
              <a:ext uri="{FF2B5EF4-FFF2-40B4-BE49-F238E27FC236}">
                <a16:creationId xmlns:a16="http://schemas.microsoft.com/office/drawing/2014/main" id="{550AAF81-EA41-6E32-973A-862546CD0EC8}"/>
              </a:ext>
            </a:extLst>
          </p:cNvPr>
          <p:cNvGraphicFramePr>
            <a:graphicFrameLocks noGrp="1"/>
          </p:cNvGraphicFramePr>
          <p:nvPr/>
        </p:nvGraphicFramePr>
        <p:xfrm>
          <a:off x="4071370" y="1398299"/>
          <a:ext cx="6385793" cy="346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5532">
                  <a:extLst>
                    <a:ext uri="{9D8B030D-6E8A-4147-A177-3AD203B41FA5}">
                      <a16:colId xmlns:a16="http://schemas.microsoft.com/office/drawing/2014/main" val="3631525134"/>
                    </a:ext>
                  </a:extLst>
                </a:gridCol>
                <a:gridCol w="3120261">
                  <a:extLst>
                    <a:ext uri="{9D8B030D-6E8A-4147-A177-3AD203B41FA5}">
                      <a16:colId xmlns:a16="http://schemas.microsoft.com/office/drawing/2014/main" val="3321720634"/>
                    </a:ext>
                  </a:extLst>
                </a:gridCol>
              </a:tblGrid>
              <a:tr h="346255">
                <a:tc>
                  <a:txBody>
                    <a:bodyPr/>
                    <a:lstStyle/>
                    <a:p>
                      <a:pPr algn="ctr"/>
                      <a:r>
                        <a:rPr lang="fr-FR" sz="1700" dirty="0">
                          <a:solidFill>
                            <a:schemeClr val="bg1"/>
                          </a:solidFill>
                        </a:rPr>
                        <a:t>PRÉVOYANCE</a:t>
                      </a:r>
                    </a:p>
                  </a:txBody>
                  <a:tcPr marL="82935" marR="82935" marT="41468" marB="414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0F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dirty="0">
                          <a:solidFill>
                            <a:schemeClr val="bg1"/>
                          </a:solidFill>
                        </a:rPr>
                        <a:t>SANTÉ</a:t>
                      </a:r>
                    </a:p>
                  </a:txBody>
                  <a:tcPr marL="82935" marR="82935" marT="41468" marB="414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0F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226861"/>
                  </a:ext>
                </a:extLst>
              </a:tr>
            </a:tbl>
          </a:graphicData>
        </a:graphic>
      </p:graphicFrame>
      <p:graphicFrame>
        <p:nvGraphicFramePr>
          <p:cNvPr id="20" name="Tableau 20">
            <a:extLst>
              <a:ext uri="{FF2B5EF4-FFF2-40B4-BE49-F238E27FC236}">
                <a16:creationId xmlns:a16="http://schemas.microsoft.com/office/drawing/2014/main" id="{1EF4B029-E149-99DE-17AD-46F25E6EB070}"/>
              </a:ext>
            </a:extLst>
          </p:cNvPr>
          <p:cNvGraphicFramePr>
            <a:graphicFrameLocks noGrp="1"/>
          </p:cNvGraphicFramePr>
          <p:nvPr/>
        </p:nvGraphicFramePr>
        <p:xfrm>
          <a:off x="1728800" y="2483365"/>
          <a:ext cx="8728363" cy="2626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2570">
                  <a:extLst>
                    <a:ext uri="{9D8B030D-6E8A-4147-A177-3AD203B41FA5}">
                      <a16:colId xmlns:a16="http://schemas.microsoft.com/office/drawing/2014/main" val="1891622634"/>
                    </a:ext>
                  </a:extLst>
                </a:gridCol>
                <a:gridCol w="3265532">
                  <a:extLst>
                    <a:ext uri="{9D8B030D-6E8A-4147-A177-3AD203B41FA5}">
                      <a16:colId xmlns:a16="http://schemas.microsoft.com/office/drawing/2014/main" val="2051610787"/>
                    </a:ext>
                  </a:extLst>
                </a:gridCol>
                <a:gridCol w="3120261">
                  <a:extLst>
                    <a:ext uri="{9D8B030D-6E8A-4147-A177-3AD203B41FA5}">
                      <a16:colId xmlns:a16="http://schemas.microsoft.com/office/drawing/2014/main" val="59723773"/>
                    </a:ext>
                  </a:extLst>
                </a:gridCol>
              </a:tblGrid>
              <a:tr h="442322">
                <a:tc rowSpan="4">
                  <a:txBody>
                    <a:bodyPr/>
                    <a:lstStyle/>
                    <a:p>
                      <a:pPr algn="ctr"/>
                      <a:r>
                        <a:rPr lang="fr-FR" sz="1700" dirty="0">
                          <a:solidFill>
                            <a:schemeClr val="bg1"/>
                          </a:solidFill>
                        </a:rPr>
                        <a:t>2023</a:t>
                      </a:r>
                    </a:p>
                  </a:txBody>
                  <a:tcPr marL="82935" marR="82935" marT="41468" marB="414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0F2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43056" rtl="0" eaLnBrk="1" latinLnBrk="0" hangingPunct="1"/>
                      <a:r>
                        <a:rPr lang="fr-FR" sz="1500" b="0" kern="12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Mise en concurrence avec avis d’appel public à la concurrence européen </a:t>
                      </a:r>
                    </a:p>
                  </a:txBody>
                  <a:tcPr marL="62201" marR="622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043056" rtl="0" eaLnBrk="1" latinLnBrk="0" hangingPunct="1"/>
                      <a:r>
                        <a:rPr lang="fr-FR" sz="1500" b="0" kern="12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Mise en concurrence avec avis d’appel public à la concurrence européen</a:t>
                      </a:r>
                    </a:p>
                  </a:txBody>
                  <a:tcPr marL="62201" marR="622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3279958"/>
                  </a:ext>
                </a:extLst>
              </a:tr>
              <a:tr h="663482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043056" rtl="0" eaLnBrk="1" latinLnBrk="0" hangingPunct="1"/>
                      <a:r>
                        <a:rPr lang="fr-FR" sz="1500" b="0" kern="12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Attribution après avis du CST au groupement </a:t>
                      </a:r>
                      <a:r>
                        <a:rPr lang="fr-FR" sz="1500" b="1" kern="12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Alternative Courtage (courtier)/</a:t>
                      </a:r>
                      <a:r>
                        <a:rPr lang="fr-FR" sz="1500" b="1" kern="1200" dirty="0" err="1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Territoria</a:t>
                      </a:r>
                      <a:r>
                        <a:rPr lang="fr-FR" sz="1500" b="1" kern="12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(mutuelle)</a:t>
                      </a:r>
                    </a:p>
                  </a:txBody>
                  <a:tcPr marL="62201" marR="622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043056" rtl="0" eaLnBrk="1" latinLnBrk="0" hangingPunct="1"/>
                      <a:r>
                        <a:rPr lang="fr-FR" sz="1500" b="0" kern="12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Attribution après avis du CST à la </a:t>
                      </a:r>
                      <a:r>
                        <a:rPr lang="fr-FR" sz="1500" b="1" kern="12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Mutuelle National Territoriale (MNT)</a:t>
                      </a:r>
                    </a:p>
                  </a:txBody>
                  <a:tcPr marL="62201" marR="622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198650"/>
                  </a:ext>
                </a:extLst>
              </a:tr>
              <a:tr h="1022869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043056" rtl="0" eaLnBrk="1" latinLnBrk="0" hangingPunct="1"/>
                      <a:r>
                        <a:rPr lang="fr-FR" sz="1500" b="0" kern="12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Campagne d’adhésion des employeurs territoriaux </a:t>
                      </a:r>
                    </a:p>
                    <a:p>
                      <a:pPr marL="0" algn="l" defTabSz="1043056" rtl="0" eaLnBrk="1" latinLnBrk="0" hangingPunct="1"/>
                      <a:r>
                        <a:rPr lang="fr-FR" sz="1300" b="0" i="1" kern="12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Pour ceux n’ayant pas participé à la consultation </a:t>
                      </a:r>
                      <a:r>
                        <a:rPr lang="fr-FR" sz="1300" b="0" i="1" kern="12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fr-FR" sz="1300" b="0" i="1" kern="12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adhésion sous réserve accord assureur</a:t>
                      </a:r>
                    </a:p>
                  </a:txBody>
                  <a:tcPr marL="62201" marR="622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043056" rtl="0" eaLnBrk="1" latinLnBrk="0" hangingPunct="1"/>
                      <a:r>
                        <a:rPr lang="fr-FR" sz="1500" b="0" kern="12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Campagne d’adhésion des employeurs territoriaux </a:t>
                      </a:r>
                    </a:p>
                    <a:p>
                      <a:pPr marL="0" algn="l" defTabSz="1043056" rtl="0" eaLnBrk="1" latinLnBrk="0" hangingPunct="1"/>
                      <a:r>
                        <a:rPr lang="fr-FR" sz="1300" b="0" i="1" kern="12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Pour ceux n’ayant pas participé à la consultation </a:t>
                      </a:r>
                      <a:r>
                        <a:rPr lang="fr-FR" sz="1300" b="0" i="1" kern="12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fr-FR" sz="1300" b="0" i="1" kern="12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adhésion sous réserve accord assureur</a:t>
                      </a:r>
                    </a:p>
                  </a:txBody>
                  <a:tcPr marL="62201" marR="622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4671133"/>
                  </a:ext>
                </a:extLst>
              </a:tr>
              <a:tr h="431704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043056" rtl="0" eaLnBrk="1" latinLnBrk="0" hangingPunct="1"/>
                      <a:r>
                        <a:rPr lang="fr-FR" sz="1500" b="0" kern="12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Campagne d’adhésion des agents</a:t>
                      </a:r>
                    </a:p>
                  </a:txBody>
                  <a:tcPr marL="62201" marR="622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043056" rtl="0" eaLnBrk="1" latinLnBrk="0" hangingPunct="1"/>
                      <a:r>
                        <a:rPr lang="fr-FR" sz="1500" b="0" kern="12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Campagne d’adhésion des agents </a:t>
                      </a:r>
                    </a:p>
                  </a:txBody>
                  <a:tcPr marL="62201" marR="622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0732668"/>
                  </a:ext>
                </a:extLst>
              </a:tr>
            </a:tbl>
          </a:graphicData>
        </a:graphic>
      </p:graphicFrame>
      <p:graphicFrame>
        <p:nvGraphicFramePr>
          <p:cNvPr id="21" name="Tableau 21">
            <a:extLst>
              <a:ext uri="{FF2B5EF4-FFF2-40B4-BE49-F238E27FC236}">
                <a16:creationId xmlns:a16="http://schemas.microsoft.com/office/drawing/2014/main" id="{CC6043B5-2535-D09E-862A-F634D37CFFC6}"/>
              </a:ext>
            </a:extLst>
          </p:cNvPr>
          <p:cNvGraphicFramePr>
            <a:graphicFrameLocks noGrp="1"/>
          </p:cNvGraphicFramePr>
          <p:nvPr/>
        </p:nvGraphicFramePr>
        <p:xfrm>
          <a:off x="1728800" y="5041195"/>
          <a:ext cx="8728363" cy="350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2570">
                  <a:extLst>
                    <a:ext uri="{9D8B030D-6E8A-4147-A177-3AD203B41FA5}">
                      <a16:colId xmlns:a16="http://schemas.microsoft.com/office/drawing/2014/main" val="3465492663"/>
                    </a:ext>
                  </a:extLst>
                </a:gridCol>
                <a:gridCol w="3265532">
                  <a:extLst>
                    <a:ext uri="{9D8B030D-6E8A-4147-A177-3AD203B41FA5}">
                      <a16:colId xmlns:a16="http://schemas.microsoft.com/office/drawing/2014/main" val="1590965853"/>
                    </a:ext>
                  </a:extLst>
                </a:gridCol>
                <a:gridCol w="3120261">
                  <a:extLst>
                    <a:ext uri="{9D8B030D-6E8A-4147-A177-3AD203B41FA5}">
                      <a16:colId xmlns:a16="http://schemas.microsoft.com/office/drawing/2014/main" val="2020620863"/>
                    </a:ext>
                  </a:extLst>
                </a:gridCol>
              </a:tblGrid>
              <a:tr h="350660">
                <a:tc>
                  <a:txBody>
                    <a:bodyPr/>
                    <a:lstStyle/>
                    <a:p>
                      <a:pPr algn="ctr"/>
                      <a:r>
                        <a:rPr lang="fr-FR" sz="1700" dirty="0">
                          <a:solidFill>
                            <a:schemeClr val="bg1"/>
                          </a:solidFill>
                        </a:rPr>
                        <a:t>2024</a:t>
                      </a:r>
                    </a:p>
                  </a:txBody>
                  <a:tcPr marL="82935" marR="82935" marT="41468" marB="4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0F2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43056" rtl="0" eaLnBrk="1" latinLnBrk="0" hangingPunct="1"/>
                      <a:r>
                        <a:rPr lang="fr-FR" sz="1500" b="0" kern="12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Date de prise d’effet des couvertures</a:t>
                      </a:r>
                    </a:p>
                  </a:txBody>
                  <a:tcPr marL="62201" marR="622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043056" rtl="0" eaLnBrk="1" latinLnBrk="0" hangingPunct="1"/>
                      <a:r>
                        <a:rPr lang="fr-FR" sz="1500" b="0" kern="12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Date de prise d’effet des couvertures</a:t>
                      </a:r>
                    </a:p>
                  </a:txBody>
                  <a:tcPr marL="62201" marR="622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6134712"/>
                  </a:ext>
                </a:extLst>
              </a:tr>
            </a:tbl>
          </a:graphicData>
        </a:graphic>
      </p:graphicFrame>
      <p:graphicFrame>
        <p:nvGraphicFramePr>
          <p:cNvPr id="22" name="Tableau 22">
            <a:extLst>
              <a:ext uri="{FF2B5EF4-FFF2-40B4-BE49-F238E27FC236}">
                <a16:creationId xmlns:a16="http://schemas.microsoft.com/office/drawing/2014/main" id="{6F312C76-49E2-359A-B5A5-BBC6DA83E65E}"/>
              </a:ext>
            </a:extLst>
          </p:cNvPr>
          <p:cNvGraphicFramePr>
            <a:graphicFrameLocks noGrp="1"/>
          </p:cNvGraphicFramePr>
          <p:nvPr/>
        </p:nvGraphicFramePr>
        <p:xfrm>
          <a:off x="1726168" y="5414404"/>
          <a:ext cx="8738937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2570">
                  <a:extLst>
                    <a:ext uri="{9D8B030D-6E8A-4147-A177-3AD203B41FA5}">
                      <a16:colId xmlns:a16="http://schemas.microsoft.com/office/drawing/2014/main" val="4220628997"/>
                    </a:ext>
                  </a:extLst>
                </a:gridCol>
                <a:gridCol w="3265532">
                  <a:extLst>
                    <a:ext uri="{9D8B030D-6E8A-4147-A177-3AD203B41FA5}">
                      <a16:colId xmlns:a16="http://schemas.microsoft.com/office/drawing/2014/main" val="1638808477"/>
                    </a:ext>
                  </a:extLst>
                </a:gridCol>
                <a:gridCol w="3130835">
                  <a:extLst>
                    <a:ext uri="{9D8B030D-6E8A-4147-A177-3AD203B41FA5}">
                      <a16:colId xmlns:a16="http://schemas.microsoft.com/office/drawing/2014/main" val="3750301448"/>
                    </a:ext>
                  </a:extLst>
                </a:gridCol>
              </a:tblGrid>
              <a:tr h="663482"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r>
                        <a:rPr lang="fr-FR" sz="19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2024 à </a:t>
                      </a:r>
                    </a:p>
                    <a:p>
                      <a:pPr marL="0" algn="ctr" defTabSz="1043056" rtl="0" eaLnBrk="1" latinLnBrk="0" hangingPunct="1"/>
                      <a:r>
                        <a:rPr lang="fr-FR" sz="19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2029/2030</a:t>
                      </a:r>
                    </a:p>
                  </a:txBody>
                  <a:tcPr marL="62201" marR="622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0F2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500" b="0" kern="12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Suivi d’exécution des conventions de participation dans le cadre contractuel d’évolution des taux</a:t>
                      </a:r>
                    </a:p>
                  </a:txBody>
                  <a:tcPr marL="62201" marR="622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500" b="0" kern="12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Suivi d’exécution des conventions de participation dans le cadre contractuel d’évolution des taux</a:t>
                      </a:r>
                    </a:p>
                  </a:txBody>
                  <a:tcPr marL="62201" marR="622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0085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199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F92503-D502-8579-6E67-E0747FA4D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49" y="88756"/>
            <a:ext cx="10955867" cy="471091"/>
          </a:xfrm>
        </p:spPr>
        <p:txBody>
          <a:bodyPr/>
          <a:lstStyle/>
          <a:p>
            <a:r>
              <a:rPr lang="fr-FR" dirty="0">
                <a:latin typeface="+mn-lt"/>
              </a:rPr>
              <a:t>Les documents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B38AD84-3B92-41EF-DAE3-8BCFB6088C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7657B-8F99-43FF-9C46-7675354BEEB6}" type="slidenum">
              <a:rPr lang="en-US" altLang="fr-FR" smtClean="0">
                <a:latin typeface="+mn-lt"/>
              </a:rPr>
              <a:pPr/>
              <a:t>30</a:t>
            </a:fld>
            <a:endParaRPr lang="en-US" altLang="fr-FR">
              <a:latin typeface="+mn-lt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D133FDE-1498-DC1C-55AE-FA80D81A2CFC}"/>
              </a:ext>
            </a:extLst>
          </p:cNvPr>
          <p:cNvSpPr txBox="1">
            <a:spLocks/>
          </p:cNvSpPr>
          <p:nvPr/>
        </p:nvSpPr>
        <p:spPr>
          <a:xfrm>
            <a:off x="11615208" y="5671715"/>
            <a:ext cx="533400" cy="36618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r" defTabSz="914400" rtl="0" eaLnBrk="1" latinLnBrk="0" hangingPunct="1">
              <a:defRPr sz="1067" b="1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fld id="{0197657B-8F99-43FF-9C46-7675354BEEB6}" type="slidenum">
              <a:rPr lang="en-US" altLang="fr-FR" smtClean="0">
                <a:solidFill>
                  <a:prstClr val="white"/>
                </a:solidFill>
                <a:latin typeface="+mn-lt"/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altLang="fr-FR" dirty="0">
              <a:solidFill>
                <a:prstClr val="white"/>
              </a:solidFill>
              <a:latin typeface="+mn-lt"/>
              <a:ea typeface="MS PGothic" pitchFamily="34" charset="-128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10C7082E-A8AC-600C-18EC-6C8C117AA28E}"/>
              </a:ext>
            </a:extLst>
          </p:cNvPr>
          <p:cNvSpPr txBox="1">
            <a:spLocks/>
          </p:cNvSpPr>
          <p:nvPr/>
        </p:nvSpPr>
        <p:spPr bwMode="auto">
          <a:xfrm>
            <a:off x="184786" y="1045160"/>
            <a:ext cx="3315334" cy="26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4572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6897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algn="l" defTabSz="4572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2683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l" defTabSz="4572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2683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l" defTabSz="4572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2683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l" defTabSz="4572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2683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l" defTabSz="4572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2683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2683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2683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2683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defTabSz="609585"/>
            <a:r>
              <a:rPr lang="fr-FR" sz="2133" dirty="0">
                <a:latin typeface="+mn-lt"/>
              </a:rPr>
              <a:t>Votre plaquette adhérent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2CC9DB4-3DF8-A3B2-1637-AFCD30F7D6B8}"/>
              </a:ext>
            </a:extLst>
          </p:cNvPr>
          <p:cNvSpPr txBox="1">
            <a:spLocks/>
          </p:cNvSpPr>
          <p:nvPr/>
        </p:nvSpPr>
        <p:spPr bwMode="auto">
          <a:xfrm>
            <a:off x="1988785" y="5903310"/>
            <a:ext cx="3443561" cy="26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4572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6897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algn="l" defTabSz="4572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2683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l" defTabSz="4572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2683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l" defTabSz="4572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2683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l" defTabSz="4572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2683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l" defTabSz="4572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2683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2683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2683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2683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defTabSz="609585"/>
            <a:r>
              <a:rPr lang="fr-FR" sz="2133" dirty="0">
                <a:latin typeface="+mn-lt"/>
              </a:rPr>
              <a:t>+ les notices d’information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9529887D-5119-33BC-5A41-BA475B5F55DF}"/>
              </a:ext>
            </a:extLst>
          </p:cNvPr>
          <p:cNvSpPr txBox="1">
            <a:spLocks/>
          </p:cNvSpPr>
          <p:nvPr/>
        </p:nvSpPr>
        <p:spPr bwMode="auto">
          <a:xfrm>
            <a:off x="3224815" y="1672167"/>
            <a:ext cx="3114765" cy="26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4572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6897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algn="l" defTabSz="4572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2683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l" defTabSz="4572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2683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l" defTabSz="4572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2683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l" defTabSz="4572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2683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l" defTabSz="4572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2683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2683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2683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2683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defTabSz="609585"/>
            <a:r>
              <a:rPr lang="fr-FR" sz="2133" dirty="0">
                <a:latin typeface="+mn-lt"/>
              </a:rPr>
              <a:t>Le bulletin d’adhésion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50D4A07-5357-8BB0-6C79-0A418C731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0216" y="3454458"/>
            <a:ext cx="1659687" cy="2400348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603C926C-E6FF-847C-2549-83462CA74A80}"/>
              </a:ext>
            </a:extLst>
          </p:cNvPr>
          <p:cNvSpPr txBox="1">
            <a:spLocks/>
          </p:cNvSpPr>
          <p:nvPr/>
        </p:nvSpPr>
        <p:spPr bwMode="auto">
          <a:xfrm>
            <a:off x="9161871" y="3118664"/>
            <a:ext cx="3619797" cy="26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4572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6897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algn="l" defTabSz="4572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2683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l" defTabSz="4572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2683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l" defTabSz="4572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2683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l" defTabSz="4572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2683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l" defTabSz="4572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2683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2683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2683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2683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defTabSz="609585"/>
            <a:r>
              <a:rPr lang="fr-FR" sz="2133" dirty="0">
                <a:latin typeface="+mn-lt"/>
              </a:rPr>
              <a:t>Informations 100 % Santé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332DC14-70E6-A10C-1E9D-CE096AA8A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322" y="5520672"/>
            <a:ext cx="768985" cy="87097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1A85847-398C-A21E-8672-C846784342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342" y="2033968"/>
            <a:ext cx="2086168" cy="2922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573A517-9163-0EB2-9647-CBB80FC09C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8302" y="2829871"/>
            <a:ext cx="1953520" cy="250867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364967B-46EB-F42B-DB28-3FF6B13AB19C}"/>
              </a:ext>
            </a:extLst>
          </p:cNvPr>
          <p:cNvSpPr/>
          <p:nvPr/>
        </p:nvSpPr>
        <p:spPr>
          <a:xfrm>
            <a:off x="6096000" y="2355016"/>
            <a:ext cx="277595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fr-FR" sz="2133" b="1" dirty="0">
                <a:solidFill>
                  <a:srgbClr val="006894"/>
                </a:solidFill>
                <a:ea typeface="MS PGothic" pitchFamily="34" charset="-128"/>
                <a:cs typeface="Arial" panose="020B0604020202020204" pitchFamily="34" charset="0"/>
              </a:rPr>
              <a:t>L’e-BA et son pas-à-pas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E0464114-D971-25E3-EA56-DDCA868AD7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37" y="1399491"/>
            <a:ext cx="2011046" cy="2922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B57ACC0-018D-BACD-265A-3153ABFF2B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1298" y="6139962"/>
            <a:ext cx="995146" cy="66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339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8B3501-CCB4-47B4-F3CC-33714E840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49" y="88756"/>
            <a:ext cx="10955867" cy="471091"/>
          </a:xfrm>
        </p:spPr>
        <p:txBody>
          <a:bodyPr/>
          <a:lstStyle/>
          <a:p>
            <a:r>
              <a:rPr lang="fr-FR" dirty="0">
                <a:latin typeface="+mn-lt"/>
              </a:rPr>
              <a:t>En résumé, les +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4FD3F5E-39D5-443A-58DF-98E3236339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7657B-8F99-43FF-9C46-7675354BEEB6}" type="slidenum">
              <a:rPr lang="en-US" altLang="fr-FR" smtClean="0">
                <a:latin typeface="+mn-lt"/>
              </a:rPr>
              <a:pPr/>
              <a:t>31</a:t>
            </a:fld>
            <a:endParaRPr lang="en-US" altLang="fr-FR">
              <a:latin typeface="+mn-lt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8D407DA-FB3E-D103-7C3E-833F407814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94"/>
          <a:stretch/>
        </p:blipFill>
        <p:spPr>
          <a:xfrm rot="21480000">
            <a:off x="7616565" y="974723"/>
            <a:ext cx="3488709" cy="97694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ADB8C2B-6B94-253F-C279-9164DBA3A5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87"/>
          <a:stretch/>
        </p:blipFill>
        <p:spPr>
          <a:xfrm rot="21540000">
            <a:off x="1007302" y="969169"/>
            <a:ext cx="3768993" cy="1010261"/>
          </a:xfrm>
          <a:prstGeom prst="rect">
            <a:avLst/>
          </a:prstGeom>
        </p:spPr>
      </p:pic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A09D134A-C4B2-0E05-87C4-F825E5DAA924}"/>
              </a:ext>
            </a:extLst>
          </p:cNvPr>
          <p:cNvSpPr txBox="1">
            <a:spLocks/>
          </p:cNvSpPr>
          <p:nvPr/>
        </p:nvSpPr>
        <p:spPr>
          <a:xfrm>
            <a:off x="11615208" y="5671715"/>
            <a:ext cx="533400" cy="36618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r" defTabSz="914400" rtl="0" eaLnBrk="1" latinLnBrk="0" hangingPunct="1">
              <a:defRPr sz="1067" b="1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0197657B-8F99-43FF-9C46-7675354BEEB6}" type="slidenum">
              <a:rPr lang="en-US" altLang="fr-FR" smtClean="0">
                <a:solidFill>
                  <a:prstClr val="white"/>
                </a:solidFill>
                <a:latin typeface="+mn-lt"/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altLang="fr-FR" dirty="0">
              <a:solidFill>
                <a:prstClr val="white"/>
              </a:solidFill>
              <a:latin typeface="+mn-lt"/>
              <a:ea typeface="MS PGothic" pitchFamily="34" charset="-128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0C49317E-03C3-2293-D51C-33E12756DD60}"/>
              </a:ext>
            </a:extLst>
          </p:cNvPr>
          <p:cNvSpPr txBox="1">
            <a:spLocks/>
          </p:cNvSpPr>
          <p:nvPr/>
        </p:nvSpPr>
        <p:spPr bwMode="auto">
          <a:xfrm>
            <a:off x="8340963" y="1331873"/>
            <a:ext cx="2587179" cy="26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4572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6897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algn="l" defTabSz="4572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2683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l" defTabSz="4572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2683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l" defTabSz="4572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2683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l" defTabSz="4572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2683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l" defTabSz="4572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2683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2683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2683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2683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defTabSz="609585">
              <a:defRPr/>
            </a:pPr>
            <a:r>
              <a:rPr lang="fr-FR" sz="2133" dirty="0">
                <a:latin typeface="+mn-lt"/>
              </a:rPr>
              <a:t>Pour les agents </a:t>
            </a:r>
            <a:endParaRPr lang="fr-FR" sz="2133" dirty="0">
              <a:solidFill>
                <a:srgbClr val="B9C400"/>
              </a:solidFill>
              <a:latin typeface="+mn-lt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80BCF06-E2F9-B1C8-1116-4EEFA75B7976}"/>
              </a:ext>
            </a:extLst>
          </p:cNvPr>
          <p:cNvSpPr txBox="1"/>
          <p:nvPr/>
        </p:nvSpPr>
        <p:spPr>
          <a:xfrm>
            <a:off x="184149" y="2510632"/>
            <a:ext cx="57488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algn="just" defTabSz="609585" fontAlgn="base">
              <a:spcBef>
                <a:spcPct val="0"/>
              </a:spcBef>
              <a:spcAft>
                <a:spcPct val="0"/>
              </a:spcAft>
              <a:buFont typeface="Wingdings 3" panose="05040102010807070707" pitchFamily="18" charset="2"/>
              <a:buChar char="ê"/>
              <a:defRPr/>
            </a:pPr>
            <a:r>
              <a:rPr lang="fr-FR" sz="2000" dirty="0">
                <a:solidFill>
                  <a:srgbClr val="006897"/>
                </a:solidFill>
                <a:ea typeface="MS PGothic" pitchFamily="34" charset="-128"/>
                <a:cs typeface="Arial" panose="020B0604020202020204" pitchFamily="34" charset="0"/>
              </a:rPr>
              <a:t>Dispositif piloté et accompagné par le CDG </a:t>
            </a:r>
          </a:p>
          <a:p>
            <a:pPr algn="just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000" dirty="0">
              <a:solidFill>
                <a:srgbClr val="006897"/>
              </a:solidFill>
              <a:ea typeface="MS PGothic" pitchFamily="34" charset="-128"/>
              <a:cs typeface="Arial" panose="020B0604020202020204" pitchFamily="34" charset="0"/>
            </a:endParaRPr>
          </a:p>
          <a:p>
            <a:pPr marL="380990" indent="-380990" algn="just" defTabSz="609585" fontAlgn="base">
              <a:spcBef>
                <a:spcPct val="0"/>
              </a:spcBef>
              <a:spcAft>
                <a:spcPct val="0"/>
              </a:spcAft>
              <a:buFont typeface="Wingdings 3" panose="05040102010807070707" pitchFamily="18" charset="2"/>
              <a:buChar char="ê"/>
              <a:defRPr/>
            </a:pPr>
            <a:r>
              <a:rPr lang="fr-FR" sz="2000" dirty="0">
                <a:solidFill>
                  <a:srgbClr val="006897"/>
                </a:solidFill>
                <a:ea typeface="MS PGothic" pitchFamily="34" charset="-128"/>
                <a:cs typeface="Arial" panose="020B0604020202020204" pitchFamily="34" charset="0"/>
              </a:rPr>
              <a:t>Mutualisation départementale et efficacité de la participation financière</a:t>
            </a:r>
          </a:p>
          <a:p>
            <a:pPr marL="380990" indent="-380990" algn="just" defTabSz="609585" fontAlgn="base">
              <a:spcBef>
                <a:spcPct val="0"/>
              </a:spcBef>
              <a:spcAft>
                <a:spcPct val="0"/>
              </a:spcAft>
              <a:buFont typeface="Wingdings 3" panose="05040102010807070707" pitchFamily="18" charset="2"/>
              <a:buChar char="ê"/>
              <a:defRPr/>
            </a:pPr>
            <a:endParaRPr lang="fr-FR" sz="2000" dirty="0">
              <a:solidFill>
                <a:srgbClr val="006897"/>
              </a:solidFill>
              <a:ea typeface="MS PGothic" pitchFamily="34" charset="-128"/>
              <a:cs typeface="Arial" panose="020B0604020202020204" pitchFamily="34" charset="0"/>
            </a:endParaRPr>
          </a:p>
          <a:p>
            <a:pPr marL="380990" indent="-380990" algn="just" defTabSz="609585" fontAlgn="base">
              <a:spcBef>
                <a:spcPct val="0"/>
              </a:spcBef>
              <a:spcAft>
                <a:spcPct val="0"/>
              </a:spcAft>
              <a:buFont typeface="Wingdings 3" panose="05040102010807070707" pitchFamily="18" charset="2"/>
              <a:buChar char="ê"/>
              <a:defRPr/>
            </a:pPr>
            <a:r>
              <a:rPr lang="fr-FR" sz="2000" dirty="0">
                <a:solidFill>
                  <a:srgbClr val="006897"/>
                </a:solidFill>
                <a:ea typeface="MS PGothic" pitchFamily="34" charset="-128"/>
                <a:cs typeface="Arial" panose="020B0604020202020204" pitchFamily="34" charset="0"/>
              </a:rPr>
              <a:t>Renforcement de l’accès aux soins de vos agents</a:t>
            </a:r>
          </a:p>
          <a:p>
            <a:pPr marL="380990" indent="-380990" algn="just" defTabSz="609585" fontAlgn="base">
              <a:spcBef>
                <a:spcPct val="0"/>
              </a:spcBef>
              <a:spcAft>
                <a:spcPct val="0"/>
              </a:spcAft>
              <a:buFont typeface="Wingdings 3" panose="05040102010807070707" pitchFamily="18" charset="2"/>
              <a:buChar char="ê"/>
              <a:defRPr/>
            </a:pPr>
            <a:endParaRPr lang="fr-FR" sz="2000" dirty="0">
              <a:solidFill>
                <a:srgbClr val="006897"/>
              </a:solidFill>
              <a:ea typeface="MS PGothic" pitchFamily="34" charset="-128"/>
              <a:cs typeface="Arial" panose="020B0604020202020204" pitchFamily="34" charset="0"/>
            </a:endParaRPr>
          </a:p>
          <a:p>
            <a:pPr marL="380990" indent="-380990" algn="just" defTabSz="609585" fontAlgn="base">
              <a:spcBef>
                <a:spcPct val="0"/>
              </a:spcBef>
              <a:spcAft>
                <a:spcPct val="0"/>
              </a:spcAft>
              <a:buFont typeface="Wingdings 3" panose="05040102010807070707" pitchFamily="18" charset="2"/>
              <a:buChar char="ê"/>
              <a:defRPr/>
            </a:pPr>
            <a:r>
              <a:rPr lang="fr-FR" sz="2000" dirty="0">
                <a:solidFill>
                  <a:srgbClr val="006897"/>
                </a:solidFill>
                <a:ea typeface="MS PGothic" pitchFamily="34" charset="-128"/>
                <a:cs typeface="Arial" panose="020B0604020202020204" pitchFamily="34" charset="0"/>
              </a:rPr>
              <a:t>Participation financière définit en fonction des moyens de chaque collectivité </a:t>
            </a:r>
          </a:p>
          <a:p>
            <a:pPr algn="just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000" dirty="0">
              <a:solidFill>
                <a:srgbClr val="006897"/>
              </a:solidFill>
              <a:ea typeface="MS PGothic" pitchFamily="34" charset="-128"/>
              <a:cs typeface="Arial" panose="020B0604020202020204" pitchFamily="34" charset="0"/>
            </a:endParaRPr>
          </a:p>
          <a:p>
            <a:pPr marL="380990" indent="-380990" algn="just" defTabSz="609585" fontAlgn="base">
              <a:spcBef>
                <a:spcPct val="0"/>
              </a:spcBef>
              <a:spcAft>
                <a:spcPct val="0"/>
              </a:spcAft>
              <a:buFont typeface="Wingdings 3" panose="05040102010807070707" pitchFamily="18" charset="2"/>
              <a:buChar char="ê"/>
              <a:defRPr/>
            </a:pPr>
            <a:r>
              <a:rPr lang="fr-FR" sz="2000" dirty="0">
                <a:solidFill>
                  <a:srgbClr val="006897"/>
                </a:solidFill>
                <a:ea typeface="MS PGothic" pitchFamily="34" charset="-128"/>
                <a:cs typeface="Arial" panose="020B0604020202020204" pitchFamily="34" charset="0"/>
              </a:rPr>
              <a:t>Renforcement de l’attractivité et du service rendu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000" dirty="0">
              <a:solidFill>
                <a:srgbClr val="006897"/>
              </a:solidFill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5AC81A8-D349-024B-8274-6FAD720858F7}"/>
              </a:ext>
            </a:extLst>
          </p:cNvPr>
          <p:cNvSpPr txBox="1"/>
          <p:nvPr/>
        </p:nvSpPr>
        <p:spPr>
          <a:xfrm>
            <a:off x="6736311" y="2456795"/>
            <a:ext cx="551587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609585" fontAlgn="base">
              <a:spcBef>
                <a:spcPct val="0"/>
              </a:spcBef>
              <a:spcAft>
                <a:spcPct val="0"/>
              </a:spcAft>
              <a:buFont typeface="Wingdings 3" panose="05040102010807070707" pitchFamily="18" charset="2"/>
              <a:buChar char="ê"/>
              <a:defRPr/>
            </a:pPr>
            <a:r>
              <a:rPr lang="fr-FR" sz="2000" dirty="0">
                <a:solidFill>
                  <a:srgbClr val="006897"/>
                </a:solidFill>
                <a:ea typeface="MS PGothic" pitchFamily="34" charset="-128"/>
                <a:cs typeface="Arial" panose="020B0604020202020204" pitchFamily="34" charset="0"/>
              </a:rPr>
              <a:t>Choix entre 4 niveaux de garanties selon leurs besoins et ceux de leur famille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000" dirty="0">
              <a:solidFill>
                <a:srgbClr val="006897"/>
              </a:solidFill>
              <a:ea typeface="MS PGothic" pitchFamily="34" charset="-128"/>
              <a:cs typeface="Arial" panose="020B0604020202020204" pitchFamily="34" charset="0"/>
            </a:endParaRPr>
          </a:p>
          <a:p>
            <a:pPr marL="380990" indent="-380990" defTabSz="609585" fontAlgn="base">
              <a:spcBef>
                <a:spcPct val="0"/>
              </a:spcBef>
              <a:spcAft>
                <a:spcPct val="0"/>
              </a:spcAft>
              <a:buFont typeface="Wingdings 3" panose="05040102010807070707" pitchFamily="18" charset="2"/>
              <a:buChar char="ê"/>
              <a:defRPr/>
            </a:pPr>
            <a:r>
              <a:rPr lang="fr-FR" sz="2000" dirty="0">
                <a:solidFill>
                  <a:srgbClr val="006897"/>
                </a:solidFill>
                <a:ea typeface="MS PGothic" pitchFamily="34" charset="-128"/>
                <a:cs typeface="Arial" panose="020B0604020202020204" pitchFamily="34" charset="0"/>
              </a:rPr>
              <a:t>Tarifs négociés et stables sur 6 ans</a:t>
            </a:r>
          </a:p>
          <a:p>
            <a:pPr marL="380990" indent="-380990" defTabSz="609585" fontAlgn="base">
              <a:spcBef>
                <a:spcPct val="0"/>
              </a:spcBef>
              <a:spcAft>
                <a:spcPct val="0"/>
              </a:spcAft>
              <a:buFont typeface="Wingdings 3" panose="05040102010807070707" pitchFamily="18" charset="2"/>
              <a:buChar char="ê"/>
              <a:defRPr/>
            </a:pPr>
            <a:endParaRPr lang="fr-FR" sz="2000" dirty="0">
              <a:solidFill>
                <a:srgbClr val="006897"/>
              </a:solidFill>
              <a:ea typeface="MS PGothic" pitchFamily="34" charset="-128"/>
              <a:cs typeface="Arial" panose="020B0604020202020204" pitchFamily="34" charset="0"/>
            </a:endParaRPr>
          </a:p>
          <a:p>
            <a:pPr marL="380990" indent="-380990" defTabSz="609585" fontAlgn="base">
              <a:spcBef>
                <a:spcPct val="0"/>
              </a:spcBef>
              <a:spcAft>
                <a:spcPct val="0"/>
              </a:spcAft>
              <a:buFont typeface="Wingdings 3" panose="05040102010807070707" pitchFamily="18" charset="2"/>
              <a:buChar char="ê"/>
              <a:defRPr/>
            </a:pPr>
            <a:r>
              <a:rPr lang="fr-FR" sz="2000" dirty="0">
                <a:solidFill>
                  <a:srgbClr val="006897"/>
                </a:solidFill>
                <a:ea typeface="MS PGothic" pitchFamily="34" charset="-128"/>
                <a:cs typeface="Arial" panose="020B0604020202020204" pitchFamily="34" charset="0"/>
              </a:rPr>
              <a:t>Tiers payant généralisé</a:t>
            </a:r>
          </a:p>
          <a:p>
            <a:pPr marL="380990" indent="-380990" defTabSz="609585" fontAlgn="base">
              <a:spcBef>
                <a:spcPct val="0"/>
              </a:spcBef>
              <a:spcAft>
                <a:spcPct val="0"/>
              </a:spcAft>
              <a:buFont typeface="Wingdings 3" panose="05040102010807070707" pitchFamily="18" charset="2"/>
              <a:buChar char="ê"/>
              <a:defRPr/>
            </a:pPr>
            <a:endParaRPr lang="fr-FR" sz="2000" dirty="0">
              <a:solidFill>
                <a:srgbClr val="006897"/>
              </a:solidFill>
              <a:ea typeface="MS PGothic" pitchFamily="34" charset="-128"/>
              <a:cs typeface="Arial" panose="020B0604020202020204" pitchFamily="34" charset="0"/>
            </a:endParaRPr>
          </a:p>
          <a:p>
            <a:pPr marL="380990" indent="-380990" defTabSz="609585" fontAlgn="base">
              <a:spcBef>
                <a:spcPct val="0"/>
              </a:spcBef>
              <a:spcAft>
                <a:spcPct val="0"/>
              </a:spcAft>
              <a:buFont typeface="Wingdings 3" panose="05040102010807070707" pitchFamily="18" charset="2"/>
              <a:buChar char="ê"/>
              <a:defRPr/>
            </a:pPr>
            <a:r>
              <a:rPr lang="fr-FR" sz="2000" dirty="0">
                <a:solidFill>
                  <a:srgbClr val="006897"/>
                </a:solidFill>
                <a:ea typeface="MS PGothic" pitchFamily="34" charset="-128"/>
                <a:cs typeface="Arial" panose="020B0604020202020204" pitchFamily="34" charset="0"/>
              </a:rPr>
              <a:t>Réseaux de professionnels de santé</a:t>
            </a:r>
          </a:p>
          <a:p>
            <a:pPr marL="380990" indent="-380990" defTabSz="609585" fontAlgn="base">
              <a:spcBef>
                <a:spcPct val="0"/>
              </a:spcBef>
              <a:spcAft>
                <a:spcPct val="0"/>
              </a:spcAft>
              <a:buFont typeface="Wingdings 3" panose="05040102010807070707" pitchFamily="18" charset="2"/>
              <a:buChar char="ê"/>
              <a:defRPr/>
            </a:pPr>
            <a:endParaRPr lang="fr-FR" sz="2000" dirty="0">
              <a:solidFill>
                <a:srgbClr val="006897"/>
              </a:solidFill>
              <a:ea typeface="MS PGothic" pitchFamily="34" charset="-128"/>
              <a:cs typeface="Arial" panose="020B0604020202020204" pitchFamily="34" charset="0"/>
            </a:endParaRPr>
          </a:p>
          <a:p>
            <a:pPr marL="380990" indent="-380990" defTabSz="609585" fontAlgn="base">
              <a:spcBef>
                <a:spcPct val="0"/>
              </a:spcBef>
              <a:spcAft>
                <a:spcPct val="0"/>
              </a:spcAft>
              <a:buFont typeface="Wingdings 3" panose="05040102010807070707" pitchFamily="18" charset="2"/>
              <a:buChar char="ê"/>
              <a:defRPr/>
            </a:pPr>
            <a:r>
              <a:rPr lang="fr-FR" sz="2000" dirty="0">
                <a:solidFill>
                  <a:srgbClr val="006897"/>
                </a:solidFill>
                <a:ea typeface="MS PGothic" pitchFamily="34" charset="-128"/>
                <a:cs typeface="Arial" panose="020B0604020202020204" pitchFamily="34" charset="0"/>
              </a:rPr>
              <a:t>Cotisations prélevées sur le salaire</a:t>
            </a:r>
          </a:p>
          <a:p>
            <a:pPr marL="380990" indent="-380990" defTabSz="609585" fontAlgn="base">
              <a:spcBef>
                <a:spcPct val="0"/>
              </a:spcBef>
              <a:spcAft>
                <a:spcPct val="0"/>
              </a:spcAft>
              <a:buFont typeface="Wingdings 3" panose="05040102010807070707" pitchFamily="18" charset="2"/>
              <a:buChar char="ê"/>
              <a:defRPr/>
            </a:pPr>
            <a:endParaRPr lang="fr-FR" sz="2000" dirty="0">
              <a:solidFill>
                <a:srgbClr val="006897"/>
              </a:solidFill>
              <a:ea typeface="MS PGothic" pitchFamily="34" charset="-128"/>
              <a:cs typeface="Arial" panose="020B0604020202020204" pitchFamily="34" charset="0"/>
            </a:endParaRPr>
          </a:p>
          <a:p>
            <a:pPr marL="380990" indent="-380990" defTabSz="609585" fontAlgn="base">
              <a:spcBef>
                <a:spcPct val="0"/>
              </a:spcBef>
              <a:spcAft>
                <a:spcPct val="0"/>
              </a:spcAft>
              <a:buFont typeface="Wingdings 3" panose="05040102010807070707" pitchFamily="18" charset="2"/>
              <a:buChar char="ê"/>
              <a:defRPr/>
            </a:pPr>
            <a:r>
              <a:rPr lang="fr-FR" sz="2000" dirty="0">
                <a:solidFill>
                  <a:srgbClr val="006897"/>
                </a:solidFill>
                <a:ea typeface="MS PGothic" pitchFamily="34" charset="-128"/>
                <a:cs typeface="Arial" panose="020B0604020202020204" pitchFamily="34" charset="0"/>
              </a:rPr>
              <a:t>Gratuité à partir du 3eme enfant </a:t>
            </a:r>
          </a:p>
          <a:p>
            <a:pPr marL="380990" indent="-380990" defTabSz="609585" fontAlgn="base">
              <a:spcBef>
                <a:spcPct val="0"/>
              </a:spcBef>
              <a:spcAft>
                <a:spcPct val="0"/>
              </a:spcAft>
              <a:buFont typeface="Wingdings 3" panose="05040102010807070707" pitchFamily="18" charset="2"/>
              <a:buChar char="ê"/>
              <a:defRPr/>
            </a:pPr>
            <a:endParaRPr lang="fr-FR" sz="2000" dirty="0">
              <a:solidFill>
                <a:srgbClr val="006897"/>
              </a:solidFill>
              <a:ea typeface="MS PGothic" pitchFamily="34" charset="-128"/>
              <a:cs typeface="Arial" panose="020B0604020202020204" pitchFamily="34" charset="0"/>
            </a:endParaRPr>
          </a:p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000" dirty="0">
              <a:solidFill>
                <a:srgbClr val="006897"/>
              </a:solidFill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06C7818-DFF5-602D-EFE5-1DEACC776279}"/>
              </a:ext>
            </a:extLst>
          </p:cNvPr>
          <p:cNvSpPr txBox="1"/>
          <p:nvPr/>
        </p:nvSpPr>
        <p:spPr>
          <a:xfrm>
            <a:off x="998773" y="1227234"/>
            <a:ext cx="3664289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133" b="1" dirty="0">
                <a:solidFill>
                  <a:srgbClr val="006897"/>
                </a:solidFill>
                <a:ea typeface="MS PGothic" pitchFamily="34" charset="-128"/>
                <a:cs typeface="Arial" panose="020B0604020202020204" pitchFamily="34" charset="0"/>
              </a:rPr>
              <a:t>Pour la collectivité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1AA3EB0-30BE-D502-7638-064E7217FF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143" y="270570"/>
            <a:ext cx="1291168" cy="132817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241A45F-2F29-CC5C-D5A3-E1EC7F42C2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1298" y="6139962"/>
            <a:ext cx="995146" cy="66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7316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>
            <a:extLst>
              <a:ext uri="{FF2B5EF4-FFF2-40B4-BE49-F238E27FC236}">
                <a16:creationId xmlns:a16="http://schemas.microsoft.com/office/drawing/2014/main" id="{8320C63C-D6D5-5358-EBB5-D0C6BB2FF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5208" y="5671715"/>
            <a:ext cx="533400" cy="366183"/>
          </a:xfrm>
        </p:spPr>
        <p:txBody>
          <a:bodyPr/>
          <a:lstStyle/>
          <a:p>
            <a:pPr defTabSz="1219170">
              <a:defRPr/>
            </a:pPr>
            <a:fld id="{0197657B-8F99-43FF-9C46-7675354BEEB6}" type="slidenum">
              <a:rPr lang="en-US" altLang="fr-FR">
                <a:latin typeface="+mn-lt"/>
              </a:rPr>
              <a:pPr defTabSz="1219170">
                <a:defRPr/>
              </a:pPr>
              <a:t>32</a:t>
            </a:fld>
            <a:endParaRPr lang="en-US" altLang="fr-FR" dirty="0"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508CA5-A15D-055F-1965-A4FEF4DE6997}"/>
              </a:ext>
            </a:extLst>
          </p:cNvPr>
          <p:cNvSpPr txBox="1">
            <a:spLocks/>
          </p:cNvSpPr>
          <p:nvPr/>
        </p:nvSpPr>
        <p:spPr bwMode="auto">
          <a:xfrm>
            <a:off x="133350" y="0"/>
            <a:ext cx="10972800" cy="828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250825" indent="-2508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A517"/>
              </a:buClr>
              <a:buSzPct val="125000"/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446088" indent="-20478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7A7A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6AA517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627063" indent="-169863" algn="l" defTabSz="2635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A517"/>
              </a:buClr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rgbClr val="595959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890588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7A7A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rgbClr val="6AA517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073150" indent="-18097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A517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rgbClr val="7F7F7F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09585">
              <a:buNone/>
              <a:defRPr/>
            </a:pPr>
            <a:r>
              <a:rPr lang="fr-FR" sz="3600" b="1" dirty="0">
                <a:solidFill>
                  <a:srgbClr val="006897"/>
                </a:solidFill>
                <a:cs typeface="Arial" panose="020B0604020202020204" pitchFamily="34" charset="0"/>
              </a:rPr>
              <a:t>Merci de votre attention</a:t>
            </a:r>
          </a:p>
          <a:p>
            <a:pPr marL="0" indent="0" defTabSz="609585">
              <a:buNone/>
              <a:defRPr/>
            </a:pPr>
            <a:endParaRPr lang="fr-FR" sz="4000" dirty="0">
              <a:solidFill>
                <a:srgbClr val="00577B"/>
              </a:solidFill>
              <a:cs typeface="Arial" panose="020B0604020202020204" pitchFamily="34" charset="0"/>
            </a:endParaRPr>
          </a:p>
          <a:p>
            <a:pPr marL="0" indent="0" defTabSz="609585">
              <a:buNone/>
              <a:defRPr/>
            </a:pPr>
            <a:endParaRPr lang="fr-FR" sz="4000" dirty="0">
              <a:solidFill>
                <a:srgbClr val="00577B"/>
              </a:solidFill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D4D6F0E-33A4-7C78-78C1-506A2D4A0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517" y="2544722"/>
            <a:ext cx="1932111" cy="200954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946FBE7-7108-6263-E3C1-9CCD2A7DFA22}"/>
              </a:ext>
            </a:extLst>
          </p:cNvPr>
          <p:cNvSpPr txBox="1"/>
          <p:nvPr/>
        </p:nvSpPr>
        <p:spPr>
          <a:xfrm>
            <a:off x="4504427" y="2876077"/>
            <a:ext cx="481929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267" b="1" dirty="0">
                <a:solidFill>
                  <a:srgbClr val="006897"/>
                </a:solidFill>
                <a:cs typeface="Arial" panose="020B0604020202020204" pitchFamily="34" charset="0"/>
              </a:rPr>
              <a:t>Vos questions ?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A23F9C4-CCC4-C60C-C664-90F302E078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1298" y="6139962"/>
            <a:ext cx="995146" cy="66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552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4A86732-39CA-75B1-694A-67184D2FFF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303"/>
          <a:stretch/>
        </p:blipFill>
        <p:spPr>
          <a:xfrm>
            <a:off x="4994031" y="1785327"/>
            <a:ext cx="3454400" cy="1778491"/>
          </a:xfrm>
          <a:prstGeom prst="rect">
            <a:avLst/>
          </a:prstGeom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091849" y="1785327"/>
            <a:ext cx="6356055" cy="1995587"/>
          </a:xfrm>
        </p:spPr>
        <p:txBody>
          <a:bodyPr/>
          <a:lstStyle/>
          <a:p>
            <a:endParaRPr lang="fr-FR" sz="2800" dirty="0">
              <a:latin typeface="+mn-lt"/>
            </a:endParaRPr>
          </a:p>
          <a:p>
            <a:r>
              <a:rPr lang="fr-FR" sz="2800" dirty="0">
                <a:latin typeface="+mn-lt"/>
              </a:rPr>
              <a:t>MNT Agence de Toulouse</a:t>
            </a:r>
          </a:p>
          <a:p>
            <a:r>
              <a:rPr lang="fr-FR" sz="2800" dirty="0">
                <a:latin typeface="+mn-lt"/>
              </a:rPr>
              <a:t>7, rue de Périgord</a:t>
            </a:r>
          </a:p>
          <a:p>
            <a:r>
              <a:rPr lang="fr-FR" sz="2800" dirty="0">
                <a:latin typeface="+mn-lt"/>
              </a:rPr>
              <a:t>31000 Toulouse</a:t>
            </a:r>
          </a:p>
          <a:p>
            <a:endParaRPr lang="fr-FR" sz="2800" dirty="0">
              <a:latin typeface="+mn-lt"/>
            </a:endParaRPr>
          </a:p>
          <a:p>
            <a:r>
              <a:rPr lang="fr-FR" sz="2800" dirty="0">
                <a:latin typeface="+mn-lt"/>
              </a:rPr>
              <a:t>conventionsantecdg31@mnt.fr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36A755B-E054-4B6B-4378-7FDB7E673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8921">
            <a:off x="1838666" y="1487464"/>
            <a:ext cx="3034884" cy="388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2339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Nas-rd5200\diffusion\Commun Diffusion\Service Communication\Charte graphique\2021\changement de logo\Modèles de documents\powerpoint\page_texte_rouge_Plan de travail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589" y="0"/>
            <a:ext cx="9697381" cy="685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1"/>
          <p:cNvSpPr txBox="1">
            <a:spLocks/>
          </p:cNvSpPr>
          <p:nvPr/>
        </p:nvSpPr>
        <p:spPr bwMode="auto">
          <a:xfrm>
            <a:off x="1524255" y="0"/>
            <a:ext cx="8728940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05" tIns="47302" rIns="94605" bIns="47302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5pPr>
            <a:lvl6pPr marL="521528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6pPr>
            <a:lvl7pPr marL="1043056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7pPr>
            <a:lvl8pPr marL="1564584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8pPr>
            <a:lvl9pPr marL="2086112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829361"/>
            <a:r>
              <a:rPr lang="fr-FR" sz="2540" b="1" kern="0" dirty="0">
                <a:solidFill>
                  <a:srgbClr val="BE0F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VI. CONCLUSION ET RAPPELS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66124" y="1143001"/>
            <a:ext cx="8728940" cy="5382344"/>
          </a:xfrm>
        </p:spPr>
        <p:txBody>
          <a:bodyPr/>
          <a:lstStyle/>
          <a:p>
            <a:pPr marL="0" indent="0">
              <a:spcAft>
                <a:spcPts val="620"/>
              </a:spcAft>
              <a:buNone/>
            </a:pPr>
            <a:r>
              <a:rPr lang="fr-FR" sz="1633" b="1" dirty="0">
                <a:ln w="1905"/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Employeurs :</a:t>
            </a:r>
          </a:p>
          <a:p>
            <a:pPr marL="0" indent="0" algn="just">
              <a:buNone/>
            </a:pPr>
            <a:r>
              <a:rPr lang="fr-FR" sz="1633" dirty="0">
                <a:latin typeface="Calibri" panose="020F0502020204030204" pitchFamily="34" charset="0"/>
                <a:cs typeface="Calibri" panose="020F0502020204030204" pitchFamily="34" charset="0"/>
              </a:rPr>
              <a:t>- Il appartient à chaque employeur de résilier les conventions/contrat-groupe en cours qu’il aurait souscrit auparavant, y compris vis-à-vis de la MNT ou de TERRITORIA pour chacun des risques, dans le respect des dispositions contractuelles en vigueur.</a:t>
            </a:r>
          </a:p>
          <a:p>
            <a:pPr marL="0" indent="0" algn="just">
              <a:buNone/>
            </a:pPr>
            <a:r>
              <a:rPr lang="fr-FR" sz="1633" dirty="0">
                <a:latin typeface="Calibri" panose="020F0502020204030204" pitchFamily="34" charset="0"/>
                <a:cs typeface="Calibri" panose="020F0502020204030204" pitchFamily="34" charset="0"/>
              </a:rPr>
              <a:t>- Pour les employeurs adhérents aux conventions de participation du CDG31 en cours (Santé : Alternative Courtage/MNFCT – Prévoyance : WTW/</a:t>
            </a:r>
            <a:r>
              <a:rPr lang="fr-FR" sz="1633" dirty="0" err="1">
                <a:latin typeface="Calibri" panose="020F0502020204030204" pitchFamily="34" charset="0"/>
                <a:cs typeface="Calibri" panose="020F0502020204030204" pitchFamily="34" charset="0"/>
              </a:rPr>
              <a:t>Intériale</a:t>
            </a:r>
            <a:r>
              <a:rPr lang="fr-FR" sz="1633" dirty="0">
                <a:latin typeface="Calibri" panose="020F0502020204030204" pitchFamily="34" charset="0"/>
                <a:cs typeface="Calibri" panose="020F0502020204030204" pitchFamily="34" charset="0"/>
              </a:rPr>
              <a:t>) aucune démarche de résiliation à réaliser. Les conventions prennent fin au 31/12/2023. </a:t>
            </a:r>
          </a:p>
          <a:p>
            <a:pPr marL="0" indent="0" algn="just">
              <a:buNone/>
            </a:pPr>
            <a:endParaRPr lang="fr-FR" sz="1633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620"/>
              </a:spcAft>
              <a:buNone/>
            </a:pPr>
            <a:r>
              <a:rPr lang="fr-FR" sz="1633" b="1" dirty="0">
                <a:ln w="1905"/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Agents :</a:t>
            </a:r>
          </a:p>
          <a:p>
            <a:pPr marL="0" indent="0" algn="just">
              <a:buNone/>
            </a:pPr>
            <a:r>
              <a:rPr lang="fr-FR" sz="1633" dirty="0">
                <a:latin typeface="Calibri" panose="020F0502020204030204" pitchFamily="34" charset="0"/>
                <a:cs typeface="Calibri" panose="020F0502020204030204" pitchFamily="34" charset="0"/>
              </a:rPr>
              <a:t>- Les agents doivent résilier leur couverture </a:t>
            </a:r>
            <a:r>
              <a:rPr lang="fr-FR" sz="1633">
                <a:latin typeface="Calibri" panose="020F0502020204030204" pitchFamily="34" charset="0"/>
                <a:cs typeface="Calibri" panose="020F0502020204030204" pitchFamily="34" charset="0"/>
              </a:rPr>
              <a:t>: les </a:t>
            </a:r>
            <a:r>
              <a:rPr lang="fr-FR" sz="1633" dirty="0">
                <a:latin typeface="Calibri" panose="020F0502020204030204" pitchFamily="34" charset="0"/>
                <a:cs typeface="Calibri" panose="020F0502020204030204" pitchFamily="34" charset="0"/>
              </a:rPr>
              <a:t>opérateurs fourniront des modèles de lettre de résiliation et pourront conseiller sur les délais à respecter. </a:t>
            </a:r>
          </a:p>
          <a:p>
            <a:pPr marL="0" indent="0" algn="just">
              <a:buNone/>
            </a:pPr>
            <a:r>
              <a:rPr lang="fr-FR" sz="1633" dirty="0">
                <a:latin typeface="Calibri" panose="020F0502020204030204" pitchFamily="34" charset="0"/>
                <a:cs typeface="Calibri" panose="020F0502020204030204" pitchFamily="34" charset="0"/>
              </a:rPr>
              <a:t>- Pour les agents adhérents aux couvertures afférentes aux conventions de participation du CDG31 en cours (Santé : Alternative Courtage/MNFCT – Prévoyance : WTW/</a:t>
            </a:r>
            <a:r>
              <a:rPr lang="fr-FR" sz="1633" dirty="0" err="1">
                <a:latin typeface="Calibri" panose="020F0502020204030204" pitchFamily="34" charset="0"/>
                <a:cs typeface="Calibri" panose="020F0502020204030204" pitchFamily="34" charset="0"/>
              </a:rPr>
              <a:t>Intériale</a:t>
            </a:r>
            <a:r>
              <a:rPr lang="fr-FR" sz="1633" dirty="0">
                <a:latin typeface="Calibri" panose="020F0502020204030204" pitchFamily="34" charset="0"/>
                <a:cs typeface="Calibri" panose="020F0502020204030204" pitchFamily="34" charset="0"/>
              </a:rPr>
              <a:t>) aucune démarche de résiliation à réaliser. Les couvertures prennent fin au 31/12/2023. </a:t>
            </a:r>
          </a:p>
          <a:p>
            <a:pPr algn="just">
              <a:buFontTx/>
              <a:buChar char="-"/>
            </a:pPr>
            <a:endParaRPr lang="fr-FR" sz="1179" dirty="0">
              <a:latin typeface="Myriad Pro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9361" fontAlgn="base">
              <a:spcBef>
                <a:spcPct val="0"/>
              </a:spcBef>
              <a:spcAft>
                <a:spcPct val="0"/>
              </a:spcAft>
            </a:pPr>
            <a:fld id="{4BE674E7-B6E7-471A-B468-627A22F2484B}" type="slidenum">
              <a:rPr lang="fr-FR" altLang="fr-FR">
                <a:solidFill>
                  <a:srgbClr val="000000"/>
                </a:solidFill>
                <a:latin typeface="Arial" charset="0"/>
              </a:rPr>
              <a:pPr defTabSz="829361"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fr-FR" altLang="fr-FR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18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\\Nas-rd5200\diffusion\Commun Diffusion\Service Communication\Charte graphique\kit de charte graphique\powerpoint\page_texte_bleu_Plan de travail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606" y="-1439"/>
            <a:ext cx="9697381" cy="685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2"/>
          <p:cNvSpPr txBox="1">
            <a:spLocks/>
          </p:cNvSpPr>
          <p:nvPr/>
        </p:nvSpPr>
        <p:spPr bwMode="auto">
          <a:xfrm>
            <a:off x="1731530" y="32847"/>
            <a:ext cx="8728940" cy="999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05" tIns="47302" rIns="94605" bIns="47302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5pPr>
            <a:lvl6pPr marL="521528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6pPr>
            <a:lvl7pPr marL="1043056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7pPr>
            <a:lvl8pPr marL="1564584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8pPr>
            <a:lvl9pPr marL="2086112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829361"/>
            <a:r>
              <a:rPr lang="fr-FR" sz="3628" b="1" kern="0" dirty="0">
                <a:ln w="1905"/>
                <a:solidFill>
                  <a:srgbClr val="1F92B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 CDG31 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1715826" y="3559621"/>
            <a:ext cx="8728940" cy="3134911"/>
          </a:xfrm>
        </p:spPr>
        <p:txBody>
          <a:bodyPr/>
          <a:lstStyle/>
          <a:p>
            <a:pPr marL="0" lvl="3" indent="0" algn="ctr">
              <a:spcBef>
                <a:spcPts val="0"/>
              </a:spcBef>
              <a:spcAft>
                <a:spcPts val="2483"/>
              </a:spcAft>
              <a:buNone/>
            </a:pPr>
            <a:r>
              <a:rPr lang="fr-FR" sz="1814" b="1" dirty="0">
                <a:latin typeface="Calibri" panose="020F0502020204030204" pitchFamily="34" charset="0"/>
                <a:cs typeface="Calibri" panose="020F0502020204030204" pitchFamily="34" charset="0"/>
              </a:rPr>
              <a:t>Centre de Gestion de la Fonction Publique Territoriale de la Haute-Garonne</a:t>
            </a:r>
          </a:p>
          <a:p>
            <a:pPr marL="0" lvl="3" indent="0" algn="ctr">
              <a:spcBef>
                <a:spcPts val="0"/>
              </a:spcBef>
              <a:spcAft>
                <a:spcPts val="2483"/>
              </a:spcAft>
              <a:buNone/>
            </a:pPr>
            <a:r>
              <a:rPr lang="fr-FR" sz="1814" dirty="0">
                <a:latin typeface="Calibri" panose="020F0502020204030204" pitchFamily="34" charset="0"/>
                <a:cs typeface="Calibri" panose="020F0502020204030204" pitchFamily="34" charset="0"/>
              </a:rPr>
              <a:t>590, rue Buissonnière – CS 37666 – 31676 LABEGE CEDEX</a:t>
            </a:r>
          </a:p>
          <a:p>
            <a:pPr marL="0" lvl="3" indent="0" algn="ctr">
              <a:spcBef>
                <a:spcPts val="0"/>
              </a:spcBef>
              <a:spcAft>
                <a:spcPts val="2483"/>
              </a:spcAft>
              <a:buNone/>
            </a:pPr>
            <a:r>
              <a:rPr lang="fr-FR" sz="1814" b="1" dirty="0">
                <a:latin typeface="Calibri" panose="020F0502020204030204" pitchFamily="34" charset="0"/>
                <a:cs typeface="Calibri" panose="020F0502020204030204" pitchFamily="34" charset="0"/>
              </a:rPr>
              <a:t>Tel</a:t>
            </a:r>
            <a:r>
              <a:rPr lang="fr-FR" sz="1814" dirty="0">
                <a:latin typeface="Calibri" panose="020F0502020204030204" pitchFamily="34" charset="0"/>
                <a:cs typeface="Calibri" panose="020F0502020204030204" pitchFamily="34" charset="0"/>
              </a:rPr>
              <a:t> : 05 81 91 93 00 – </a:t>
            </a:r>
            <a:r>
              <a:rPr lang="fr-FR" sz="1814" b="1" dirty="0">
                <a:latin typeface="Calibri" panose="020F0502020204030204" pitchFamily="34" charset="0"/>
                <a:cs typeface="Calibri" panose="020F0502020204030204" pitchFamily="34" charset="0"/>
              </a:rPr>
              <a:t>Fax</a:t>
            </a:r>
            <a:r>
              <a:rPr lang="fr-FR" sz="1814" dirty="0">
                <a:latin typeface="Calibri" panose="020F0502020204030204" pitchFamily="34" charset="0"/>
                <a:cs typeface="Calibri" panose="020F0502020204030204" pitchFamily="34" charset="0"/>
              </a:rPr>
              <a:t> : 05 62 26 09 39</a:t>
            </a:r>
          </a:p>
          <a:p>
            <a:pPr marL="0" lvl="3" indent="0" algn="ctr">
              <a:spcBef>
                <a:spcPts val="0"/>
              </a:spcBef>
              <a:spcAft>
                <a:spcPts val="2483"/>
              </a:spcAft>
              <a:buNone/>
            </a:pPr>
            <a:r>
              <a:rPr lang="fr-FR" sz="1814" b="1" dirty="0">
                <a:latin typeface="Calibri" panose="020F0502020204030204" pitchFamily="34" charset="0"/>
                <a:cs typeface="Calibri" panose="020F0502020204030204" pitchFamily="34" charset="0"/>
              </a:rPr>
              <a:t>Site internet </a:t>
            </a:r>
            <a:r>
              <a:rPr lang="fr-FR" sz="1814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1814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www.cdg31.fr</a:t>
            </a:r>
            <a:endParaRPr lang="fr-FR" sz="1814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3" indent="0" algn="ctr">
              <a:spcBef>
                <a:spcPts val="0"/>
              </a:spcBef>
              <a:spcAft>
                <a:spcPts val="2483"/>
              </a:spcAft>
              <a:buNone/>
            </a:pPr>
            <a:r>
              <a:rPr lang="fr-FR" sz="1814" b="1" dirty="0">
                <a:latin typeface="Calibri" panose="020F0502020204030204" pitchFamily="34" charset="0"/>
                <a:cs typeface="Calibri" panose="020F0502020204030204" pitchFamily="34" charset="0"/>
              </a:rPr>
              <a:t>Mél</a:t>
            </a:r>
            <a:r>
              <a:rPr lang="fr-FR" sz="1814" dirty="0">
                <a:latin typeface="Calibri" panose="020F0502020204030204" pitchFamily="34" charset="0"/>
                <a:cs typeface="Calibri" panose="020F0502020204030204" pitchFamily="34" charset="0"/>
              </a:rPr>
              <a:t> : contact@cdg31.fr</a:t>
            </a:r>
          </a:p>
          <a:p>
            <a:pPr marL="0" lvl="3" indent="0" algn="ctr">
              <a:spcBef>
                <a:spcPts val="0"/>
              </a:spcBef>
              <a:spcAft>
                <a:spcPts val="1242"/>
              </a:spcAft>
              <a:buNone/>
            </a:pPr>
            <a:r>
              <a:rPr lang="fr-FR" sz="1814" dirty="0">
                <a:latin typeface="Bodoni MT" panose="02070603080606020203" pitchFamily="18" charset="0"/>
              </a:rPr>
              <a:t>	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1869755" y="1404370"/>
            <a:ext cx="8728940" cy="176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05" tIns="47302" rIns="94605" bIns="47302" numCol="1" anchor="t" anchorCtr="0" compatLnSpc="1">
            <a:prstTxWarp prst="textNoShape">
              <a:avLst/>
            </a:prstTxWarp>
          </a:bodyPr>
          <a:lstStyle>
            <a:lvl1pPr marL="391146" indent="-391146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rtl="0" fontAlgn="base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303820" indent="-2607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tx1"/>
                </a:solidFill>
                <a:latin typeface="+mn-lt"/>
              </a:defRPr>
            </a:lvl3pPr>
            <a:lvl4pPr marL="1825348" indent="-260764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300">
                <a:solidFill>
                  <a:schemeClr val="tx1"/>
                </a:solidFill>
                <a:latin typeface="+mn-lt"/>
              </a:defRPr>
            </a:lvl4pPr>
            <a:lvl5pPr marL="2346876" indent="-26076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5pPr>
            <a:lvl6pPr marL="2868404" indent="-26076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389932" indent="-26076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911460" indent="-26076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432988" indent="-26076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pPr marL="0" lvl="3" indent="0" algn="ctr" defTabSz="829361">
              <a:spcBef>
                <a:spcPts val="0"/>
              </a:spcBef>
              <a:spcAft>
                <a:spcPts val="2483"/>
              </a:spcAft>
              <a:buNone/>
            </a:pPr>
            <a:r>
              <a:rPr lang="fr-FR" sz="1814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 Contrats Groupe</a:t>
            </a:r>
          </a:p>
          <a:p>
            <a:pPr marL="0" lvl="3" indent="0" algn="ctr" defTabSz="829361">
              <a:spcBef>
                <a:spcPts val="0"/>
              </a:spcBef>
              <a:spcAft>
                <a:spcPts val="2483"/>
              </a:spcAft>
              <a:buNone/>
            </a:pPr>
            <a:r>
              <a:rPr lang="fr-FR" sz="1814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Céline ARTIS / Julie ORLIAC / Angélique AMELA</a:t>
            </a:r>
          </a:p>
          <a:p>
            <a:pPr marL="0" lvl="3" indent="0" algn="ctr" defTabSz="829361">
              <a:spcBef>
                <a:spcPts val="0"/>
              </a:spcBef>
              <a:spcAft>
                <a:spcPts val="2483"/>
              </a:spcAft>
              <a:buNone/>
            </a:pPr>
            <a:r>
              <a:rPr lang="fr-FR" sz="1814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 : </a:t>
            </a:r>
            <a:r>
              <a:rPr lang="fr-FR" sz="1814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05 81 91 93 92 – </a:t>
            </a:r>
            <a:r>
              <a:rPr lang="fr-FR" sz="1814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Mél : </a:t>
            </a:r>
            <a:r>
              <a:rPr lang="fr-FR" sz="1814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santeprevoyance@cdg31.fr</a:t>
            </a:r>
            <a:endParaRPr lang="fr-FR" sz="1814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Connecteur droit 2"/>
          <p:cNvCxnSpPr/>
          <p:nvPr/>
        </p:nvCxnSpPr>
        <p:spPr>
          <a:xfrm>
            <a:off x="1246589" y="3298379"/>
            <a:ext cx="9682398" cy="0"/>
          </a:xfrm>
          <a:prstGeom prst="line">
            <a:avLst/>
          </a:prstGeom>
          <a:ln w="19050">
            <a:solidFill>
              <a:srgbClr val="1F92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8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1246589" y="0"/>
            <a:ext cx="9697381" cy="6856561"/>
            <a:chOff x="0" y="0"/>
            <a:chExt cx="10691812" cy="7559676"/>
          </a:xfrm>
        </p:grpSpPr>
        <p:pic>
          <p:nvPicPr>
            <p:cNvPr id="6146" name="Picture 2" descr="\\Nas-rd5200\diffusion\Commun Diffusion\Service Communication\Charte graphique\2021\changement de logo\Modèles de documents\powerpoint\couverture powerpoint_losang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691812" cy="7559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e 5"/>
            <p:cNvGrpSpPr/>
            <p:nvPr/>
          </p:nvGrpSpPr>
          <p:grpSpPr>
            <a:xfrm>
              <a:off x="3762524" y="4200652"/>
              <a:ext cx="3168352" cy="409609"/>
              <a:chOff x="3762524" y="4200652"/>
              <a:chExt cx="3168352" cy="40960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762524" y="4200652"/>
                <a:ext cx="3168352" cy="1560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29361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33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3" name="ZoneTexte 2"/>
              <p:cNvSpPr txBox="1"/>
              <p:nvPr/>
            </p:nvSpPr>
            <p:spPr>
              <a:xfrm>
                <a:off x="3923351" y="4200652"/>
                <a:ext cx="2845110" cy="40960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 defTabSz="829361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907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© CDG 31. Tous droits réservés. </a:t>
                </a:r>
                <a:r>
                  <a:rPr lang="fr-FR" sz="907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[2022].</a:t>
                </a:r>
                <a:endParaRPr lang="fr-FR" sz="907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 defTabSz="829361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907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Toute exploitation commerciale est interdite</a:t>
                </a:r>
              </a:p>
            </p:txBody>
          </p:sp>
        </p:grpSp>
        <p:sp>
          <p:nvSpPr>
            <p:cNvPr id="8" name="Titre 1"/>
            <p:cNvSpPr txBox="1">
              <a:spLocks/>
            </p:cNvSpPr>
            <p:nvPr/>
          </p:nvSpPr>
          <p:spPr bwMode="auto">
            <a:xfrm>
              <a:off x="3474492" y="2844527"/>
              <a:ext cx="3744416" cy="1296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4605" tIns="47302" rIns="94605" bIns="47302" numCol="1" anchor="ctr" anchorCtr="0" compatLnSpc="1">
              <a:prstTxWarp prst="textNoShape">
                <a:avLst/>
              </a:prstTxWarp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2"/>
                  </a:solidFill>
                  <a:latin typeface="Arial" charset="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2"/>
                  </a:solidFill>
                  <a:latin typeface="Arial" charset="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2"/>
                  </a:solidFill>
                  <a:latin typeface="Arial" charset="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2"/>
                  </a:solidFill>
                  <a:latin typeface="Arial" charset="0"/>
                </a:defRPr>
              </a:lvl5pPr>
              <a:lvl6pPr marL="521528" algn="ctr" rtl="0" fontAlgn="base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2"/>
                  </a:solidFill>
                  <a:latin typeface="Arial" charset="0"/>
                </a:defRPr>
              </a:lvl6pPr>
              <a:lvl7pPr marL="1043056" algn="ctr" rtl="0" fontAlgn="base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2"/>
                  </a:solidFill>
                  <a:latin typeface="Arial" charset="0"/>
                </a:defRPr>
              </a:lvl7pPr>
              <a:lvl8pPr marL="1564584" algn="ctr" rtl="0" fontAlgn="base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2"/>
                  </a:solidFill>
                  <a:latin typeface="Arial" charset="0"/>
                </a:defRPr>
              </a:lvl8pPr>
              <a:lvl9pPr marL="2086112" algn="ctr" rtl="0" fontAlgn="base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defTabSz="829361"/>
              <a:r>
                <a:rPr lang="fr-FR" sz="1814" kern="0" dirty="0">
                  <a:ln w="1905"/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Centre de Gestion </a:t>
              </a:r>
            </a:p>
            <a:p>
              <a:pPr defTabSz="829361"/>
              <a:r>
                <a:rPr lang="fr-FR" sz="1814" kern="0" dirty="0">
                  <a:ln w="1905"/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 la Fonction Publique Territoriale </a:t>
              </a:r>
            </a:p>
            <a:p>
              <a:pPr defTabSz="829361"/>
              <a:r>
                <a:rPr lang="fr-FR" sz="1814" kern="0" dirty="0">
                  <a:ln w="1905"/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 la Haute-Garonne</a:t>
              </a:r>
              <a:endParaRPr lang="fr-FR" sz="1814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288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Nas-rd5200\diffusion\Commun Diffusion\Service Communication\Charte graphique\2021\changement de logo\Modèles de documents\powerpoint\page_texte_rouge_Plan de travail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589" y="0"/>
            <a:ext cx="9697381" cy="685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1"/>
          <p:cNvSpPr txBox="1">
            <a:spLocks/>
          </p:cNvSpPr>
          <p:nvPr/>
        </p:nvSpPr>
        <p:spPr bwMode="auto">
          <a:xfrm>
            <a:off x="1524255" y="0"/>
            <a:ext cx="8728940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05" tIns="47302" rIns="94605" bIns="47302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5pPr>
            <a:lvl6pPr marL="521528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6pPr>
            <a:lvl7pPr marL="1043056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7pPr>
            <a:lvl8pPr marL="1564584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8pPr>
            <a:lvl9pPr marL="2086112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829361"/>
            <a:r>
              <a:rPr lang="fr-FR" sz="2540" b="1" kern="0" dirty="0">
                <a:solidFill>
                  <a:srgbClr val="BE0F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III. EMPLOYEURS : COMMENT ADHERER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66124" y="2318720"/>
            <a:ext cx="8728940" cy="4206625"/>
          </a:xfrm>
        </p:spPr>
        <p:txBody>
          <a:bodyPr/>
          <a:lstStyle/>
          <a:p>
            <a:pPr marL="0" indent="0" algn="just">
              <a:buNone/>
            </a:pPr>
            <a:r>
              <a:rPr lang="fr-FR" sz="1633" dirty="0">
                <a:latin typeface="Calibri" panose="020F0502020204030204" pitchFamily="34" charset="0"/>
                <a:cs typeface="Calibri" panose="020F0502020204030204" pitchFamily="34" charset="0"/>
              </a:rPr>
              <a:t>L’adhésion de l’employeur est le préalable indispensable à l’adhésion de ses agents aux couvertures.</a:t>
            </a:r>
          </a:p>
          <a:p>
            <a:pPr marL="0" indent="0" algn="just">
              <a:buNone/>
            </a:pPr>
            <a:endParaRPr lang="fr-FR" sz="2177" b="1" dirty="0">
              <a:solidFill>
                <a:srgbClr val="3F227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fr-FR" sz="2177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Procédure :</a:t>
            </a:r>
          </a:p>
          <a:p>
            <a:pPr marL="0" indent="0" algn="just">
              <a:buNone/>
            </a:pPr>
            <a:r>
              <a:rPr lang="fr-FR" sz="1633" dirty="0">
                <a:latin typeface="Calibri" panose="020F0502020204030204" pitchFamily="34" charset="0"/>
                <a:cs typeface="Calibri" panose="020F0502020204030204" pitchFamily="34" charset="0"/>
              </a:rPr>
              <a:t>- Engager une adhésion provisoire (bulletin d’adhésion provisoire en prévoyance/Déclaration d’intention d’adhésion en santé) dès à présent afin de permettre la campagne d’information des agents </a:t>
            </a:r>
          </a:p>
          <a:p>
            <a:pPr marL="0" indent="0" algn="just">
              <a:buNone/>
            </a:pPr>
            <a:r>
              <a:rPr lang="fr-FR" sz="1633" dirty="0">
                <a:latin typeface="Calibri" panose="020F0502020204030204" pitchFamily="34" charset="0"/>
                <a:cs typeface="Calibri" panose="020F0502020204030204" pitchFamily="34" charset="0"/>
              </a:rPr>
              <a:t>- Demande d’avis au CST</a:t>
            </a:r>
          </a:p>
          <a:p>
            <a:pPr marL="0" indent="0" algn="just">
              <a:buNone/>
            </a:pPr>
            <a:r>
              <a:rPr lang="fr-FR" sz="1633" dirty="0">
                <a:latin typeface="Calibri" panose="020F0502020204030204" pitchFamily="34" charset="0"/>
                <a:cs typeface="Calibri" panose="020F0502020204030204" pitchFamily="34" charset="0"/>
              </a:rPr>
              <a:t>- Délibération de l’assemblée délibérante (adhésion et fixation de la participation employeur)</a:t>
            </a:r>
          </a:p>
          <a:p>
            <a:pPr marL="0" indent="0" algn="just">
              <a:buNone/>
            </a:pPr>
            <a:r>
              <a:rPr lang="fr-FR" sz="2177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0" indent="0" algn="just">
              <a:buNone/>
            </a:pPr>
            <a:endParaRPr lang="fr-FR" sz="2177" b="1" dirty="0">
              <a:solidFill>
                <a:srgbClr val="3F227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fr-FR" sz="1179" dirty="0">
              <a:latin typeface="Myriad Pro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9361" fontAlgn="base">
              <a:spcBef>
                <a:spcPct val="0"/>
              </a:spcBef>
              <a:spcAft>
                <a:spcPct val="0"/>
              </a:spcAft>
            </a:pPr>
            <a:fld id="{4BE674E7-B6E7-471A-B468-627A22F2484B}" type="slidenum">
              <a:rPr lang="fr-FR" altLang="fr-FR">
                <a:solidFill>
                  <a:srgbClr val="000000"/>
                </a:solidFill>
                <a:latin typeface="Arial" charset="0"/>
              </a:rPr>
              <a:pPr defTabSz="829361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fr-FR" altLang="fr-FR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91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 bwMode="auto">
          <a:xfrm>
            <a:off x="1524255" y="0"/>
            <a:ext cx="8728940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05" tIns="47302" rIns="94605" bIns="47302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5pPr>
            <a:lvl6pPr marL="521528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6pPr>
            <a:lvl7pPr marL="1043056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7pPr>
            <a:lvl8pPr marL="1564584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8pPr>
            <a:lvl9pPr marL="2086112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829361"/>
            <a:r>
              <a:rPr lang="fr-FR" sz="2540" b="1" kern="0" dirty="0">
                <a:solidFill>
                  <a:srgbClr val="BE0F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II. EMPLOYEURS : COMMENT ADHERER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66124" y="1143001"/>
            <a:ext cx="8864737" cy="5382344"/>
          </a:xfrm>
        </p:spPr>
        <p:txBody>
          <a:bodyPr/>
          <a:lstStyle/>
          <a:p>
            <a:pPr marL="0" indent="0" algn="just">
              <a:buNone/>
            </a:pPr>
            <a:r>
              <a:rPr lang="fr-FR" sz="2177" b="1" dirty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documents à votre disposition sur le site Internet :</a:t>
            </a:r>
          </a:p>
          <a:p>
            <a:pPr marL="0" indent="0" algn="just">
              <a:buNone/>
            </a:pPr>
            <a:endParaRPr lang="fr-FR" sz="1633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fr-FR" sz="1633" b="1" dirty="0">
                <a:latin typeface="Calibri" panose="020F0502020204030204" pitchFamily="34" charset="0"/>
                <a:cs typeface="Calibri" panose="020F0502020204030204" pitchFamily="34" charset="0"/>
              </a:rPr>
              <a:t>En Prévoyance :</a:t>
            </a:r>
          </a:p>
          <a:p>
            <a:pPr marL="0" indent="0" algn="just">
              <a:buNone/>
            </a:pPr>
            <a:r>
              <a:rPr lang="fr-FR" sz="1633" dirty="0">
                <a:latin typeface="Calibri" panose="020F0502020204030204" pitchFamily="34" charset="0"/>
                <a:cs typeface="Calibri" panose="020F0502020204030204" pitchFamily="34" charset="0"/>
              </a:rPr>
              <a:t>- Une plaquette de présentation des couvertures et taux </a:t>
            </a:r>
          </a:p>
          <a:p>
            <a:pPr marL="0" indent="0" algn="just">
              <a:buNone/>
            </a:pPr>
            <a:r>
              <a:rPr lang="fr-FR" sz="1633" dirty="0">
                <a:latin typeface="Calibri" panose="020F0502020204030204" pitchFamily="34" charset="0"/>
                <a:cs typeface="Calibri" panose="020F0502020204030204" pitchFamily="34" charset="0"/>
              </a:rPr>
              <a:t>- Une note explicative « Comment adhérer pour permettre à ses agents d’adhérer aux couvertures » </a:t>
            </a:r>
          </a:p>
          <a:p>
            <a:pPr marL="0" indent="0" algn="just">
              <a:buNone/>
            </a:pPr>
            <a:r>
              <a:rPr lang="fr-FR" sz="1633" dirty="0">
                <a:latin typeface="Calibri" panose="020F0502020204030204" pitchFamily="34" charset="0"/>
                <a:cs typeface="Calibri" panose="020F0502020204030204" pitchFamily="34" charset="0"/>
              </a:rPr>
              <a:t>- Un bulletin d’adhésion Employeur (pour adhésion définitive et provisoire) </a:t>
            </a:r>
          </a:p>
          <a:p>
            <a:pPr marL="0" indent="0" algn="just">
              <a:buNone/>
            </a:pPr>
            <a:r>
              <a:rPr lang="fr-FR" sz="1633" dirty="0">
                <a:latin typeface="Calibri" panose="020F0502020204030204" pitchFamily="34" charset="0"/>
                <a:cs typeface="Calibri" panose="020F0502020204030204" pitchFamily="34" charset="0"/>
              </a:rPr>
              <a:t>- Un imprimé type de saisine du CST pour les employeurs relevant du CST du CDG31 </a:t>
            </a:r>
          </a:p>
          <a:p>
            <a:pPr marL="0" indent="0" algn="just">
              <a:buNone/>
            </a:pPr>
            <a:r>
              <a:rPr lang="fr-FR" sz="1633" dirty="0">
                <a:latin typeface="Calibri" panose="020F0502020204030204" pitchFamily="34" charset="0"/>
                <a:cs typeface="Calibri" panose="020F0502020204030204" pitchFamily="34" charset="0"/>
              </a:rPr>
              <a:t>- Un modèle de délibération</a:t>
            </a:r>
          </a:p>
          <a:p>
            <a:pPr marL="0" indent="0" algn="just">
              <a:buNone/>
            </a:pPr>
            <a:r>
              <a:rPr lang="fr-FR" sz="1633" dirty="0">
                <a:latin typeface="Calibri" panose="020F0502020204030204" pitchFamily="34" charset="0"/>
                <a:cs typeface="Calibri" panose="020F0502020204030204" pitchFamily="34" charset="0"/>
              </a:rPr>
              <a:t>- Une convention d’adhésion au service Contrats Groupe</a:t>
            </a:r>
          </a:p>
          <a:p>
            <a:pPr marL="0" indent="0" algn="just">
              <a:buNone/>
            </a:pPr>
            <a:endParaRPr lang="fr-FR" sz="1633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fr-FR" sz="1633" b="1" dirty="0">
                <a:latin typeface="Calibri" panose="020F0502020204030204" pitchFamily="34" charset="0"/>
                <a:cs typeface="Calibri" panose="020F0502020204030204" pitchFamily="34" charset="0"/>
              </a:rPr>
              <a:t>En Santé :</a:t>
            </a:r>
          </a:p>
          <a:p>
            <a:pPr marL="0" indent="0" algn="just">
              <a:buNone/>
            </a:pPr>
            <a:r>
              <a:rPr lang="fr-FR" sz="1633" dirty="0">
                <a:latin typeface="Calibri" panose="020F0502020204030204" pitchFamily="34" charset="0"/>
                <a:cs typeface="Calibri" panose="020F0502020204030204" pitchFamily="34" charset="0"/>
              </a:rPr>
              <a:t>- Une plaquette de présentation des couvertures et taux </a:t>
            </a:r>
          </a:p>
          <a:p>
            <a:pPr marL="0" indent="0" algn="just">
              <a:buNone/>
            </a:pPr>
            <a:r>
              <a:rPr lang="fr-FR" sz="1633" dirty="0">
                <a:latin typeface="Calibri" panose="020F0502020204030204" pitchFamily="34" charset="0"/>
                <a:cs typeface="Calibri" panose="020F0502020204030204" pitchFamily="34" charset="0"/>
              </a:rPr>
              <a:t>- Une note explicative « Comment adhérer et faire adhérer ses agents » </a:t>
            </a:r>
          </a:p>
          <a:p>
            <a:pPr marL="0" indent="0" algn="just">
              <a:buNone/>
            </a:pPr>
            <a:r>
              <a:rPr lang="fr-FR" sz="1633" dirty="0">
                <a:latin typeface="Calibri" panose="020F0502020204030204" pitchFamily="34" charset="0"/>
                <a:cs typeface="Calibri" panose="020F0502020204030204" pitchFamily="34" charset="0"/>
              </a:rPr>
              <a:t>- Une déclaration d’intention d’adhésion </a:t>
            </a:r>
          </a:p>
          <a:p>
            <a:pPr marL="0" indent="0" algn="just">
              <a:buNone/>
            </a:pPr>
            <a:r>
              <a:rPr lang="fr-FR" sz="1633" dirty="0">
                <a:latin typeface="Calibri" panose="020F0502020204030204" pitchFamily="34" charset="0"/>
                <a:cs typeface="Calibri" panose="020F0502020204030204" pitchFamily="34" charset="0"/>
              </a:rPr>
              <a:t>- Des conditions particulières </a:t>
            </a:r>
          </a:p>
          <a:p>
            <a:pPr marL="0" indent="0" algn="just">
              <a:buNone/>
            </a:pPr>
            <a:r>
              <a:rPr lang="fr-FR" sz="1633" dirty="0">
                <a:latin typeface="Calibri" panose="020F0502020204030204" pitchFamily="34" charset="0"/>
                <a:cs typeface="Calibri" panose="020F0502020204030204" pitchFamily="34" charset="0"/>
              </a:rPr>
              <a:t>- Un imprimé type de saisine du CST pour les employeurs relevant du CST du CDG31 </a:t>
            </a:r>
          </a:p>
          <a:p>
            <a:pPr marL="0" indent="0" algn="just">
              <a:buNone/>
            </a:pPr>
            <a:r>
              <a:rPr lang="fr-FR" sz="1633" dirty="0">
                <a:latin typeface="Calibri" panose="020F0502020204030204" pitchFamily="34" charset="0"/>
                <a:cs typeface="Calibri" panose="020F0502020204030204" pitchFamily="34" charset="0"/>
              </a:rPr>
              <a:t>- Un modèle de délibération</a:t>
            </a:r>
          </a:p>
          <a:p>
            <a:pPr marL="0" indent="0" algn="just">
              <a:buNone/>
            </a:pPr>
            <a:r>
              <a:rPr lang="fr-FR" sz="1633" dirty="0">
                <a:latin typeface="Calibri" panose="020F0502020204030204" pitchFamily="34" charset="0"/>
                <a:cs typeface="Calibri" panose="020F0502020204030204" pitchFamily="34" charset="0"/>
              </a:rPr>
              <a:t>- Une convention d’adhésion au service Contrats Groupe</a:t>
            </a:r>
          </a:p>
          <a:p>
            <a:pPr marL="0" indent="0" algn="just">
              <a:buNone/>
            </a:pPr>
            <a:endParaRPr lang="fr-FR" sz="1633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fr-FR" sz="1179" dirty="0">
              <a:latin typeface="Myriad Pro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9361" fontAlgn="base">
              <a:spcBef>
                <a:spcPct val="0"/>
              </a:spcBef>
              <a:spcAft>
                <a:spcPct val="0"/>
              </a:spcAft>
            </a:pPr>
            <a:fld id="{4BE674E7-B6E7-471A-B468-627A22F2484B}" type="slidenum">
              <a:rPr lang="fr-FR" altLang="fr-FR">
                <a:solidFill>
                  <a:srgbClr val="000000"/>
                </a:solidFill>
                <a:latin typeface="Arial" charset="0"/>
              </a:rPr>
              <a:pPr defTabSz="829361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fr-FR" altLang="fr-FR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21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Nas-rd5200\diffusion\Commun Diffusion\Service Communication\Charte graphique\2021\changement de logo\Modèles de documents\powerpoint\page_texte_rouge_Plan de travail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589" y="0"/>
            <a:ext cx="9697381" cy="685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1"/>
          <p:cNvSpPr txBox="1">
            <a:spLocks/>
          </p:cNvSpPr>
          <p:nvPr/>
        </p:nvSpPr>
        <p:spPr bwMode="auto">
          <a:xfrm>
            <a:off x="1524255" y="0"/>
            <a:ext cx="8728940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05" tIns="47302" rIns="94605" bIns="47302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5pPr>
            <a:lvl6pPr marL="521528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6pPr>
            <a:lvl7pPr marL="1043056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7pPr>
            <a:lvl8pPr marL="1564584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8pPr>
            <a:lvl9pPr marL="2086112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829361"/>
            <a:r>
              <a:rPr lang="fr-FR" sz="2540" b="1" kern="0" dirty="0">
                <a:solidFill>
                  <a:srgbClr val="BE0F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III. CONDITIONS D’ACCÈS AU SERVICE DU CDG31</a:t>
            </a:r>
          </a:p>
        </p:txBody>
      </p:sp>
      <p:graphicFrame>
        <p:nvGraphicFramePr>
          <p:cNvPr id="2" name="Espace réservé du contenu 1">
            <a:extLst>
              <a:ext uri="{FF2B5EF4-FFF2-40B4-BE49-F238E27FC236}">
                <a16:creationId xmlns:a16="http://schemas.microsoft.com/office/drawing/2014/main" id="{94914AF0-3BBB-9325-AA8E-640DBC86331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430" y="3095706"/>
          <a:ext cx="7955083" cy="34773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3805">
                  <a:extLst>
                    <a:ext uri="{9D8B030D-6E8A-4147-A177-3AD203B41FA5}">
                      <a16:colId xmlns:a16="http://schemas.microsoft.com/office/drawing/2014/main" val="1433486613"/>
                    </a:ext>
                  </a:extLst>
                </a:gridCol>
                <a:gridCol w="2041832">
                  <a:extLst>
                    <a:ext uri="{9D8B030D-6E8A-4147-A177-3AD203B41FA5}">
                      <a16:colId xmlns:a16="http://schemas.microsoft.com/office/drawing/2014/main" val="1042135613"/>
                    </a:ext>
                  </a:extLst>
                </a:gridCol>
                <a:gridCol w="2169446">
                  <a:extLst>
                    <a:ext uri="{9D8B030D-6E8A-4147-A177-3AD203B41FA5}">
                      <a16:colId xmlns:a16="http://schemas.microsoft.com/office/drawing/2014/main" val="1845392308"/>
                    </a:ext>
                  </a:extLst>
                </a:gridCol>
              </a:tblGrid>
              <a:tr h="331741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Variables</a:t>
                      </a:r>
                    </a:p>
                  </a:txBody>
                  <a:tcPr marL="62201" marR="62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78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Coût global en tarification 2023</a:t>
                      </a:r>
                    </a:p>
                  </a:txBody>
                  <a:tcPr marL="62201" marR="62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78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Coût global en tarification à compter de 2024</a:t>
                      </a:r>
                    </a:p>
                  </a:txBody>
                  <a:tcPr marL="62201" marR="62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952154"/>
                  </a:ext>
                </a:extLst>
              </a:tr>
              <a:tr h="497612"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Une structure adhère en Santé au 1</a:t>
                      </a:r>
                      <a:r>
                        <a:rPr lang="fr-FR" sz="1100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er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janvier 2024 et présente un effectif constant des 20 mêmes agents adhérents sur les 7 années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201" marR="62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r>
                        <a:rPr lang="fr-FR" sz="11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€</a:t>
                      </a: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x 20 x 7 = 1 680 €</a:t>
                      </a:r>
                    </a:p>
                    <a:p>
                      <a:pPr algn="ctr"/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201" marR="62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31</a:t>
                      </a:r>
                      <a:r>
                        <a:rPr lang="fr-FR" sz="11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€</a:t>
                      </a: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x 20 = 620 €</a:t>
                      </a:r>
                    </a:p>
                  </a:txBody>
                  <a:tcPr marL="62201" marR="62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718828"/>
                  </a:ext>
                </a:extLst>
              </a:tr>
              <a:tr h="497612"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Une structure adhère en Prévoyance au 1</a:t>
                      </a:r>
                      <a:r>
                        <a:rPr lang="fr-FR" sz="1100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er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janvier 2024 et présente un effectif constant des 20 mêmes agents adhérents sur les 7 années</a:t>
                      </a:r>
                    </a:p>
                  </a:txBody>
                  <a:tcPr marL="62201" marR="62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r>
                        <a:rPr lang="fr-FR" sz="11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€</a:t>
                      </a: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x 20 x 7 = 1 260 €</a:t>
                      </a:r>
                    </a:p>
                    <a:p>
                      <a:pPr algn="ctr"/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201" marR="62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31</a:t>
                      </a:r>
                      <a:r>
                        <a:rPr lang="fr-FR" sz="11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€</a:t>
                      </a: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x 20 = 620 €</a:t>
                      </a:r>
                    </a:p>
                  </a:txBody>
                  <a:tcPr marL="62201" marR="62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23033"/>
                  </a:ext>
                </a:extLst>
              </a:tr>
              <a:tr h="534068"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Une structure adhère en Santé au 1</a:t>
                      </a:r>
                      <a:r>
                        <a:rPr lang="fr-FR" sz="1100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er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janvier 2026 et présente un effectif </a:t>
                      </a:r>
                      <a:r>
                        <a:rPr lang="fr-FR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constant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des 20 mêmes agents adhérents (durée adhésion : 5 ans)</a:t>
                      </a:r>
                    </a:p>
                  </a:txBody>
                  <a:tcPr marL="62201" marR="62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r>
                        <a:rPr lang="fr-FR" sz="11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€</a:t>
                      </a: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x 20 x 5 = 1 200 €</a:t>
                      </a:r>
                    </a:p>
                    <a:p>
                      <a:pPr algn="ctr"/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201" marR="62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31</a:t>
                      </a:r>
                      <a:r>
                        <a:rPr lang="fr-FR" sz="11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€</a:t>
                      </a: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x 20 = 620 €</a:t>
                      </a:r>
                    </a:p>
                  </a:txBody>
                  <a:tcPr marL="62201" marR="62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057468"/>
                  </a:ext>
                </a:extLst>
              </a:tr>
              <a:tr h="534068"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Une structure adhère en Prévoyance au 1</a:t>
                      </a:r>
                      <a:r>
                        <a:rPr lang="fr-FR" sz="1100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er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janvier 2025 et présente un effectif constant des 20 mêmes agents adhérents (durée adhésion : 6 ans)</a:t>
                      </a:r>
                    </a:p>
                  </a:txBody>
                  <a:tcPr marL="62201" marR="62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r>
                        <a:rPr lang="fr-FR" sz="11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€</a:t>
                      </a: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x 20 x 6 = 1 080€</a:t>
                      </a:r>
                    </a:p>
                    <a:p>
                      <a:pPr algn="ctr"/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201" marR="62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31</a:t>
                      </a:r>
                      <a:r>
                        <a:rPr lang="fr-FR" sz="11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€</a:t>
                      </a: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x 20 = 620 €</a:t>
                      </a:r>
                    </a:p>
                  </a:txBody>
                  <a:tcPr marL="62201" marR="62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8514914"/>
                  </a:ext>
                </a:extLst>
              </a:tr>
              <a:tr h="534068"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Une structure adhère au 1</a:t>
                      </a:r>
                      <a:r>
                        <a:rPr lang="fr-FR" sz="1100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er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janvier 2024 en Santé </a:t>
                      </a:r>
                      <a:r>
                        <a:rPr lang="fr-FR" sz="11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et 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en Prévoyance et présente un effectif constant des 20 mêmes agents adhérents sur les 7 années</a:t>
                      </a:r>
                    </a:p>
                  </a:txBody>
                  <a:tcPr marL="62201" marR="62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15</a:t>
                      </a:r>
                      <a:r>
                        <a:rPr lang="fr-FR" sz="11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€</a:t>
                      </a: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x 20 x 7 = 2 100 €</a:t>
                      </a:r>
                    </a:p>
                    <a:p>
                      <a:pPr algn="ctr"/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201" marR="62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(31</a:t>
                      </a:r>
                      <a:r>
                        <a:rPr lang="fr-FR" sz="11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€</a:t>
                      </a: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x 20) + (31</a:t>
                      </a:r>
                      <a:r>
                        <a:rPr lang="fr-FR" sz="11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€</a:t>
                      </a: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x 20) = 1 240 €</a:t>
                      </a:r>
                    </a:p>
                  </a:txBody>
                  <a:tcPr marL="62201" marR="62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0414895"/>
                  </a:ext>
                </a:extLst>
              </a:tr>
              <a:tr h="534068"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Une structure adhère au 1</a:t>
                      </a:r>
                      <a:r>
                        <a:rPr lang="fr-FR" sz="1100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er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janvier 2025 en Santé </a:t>
                      </a:r>
                      <a:r>
                        <a:rPr lang="fr-FR" sz="11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et 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en Prévoyance et présente un effectif constant des 20 mêmes agents adhérents (durée adhésion 6 ans)</a:t>
                      </a:r>
                    </a:p>
                  </a:txBody>
                  <a:tcPr marL="62201" marR="62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15</a:t>
                      </a:r>
                      <a:r>
                        <a:rPr lang="fr-FR" sz="11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€</a:t>
                      </a: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x 20 x 6 = 1 800 €</a:t>
                      </a:r>
                    </a:p>
                    <a:p>
                      <a:pPr algn="ctr"/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201" marR="62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(31</a:t>
                      </a:r>
                      <a:r>
                        <a:rPr lang="fr-FR" sz="11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€</a:t>
                      </a: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x 40) + (31</a:t>
                      </a:r>
                      <a:r>
                        <a:rPr lang="fr-FR" sz="11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€</a:t>
                      </a: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x 40) = 1 240 €</a:t>
                      </a:r>
                    </a:p>
                  </a:txBody>
                  <a:tcPr marL="62201" marR="622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843732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9361" fontAlgn="base">
              <a:spcBef>
                <a:spcPct val="0"/>
              </a:spcBef>
              <a:spcAft>
                <a:spcPct val="0"/>
              </a:spcAft>
            </a:pPr>
            <a:fld id="{4BE674E7-B6E7-471A-B468-627A22F2484B}" type="slidenum">
              <a:rPr lang="fr-FR" altLang="fr-FR">
                <a:solidFill>
                  <a:srgbClr val="000000"/>
                </a:solidFill>
                <a:latin typeface="Arial" charset="0"/>
              </a:rPr>
              <a:pPr defTabSz="829361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fr-FR" altLang="fr-FR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B61D14A8-8A06-1610-B090-189409C2A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268" y="2752648"/>
            <a:ext cx="8650325" cy="30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29361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fr-FR" altLang="fr-FR" sz="145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Exemple : Coût global du service pour une structure présentant les mêmes 20 agents adhérents aux couvertures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F1DCA2B-7C8B-E97C-D4C4-1EA037A3026B}"/>
              </a:ext>
            </a:extLst>
          </p:cNvPr>
          <p:cNvSpPr txBox="1"/>
          <p:nvPr/>
        </p:nvSpPr>
        <p:spPr>
          <a:xfrm>
            <a:off x="1695763" y="1067044"/>
            <a:ext cx="8038930" cy="18513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11010" indent="-311010" defTabSz="829361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Char char="-"/>
            </a:pPr>
            <a:r>
              <a:rPr lang="fr-FR" sz="1633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Le coût du service est de 31€ par agent adhérent à une couverture à un risque payable à la suite de l’adhésion uniquement</a:t>
            </a:r>
            <a:endParaRPr lang="fr-FR" sz="1633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11010" indent="-311010" defTabSz="829361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Char char="-"/>
            </a:pPr>
            <a:r>
              <a:rPr lang="fr-FR" sz="1633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Cette modification du coût du service permet au CDG31 de couvrir les dépenses afférentes à la mise en place du service et à sa gestion en amont</a:t>
            </a:r>
            <a:endParaRPr lang="fr-FR" sz="1633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11010" indent="-311010" defTabSz="829361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Char char="-"/>
            </a:pPr>
            <a:r>
              <a:rPr lang="fr-FR" sz="1633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Elle constitue en outre un gain économique pour les collectivités adhérentes sur la durée du contrat</a:t>
            </a:r>
            <a:endParaRPr lang="fr-FR" sz="1633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defTabSz="829361" fontAlgn="base">
              <a:spcBef>
                <a:spcPct val="0"/>
              </a:spcBef>
              <a:spcAft>
                <a:spcPct val="0"/>
              </a:spcAft>
            </a:pPr>
            <a:endParaRPr lang="fr-FR" sz="1633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94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41EEABF3-7B99-2DBA-A2A2-232CBE75B6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285" y="872869"/>
            <a:ext cx="8233288" cy="1346202"/>
          </a:xfrm>
        </p:spPr>
        <p:txBody>
          <a:bodyPr/>
          <a:lstStyle/>
          <a:p>
            <a:r>
              <a:rPr lang="fr-FR" sz="5400" dirty="0">
                <a:latin typeface="+mn-lt"/>
              </a:rPr>
              <a:t>Convention de participation Santé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8CFE1D53-7F2D-7C80-8F55-3C01F27992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285" y="2875219"/>
            <a:ext cx="5629573" cy="2708434"/>
          </a:xfrm>
        </p:spPr>
        <p:txBody>
          <a:bodyPr/>
          <a:lstStyle/>
          <a:p>
            <a:r>
              <a:rPr lang="fr-FR" sz="4400" dirty="0">
                <a:latin typeface="+mn-lt"/>
              </a:rPr>
              <a:t>Centre de gestion de la FPT de Haute Garonne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D740A8D3-036A-3401-AD95-2A8D0F93B753}"/>
              </a:ext>
            </a:extLst>
          </p:cNvPr>
          <p:cNvSpPr txBox="1">
            <a:spLocks/>
          </p:cNvSpPr>
          <p:nvPr/>
        </p:nvSpPr>
        <p:spPr bwMode="auto">
          <a:xfrm>
            <a:off x="244285" y="4854645"/>
            <a:ext cx="6698956" cy="69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4572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800" b="1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algn="l" defTabSz="4572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2683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l" defTabSz="4572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2683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l" defTabSz="4572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2683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l" defTabSz="4572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2683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l" defTabSz="4572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2683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2683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2683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2683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2800" dirty="0">
                <a:latin typeface="+mn-lt"/>
              </a:rPr>
              <a:t>Présentation à destination des élus </a:t>
            </a:r>
          </a:p>
          <a:p>
            <a:r>
              <a:rPr lang="fr-FR" sz="2800" dirty="0">
                <a:latin typeface="+mn-lt"/>
              </a:rPr>
              <a:t>et décideurs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D6FBD3D-36A9-9A97-A293-B520EA33E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8921">
            <a:off x="9297012" y="1934815"/>
            <a:ext cx="2335615" cy="298837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8C4DBE55-A56E-A6C3-F916-2123F1C7AD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5924">
            <a:off x="9052402" y="4688152"/>
            <a:ext cx="2553928" cy="170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88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00" y="600000"/>
            <a:ext cx="10955867" cy="555217"/>
          </a:xfrm>
        </p:spPr>
        <p:txBody>
          <a:bodyPr/>
          <a:lstStyle/>
          <a:p>
            <a:r>
              <a:rPr lang="fr-FR" sz="4400" dirty="0">
                <a:latin typeface="+mn-lt"/>
              </a:rPr>
              <a:t>Sommaire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fld id="{0197657B-8F99-43FF-9C46-7675354BEEB6}" type="slidenum">
              <a:rPr lang="en-US" altLang="fr-FR">
                <a:solidFill>
                  <a:prstClr val="white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fr-FR" dirty="0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8E0A072-69CF-5EB5-B227-CCAC83E57769}"/>
              </a:ext>
            </a:extLst>
          </p:cNvPr>
          <p:cNvSpPr txBox="1"/>
          <p:nvPr/>
        </p:nvSpPr>
        <p:spPr>
          <a:xfrm>
            <a:off x="2381693" y="2392325"/>
            <a:ext cx="769819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6897"/>
                </a:solidFill>
              </a:rPr>
              <a:t>Présentation de la MNT</a:t>
            </a:r>
          </a:p>
          <a:p>
            <a:endParaRPr lang="fr-FR" sz="2800" dirty="0">
              <a:solidFill>
                <a:srgbClr val="006897"/>
              </a:solidFill>
            </a:endParaRPr>
          </a:p>
          <a:p>
            <a:r>
              <a:rPr lang="fr-FR" sz="2800" dirty="0">
                <a:solidFill>
                  <a:srgbClr val="006897"/>
                </a:solidFill>
              </a:rPr>
              <a:t>Les avantages de la convention et du contrat retenu</a:t>
            </a:r>
          </a:p>
          <a:p>
            <a:endParaRPr lang="fr-FR" sz="2800" dirty="0">
              <a:solidFill>
                <a:srgbClr val="006897"/>
              </a:solidFill>
            </a:endParaRPr>
          </a:p>
          <a:p>
            <a:r>
              <a:rPr lang="fr-FR" sz="2800" dirty="0">
                <a:solidFill>
                  <a:srgbClr val="006897"/>
                </a:solidFill>
              </a:rPr>
              <a:t>L’adhésion de votre collectivité et de vos agents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5DDCE14-0FF6-0D45-010E-AEC533F4D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1298" y="6139962"/>
            <a:ext cx="995146" cy="66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720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1AC8F512-447E-5E59-C7C8-5A3458D64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1298" y="6139962"/>
            <a:ext cx="995146" cy="66374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2A862A2A-E9E7-BE5A-41B3-6CC84E1991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94"/>
          <a:stretch/>
        </p:blipFill>
        <p:spPr>
          <a:xfrm rot="-120000">
            <a:off x="3710166" y="805478"/>
            <a:ext cx="5257357" cy="309918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1E01162-AE63-6428-1FBC-4C61C3341D55}"/>
              </a:ext>
            </a:extLst>
          </p:cNvPr>
          <p:cNvSpPr txBox="1"/>
          <p:nvPr/>
        </p:nvSpPr>
        <p:spPr>
          <a:xfrm>
            <a:off x="3888475" y="998866"/>
            <a:ext cx="48714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6897"/>
                </a:solidFill>
                <a:effectLst/>
                <a:uLnTx/>
                <a:uFillTx/>
                <a:ea typeface="MS PGothic" pitchFamily="34" charset="-128"/>
                <a:cs typeface="Arial" panose="020B0604020202020204" pitchFamily="34" charset="0"/>
              </a:rPr>
              <a:t>Le Centre de Gestion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6897"/>
                </a:solidFill>
                <a:effectLst/>
                <a:uLnTx/>
                <a:uFillTx/>
                <a:ea typeface="MS PGothic" pitchFamily="34" charset="-128"/>
                <a:cs typeface="Arial" panose="020B0604020202020204" pitchFamily="34" charset="0"/>
              </a:rPr>
              <a:t>de Haute-Garonne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6897"/>
                </a:solidFill>
                <a:effectLst/>
                <a:uLnTx/>
                <a:uFillTx/>
                <a:ea typeface="MS PGothic" pitchFamily="34" charset="-128"/>
                <a:cs typeface="Arial" panose="020B0604020202020204" pitchFamily="34" charset="0"/>
              </a:rPr>
              <a:t>a retenu la MNT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6897"/>
                </a:solidFill>
                <a:effectLst/>
                <a:uLnTx/>
                <a:uFillTx/>
                <a:ea typeface="MS PGothic" pitchFamily="34" charset="-128"/>
                <a:cs typeface="Arial" panose="020B0604020202020204" pitchFamily="34" charset="0"/>
              </a:rPr>
              <a:t>à l’issue d’une procédure de mise en concurrence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6897"/>
                </a:solidFill>
                <a:effectLst/>
                <a:uLnTx/>
                <a:uFillTx/>
                <a:ea typeface="MS PGothic" pitchFamily="34" charset="-128"/>
                <a:cs typeface="Arial" panose="020B0604020202020204" pitchFamily="34" charset="0"/>
              </a:rPr>
              <a:t>pour votre nouvelle convention de participation santé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51E08BB-3365-207C-3530-6EDAB772AC9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75"/>
          <a:stretch/>
        </p:blipFill>
        <p:spPr>
          <a:xfrm rot="60000">
            <a:off x="1834312" y="4153740"/>
            <a:ext cx="3862315" cy="91004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5541B59-0A89-B6C1-6F65-AE67E758E8EB}"/>
              </a:ext>
            </a:extLst>
          </p:cNvPr>
          <p:cNvSpPr txBox="1"/>
          <p:nvPr/>
        </p:nvSpPr>
        <p:spPr>
          <a:xfrm>
            <a:off x="2082704" y="4249909"/>
            <a:ext cx="3445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MS PGothic" pitchFamily="34" charset="-128"/>
                <a:cs typeface="Arial" panose="020B0604020202020204" pitchFamily="34" charset="0"/>
              </a:rPr>
              <a:t>Date d’effet de la convention :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MS PGothic" pitchFamily="34" charset="-128"/>
                <a:cs typeface="Arial" panose="020B0604020202020204" pitchFamily="34" charset="0"/>
              </a:rPr>
              <a:t>1</a:t>
            </a:r>
            <a:r>
              <a:rPr kumimoji="0" lang="fr-FR" sz="20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MS PGothic" pitchFamily="34" charset="-128"/>
                <a:cs typeface="Arial" panose="020B0604020202020204" pitchFamily="34" charset="0"/>
              </a:rPr>
              <a:t>er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fr-FR" sz="2000" b="1" dirty="0">
                <a:solidFill>
                  <a:srgbClr val="FFFFFF"/>
                </a:solidFill>
                <a:cs typeface="Arial" panose="020B0604020202020204" pitchFamily="34" charset="0"/>
              </a:rPr>
              <a:t>janvier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MS PGothic" pitchFamily="34" charset="-128"/>
                <a:cs typeface="Arial" panose="020B0604020202020204" pitchFamily="34" charset="0"/>
              </a:rPr>
              <a:t> 2024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21615D0-FD10-5EF8-BAC1-5A4F69F5A9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75"/>
          <a:stretch/>
        </p:blipFill>
        <p:spPr>
          <a:xfrm rot="60000">
            <a:off x="6606635" y="4235561"/>
            <a:ext cx="3872557" cy="91284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E175410-5BE3-0339-7A05-2127ED471890}"/>
              </a:ext>
            </a:extLst>
          </p:cNvPr>
          <p:cNvSpPr txBox="1"/>
          <p:nvPr/>
        </p:nvSpPr>
        <p:spPr>
          <a:xfrm>
            <a:off x="6720491" y="4275648"/>
            <a:ext cx="3644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MS PGothic" pitchFamily="34" charset="-128"/>
                <a:cs typeface="Arial" panose="020B0604020202020204" pitchFamily="34" charset="0"/>
              </a:rPr>
              <a:t>Durée de la convention : 6 ans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MS PGothic" pitchFamily="34" charset="-128"/>
                <a:cs typeface="Arial" panose="020B0604020202020204" pitchFamily="34" charset="0"/>
              </a:rPr>
              <a:t>(Prorogation d’un an possible)</a:t>
            </a:r>
          </a:p>
        </p:txBody>
      </p:sp>
      <p:sp>
        <p:nvSpPr>
          <p:cNvPr id="8" name="Espace réservé du numéro de diapositive 3">
            <a:extLst>
              <a:ext uri="{FF2B5EF4-FFF2-40B4-BE49-F238E27FC236}">
                <a16:creationId xmlns:a16="http://schemas.microsoft.com/office/drawing/2014/main" id="{CCC601D8-58B9-B050-EAEC-84F3253CAE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4090" y="5788118"/>
            <a:ext cx="400050" cy="274637"/>
          </a:xfrm>
        </p:spPr>
        <p:txBody>
          <a:bodyPr/>
          <a:lstStyle/>
          <a:p>
            <a:fld id="{0197657B-8F99-43FF-9C46-7675354BEEB6}" type="slidenum">
              <a:rPr lang="en-US" altLang="fr-FR" smtClean="0"/>
              <a:pPr/>
              <a:t>9</a:t>
            </a:fld>
            <a:endParaRPr lang="en-US" alt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8129D05-8FAF-FD1F-2C6B-5E04C6C4564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87"/>
          <a:stretch/>
        </p:blipFill>
        <p:spPr>
          <a:xfrm rot="-60000">
            <a:off x="1419359" y="5498630"/>
            <a:ext cx="9437453" cy="106122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E17E7C49-9991-9CDF-85F3-12BC498A453B}"/>
              </a:ext>
            </a:extLst>
          </p:cNvPr>
          <p:cNvSpPr txBox="1"/>
          <p:nvPr/>
        </p:nvSpPr>
        <p:spPr>
          <a:xfrm>
            <a:off x="1718835" y="5601090"/>
            <a:ext cx="8920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6AA517"/>
              </a:buClr>
              <a:buSzPct val="125000"/>
              <a:buFontTx/>
              <a:buNone/>
              <a:tabLst/>
              <a:defRPr/>
            </a:pPr>
            <a:r>
              <a:rPr lang="fr-FR" b="1" dirty="0">
                <a:solidFill>
                  <a:srgbClr val="00577B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L’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577B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adhésion de votre collectivité ou établissement à la convention de participation permettra à vos agents de bénéficier de votre participation </a:t>
            </a:r>
            <a:r>
              <a:rPr lang="fr-FR" b="1" dirty="0">
                <a:solidFill>
                  <a:srgbClr val="00577B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au financement de leur complémentaire santé.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577B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5726623-8B18-61D8-7D49-8BC1946BC1F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615" t="9177" r="12848" b="12023"/>
          <a:stretch/>
        </p:blipFill>
        <p:spPr>
          <a:xfrm>
            <a:off x="9554208" y="1058979"/>
            <a:ext cx="1865309" cy="2557429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358A06A9-0144-D912-6282-DC8ECA672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013" y="128246"/>
            <a:ext cx="8216900" cy="461793"/>
          </a:xfrm>
        </p:spPr>
        <p:txBody>
          <a:bodyPr/>
          <a:lstStyle/>
          <a:p>
            <a:r>
              <a:rPr lang="fr-FR" sz="3600" dirty="0">
                <a:latin typeface="+mn-lt"/>
              </a:rPr>
              <a:t>Présentation du dispositif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B2C1FC58-5A54-B8AC-8583-273B79495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57" y="1499283"/>
            <a:ext cx="2893214" cy="192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662686"/>
      </p:ext>
    </p:extLst>
  </p:cSld>
  <p:clrMapOvr>
    <a:masterClrMapping/>
  </p:clrMapOvr>
</p:sld>
</file>

<file path=ppt/theme/theme1.xml><?xml version="1.0" encoding="utf-8"?>
<a:theme xmlns:a="http://schemas.openxmlformats.org/drawingml/2006/main" name="1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Rubrique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dJ">
  <a:themeElements>
    <a:clrScheme name="Personnalisé 27">
      <a:dk1>
        <a:sysClr val="windowText" lastClr="000000"/>
      </a:dk1>
      <a:lt1>
        <a:sysClr val="window" lastClr="FFFFFF"/>
      </a:lt1>
      <a:dk2>
        <a:srgbClr val="00577B"/>
      </a:dk2>
      <a:lt2>
        <a:srgbClr val="EEECE1"/>
      </a:lt2>
      <a:accent1>
        <a:srgbClr val="4F81BD"/>
      </a:accent1>
      <a:accent2>
        <a:srgbClr val="9BBB59"/>
      </a:accent2>
      <a:accent3>
        <a:srgbClr val="9BBB59"/>
      </a:accent3>
      <a:accent4>
        <a:srgbClr val="8064A2"/>
      </a:accent4>
      <a:accent5>
        <a:srgbClr val="4BACC6"/>
      </a:accent5>
      <a:accent6>
        <a:srgbClr val="00577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Modèle powerpoin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706B7BC01BF040A2BFA0390103D92F" ma:contentTypeVersion="2" ma:contentTypeDescription="Crée un document." ma:contentTypeScope="" ma:versionID="d376aa720bc09c2d69310948a1bdfe37">
  <xsd:schema xmlns:xsd="http://www.w3.org/2001/XMLSchema" xmlns:xs="http://www.w3.org/2001/XMLSchema" xmlns:p="http://schemas.microsoft.com/office/2006/metadata/properties" xmlns:ns2="819e2b5d-11ad-468e-86a4-a76c94db837f" targetNamespace="http://schemas.microsoft.com/office/2006/metadata/properties" ma:root="true" ma:fieldsID="f8ba564ddffef9ba38ec7245438e9b72" ns2:_="">
    <xsd:import namespace="819e2b5d-11ad-468e-86a4-a76c94db83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9e2b5d-11ad-468e-86a4-a76c94db83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48E009-A99A-4C4A-AE6A-65643713B0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AD19BF-123B-4B24-A12E-59D838E888C3}">
  <ds:schemaRefs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www.w3.org/XML/1998/namespace"/>
    <ds:schemaRef ds:uri="819e2b5d-11ad-468e-86a4-a76c94db837f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FDDA9C06-3AF8-4CC7-BAD0-FA302C4D56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9e2b5d-11ad-468e-86a4-a76c94db83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4880</TotalTime>
  <Words>3118</Words>
  <Application>Microsoft Office PowerPoint</Application>
  <PresentationFormat>Grand écran</PresentationFormat>
  <Paragraphs>548</Paragraphs>
  <Slides>36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36</vt:i4>
      </vt:variant>
    </vt:vector>
  </HeadingPairs>
  <TitlesOfParts>
    <vt:vector size="47" baseType="lpstr">
      <vt:lpstr>Arial</vt:lpstr>
      <vt:lpstr>Arial Black</vt:lpstr>
      <vt:lpstr>Bodoni MT</vt:lpstr>
      <vt:lpstr>Calibri</vt:lpstr>
      <vt:lpstr>Myriad Pro</vt:lpstr>
      <vt:lpstr>Wingdings</vt:lpstr>
      <vt:lpstr>Wingdings 3</vt:lpstr>
      <vt:lpstr>1_Theme</vt:lpstr>
      <vt:lpstr>Rubriques</vt:lpstr>
      <vt:lpstr>1_OdJ</vt:lpstr>
      <vt:lpstr>Modèle powerpoint</vt:lpstr>
      <vt:lpstr>PSC : Conventions de Participation Santé et Prévoyance</vt:lpstr>
      <vt:lpstr>I. Protection Sociale Complémentaire</vt:lpstr>
      <vt:lpstr>Présentation PowerPoint</vt:lpstr>
      <vt:lpstr>Présentation PowerPoint</vt:lpstr>
      <vt:lpstr>Présentation PowerPoint</vt:lpstr>
      <vt:lpstr>Présentation PowerPoint</vt:lpstr>
      <vt:lpstr>Convention de participation Santé</vt:lpstr>
      <vt:lpstr>Sommaire</vt:lpstr>
      <vt:lpstr>Présentation du dispositif</vt:lpstr>
      <vt:lpstr>Les chiffres clés de la MNT, 1ère mutuelle de la FPT</vt:lpstr>
      <vt:lpstr>L’équipe MNT</vt:lpstr>
      <vt:lpstr>L’équipe MNT</vt:lpstr>
      <vt:lpstr>Présentation PowerPoint</vt:lpstr>
      <vt:lpstr>Le rôle de la complémentaire santé</vt:lpstr>
      <vt:lpstr>Pourquoi intégrer la convention de participation santé ?</vt:lpstr>
      <vt:lpstr>Pourquoi adhérer au contrat pour les agents ?</vt:lpstr>
      <vt:lpstr>Présentation PowerPoint</vt:lpstr>
      <vt:lpstr>Les Garanties – SOINS COURANTS</vt:lpstr>
      <vt:lpstr>Les Garanties – HOSPITALISATION</vt:lpstr>
      <vt:lpstr>Les Garanties – OPTIQUE</vt:lpstr>
      <vt:lpstr>Les Garanties – DENTAIRE</vt:lpstr>
      <vt:lpstr>Les Garanties – AIDES AUDITIVES – AUTRES PRESTATIONS</vt:lpstr>
      <vt:lpstr>Présentation PowerPoint</vt:lpstr>
      <vt:lpstr>Présentation PowerPoint</vt:lpstr>
      <vt:lpstr>Les cotisations </vt:lpstr>
      <vt:lpstr>Evolution des cotisations</vt:lpstr>
      <vt:lpstr>Présentation PowerPoint</vt:lpstr>
      <vt:lpstr>Présentation PowerPoint</vt:lpstr>
      <vt:lpstr>Présentation PowerPoint</vt:lpstr>
      <vt:lpstr>Les documents</vt:lpstr>
      <vt:lpstr>En résumé, les +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RD Midi-Pyrénées</dc:title>
  <dc:creator>LAUNOIS Guillaume</dc:creator>
  <cp:lastModifiedBy>LAUNOIS Guillaume</cp:lastModifiedBy>
  <cp:revision>122</cp:revision>
  <dcterms:created xsi:type="dcterms:W3CDTF">2022-12-19T07:50:55Z</dcterms:created>
  <dcterms:modified xsi:type="dcterms:W3CDTF">2023-07-04T13:12:11Z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0x010100E8706B7BC01BF040A2BFA0390103D92F</vt:lpwstr>
  </property>
</Properties>
</file>