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536" r:id="rId3"/>
    <p:sldId id="566" r:id="rId4"/>
    <p:sldId id="567" r:id="rId5"/>
    <p:sldId id="563" r:id="rId6"/>
    <p:sldId id="548" r:id="rId7"/>
    <p:sldId id="551" r:id="rId8"/>
    <p:sldId id="568" r:id="rId9"/>
    <p:sldId id="550" r:id="rId10"/>
    <p:sldId id="537" r:id="rId11"/>
    <p:sldId id="539" r:id="rId12"/>
    <p:sldId id="535" r:id="rId13"/>
    <p:sldId id="558" r:id="rId14"/>
    <p:sldId id="569" r:id="rId15"/>
    <p:sldId id="560" r:id="rId16"/>
    <p:sldId id="561" r:id="rId17"/>
    <p:sldId id="562" r:id="rId18"/>
    <p:sldId id="261" r:id="rId19"/>
  </p:sldIdLst>
  <p:sldSz cx="9144000" cy="6858000" type="screen4x3"/>
  <p:notesSz cx="6797675" cy="9926638"/>
  <p:defaultTextStyle>
    <a:defPPr>
      <a:defRPr lang="fr-F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0F2E"/>
    <a:srgbClr val="3F2270"/>
    <a:srgbClr val="1F92B7"/>
    <a:srgbClr val="E1AE13"/>
    <a:srgbClr val="F6C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72" autoAdjust="0"/>
    <p:restoredTop sz="98793" autoAdjust="0"/>
  </p:normalViewPr>
  <p:slideViewPr>
    <p:cSldViewPr>
      <p:cViewPr>
        <p:scale>
          <a:sx n="90" d="100"/>
          <a:sy n="90" d="100"/>
        </p:scale>
        <p:origin x="-1842" y="-5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146C1BA-5246-41EF-9F64-F749C1D0B4C2}" type="datetimeFigureOut">
              <a:rPr lang="fr-FR" smtClean="0"/>
              <a:t>25/11/2021</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AF92CF3D-1E94-4131-BA08-D269F62FE933}" type="slidenum">
              <a:rPr lang="fr-FR" smtClean="0"/>
              <a:t>‹N°›</a:t>
            </a:fld>
            <a:endParaRPr lang="fr-FR"/>
          </a:p>
        </p:txBody>
      </p:sp>
    </p:spTree>
    <p:extLst>
      <p:ext uri="{BB962C8B-B14F-4D97-AF65-F5344CB8AC3E}">
        <p14:creationId xmlns:p14="http://schemas.microsoft.com/office/powerpoint/2010/main" val="48503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lIns="91395" tIns="45698" rIns="91395" bIns="45698" rtlCol="0"/>
          <a:lstStyle>
            <a:lvl1pPr algn="l">
              <a:defRPr sz="1200"/>
            </a:lvl1pPr>
          </a:lstStyle>
          <a:p>
            <a:pPr>
              <a:defRPr/>
            </a:pPr>
            <a:endParaRPr lang="fr-FR"/>
          </a:p>
        </p:txBody>
      </p:sp>
      <p:sp>
        <p:nvSpPr>
          <p:cNvPr id="3" name="Espace réservé de la date 2"/>
          <p:cNvSpPr>
            <a:spLocks noGrp="1"/>
          </p:cNvSpPr>
          <p:nvPr>
            <p:ph type="dt" idx="1"/>
          </p:nvPr>
        </p:nvSpPr>
        <p:spPr>
          <a:xfrm>
            <a:off x="3851275" y="0"/>
            <a:ext cx="2944813" cy="496888"/>
          </a:xfrm>
          <a:prstGeom prst="rect">
            <a:avLst/>
          </a:prstGeom>
        </p:spPr>
        <p:txBody>
          <a:bodyPr vert="horz" lIns="91395" tIns="45698" rIns="91395" bIns="45698" rtlCol="0"/>
          <a:lstStyle>
            <a:lvl1pPr algn="r">
              <a:defRPr sz="1200"/>
            </a:lvl1pPr>
          </a:lstStyle>
          <a:p>
            <a:pPr>
              <a:defRPr/>
            </a:pPr>
            <a:fld id="{F0761224-8A61-40F1-AB9E-29A484AC3AF4}" type="datetimeFigureOut">
              <a:rPr lang="fr-FR"/>
              <a:pPr>
                <a:defRPr/>
              </a:pPr>
              <a:t>25/11/2021</a:t>
            </a:fld>
            <a:endParaRPr lang="fr-FR"/>
          </a:p>
        </p:txBody>
      </p:sp>
      <p:sp>
        <p:nvSpPr>
          <p:cNvPr id="4" name="Espace réservé de l'image des diapositives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395" tIns="45698" rIns="91395" bIns="45698" rtlCol="0" anchor="ctr"/>
          <a:lstStyle/>
          <a:p>
            <a:pPr lvl="0"/>
            <a:endParaRPr lang="fr-FR" noProof="0" smtClean="0"/>
          </a:p>
        </p:txBody>
      </p:sp>
      <p:sp>
        <p:nvSpPr>
          <p:cNvPr id="5" name="Espace réservé des commentaires 4"/>
          <p:cNvSpPr>
            <a:spLocks noGrp="1"/>
          </p:cNvSpPr>
          <p:nvPr>
            <p:ph type="body" sz="quarter" idx="3"/>
          </p:nvPr>
        </p:nvSpPr>
        <p:spPr>
          <a:xfrm>
            <a:off x="679450" y="4714875"/>
            <a:ext cx="5438775" cy="4465638"/>
          </a:xfrm>
          <a:prstGeom prst="rect">
            <a:avLst/>
          </a:prstGeom>
        </p:spPr>
        <p:txBody>
          <a:bodyPr vert="horz" lIns="91395" tIns="45698" rIns="91395" bIns="45698"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9428163"/>
            <a:ext cx="2944813" cy="496887"/>
          </a:xfrm>
          <a:prstGeom prst="rect">
            <a:avLst/>
          </a:prstGeom>
        </p:spPr>
        <p:txBody>
          <a:bodyPr vert="horz" lIns="91395" tIns="45698" rIns="91395" bIns="45698"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a:xfrm>
            <a:off x="3851275" y="9428163"/>
            <a:ext cx="2944813" cy="496887"/>
          </a:xfrm>
          <a:prstGeom prst="rect">
            <a:avLst/>
          </a:prstGeom>
        </p:spPr>
        <p:txBody>
          <a:bodyPr vert="horz" lIns="91395" tIns="45698" rIns="91395" bIns="45698" rtlCol="0" anchor="b"/>
          <a:lstStyle>
            <a:lvl1pPr algn="r">
              <a:defRPr sz="1200"/>
            </a:lvl1pPr>
          </a:lstStyle>
          <a:p>
            <a:pPr>
              <a:defRPr/>
            </a:pPr>
            <a:fld id="{E6C85015-8B31-4839-978D-6282C4D609FE}" type="slidenum">
              <a:rPr lang="fr-FR"/>
              <a:pPr>
                <a:defRPr/>
              </a:pPr>
              <a:t>‹N°›</a:t>
            </a:fld>
            <a:endParaRPr lang="fr-FR"/>
          </a:p>
        </p:txBody>
      </p:sp>
    </p:spTree>
    <p:extLst>
      <p:ext uri="{BB962C8B-B14F-4D97-AF65-F5344CB8AC3E}">
        <p14:creationId xmlns:p14="http://schemas.microsoft.com/office/powerpoint/2010/main" val="1203490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dirty="0" smtClean="0"/>
          </a:p>
        </p:txBody>
      </p:sp>
      <p:sp>
        <p:nvSpPr>
          <p:cNvPr id="1946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AE4F710F-CBBF-46B1-B570-FCBC966F1BFA}" type="slidenum">
              <a:rPr lang="fr-FR" smtClean="0"/>
              <a:pPr eaLnBrk="1" hangingPunct="1"/>
              <a:t>1</a:t>
            </a:fld>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6C85015-8B31-4839-978D-6282C4D609FE}" type="slidenum">
              <a:rPr lang="fr-FR" smtClean="0"/>
              <a:pPr>
                <a:defRPr/>
              </a:pPr>
              <a:t>13</a:t>
            </a:fld>
            <a:endParaRPr lang="fr-FR"/>
          </a:p>
        </p:txBody>
      </p:sp>
    </p:spTree>
    <p:extLst>
      <p:ext uri="{BB962C8B-B14F-4D97-AF65-F5344CB8AC3E}">
        <p14:creationId xmlns:p14="http://schemas.microsoft.com/office/powerpoint/2010/main" val="1264823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6C85015-8B31-4839-978D-6282C4D609FE}" type="slidenum">
              <a:rPr lang="fr-FR" smtClean="0"/>
              <a:pPr>
                <a:defRPr/>
              </a:pPr>
              <a:t>14</a:t>
            </a:fld>
            <a:endParaRPr lang="fr-FR"/>
          </a:p>
        </p:txBody>
      </p:sp>
    </p:spTree>
    <p:extLst>
      <p:ext uri="{BB962C8B-B14F-4D97-AF65-F5344CB8AC3E}">
        <p14:creationId xmlns:p14="http://schemas.microsoft.com/office/powerpoint/2010/main" val="1264823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6C85015-8B31-4839-978D-6282C4D609FE}" type="slidenum">
              <a:rPr lang="fr-FR" smtClean="0"/>
              <a:pPr>
                <a:defRPr/>
              </a:pPr>
              <a:t>15</a:t>
            </a:fld>
            <a:endParaRPr lang="fr-FR"/>
          </a:p>
        </p:txBody>
      </p:sp>
    </p:spTree>
    <p:extLst>
      <p:ext uri="{BB962C8B-B14F-4D97-AF65-F5344CB8AC3E}">
        <p14:creationId xmlns:p14="http://schemas.microsoft.com/office/powerpoint/2010/main" val="1264823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6C85015-8B31-4839-978D-6282C4D609FE}" type="slidenum">
              <a:rPr lang="fr-FR" smtClean="0"/>
              <a:pPr>
                <a:defRPr/>
              </a:pPr>
              <a:t>2</a:t>
            </a:fld>
            <a:endParaRPr lang="fr-FR"/>
          </a:p>
        </p:txBody>
      </p:sp>
    </p:spTree>
    <p:extLst>
      <p:ext uri="{BB962C8B-B14F-4D97-AF65-F5344CB8AC3E}">
        <p14:creationId xmlns:p14="http://schemas.microsoft.com/office/powerpoint/2010/main" val="3404301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6C85015-8B31-4839-978D-6282C4D609FE}" type="slidenum">
              <a:rPr lang="fr-FR" smtClean="0"/>
              <a:pPr>
                <a:defRPr/>
              </a:pPr>
              <a:t>3</a:t>
            </a:fld>
            <a:endParaRPr lang="fr-FR"/>
          </a:p>
        </p:txBody>
      </p:sp>
    </p:spTree>
    <p:extLst>
      <p:ext uri="{BB962C8B-B14F-4D97-AF65-F5344CB8AC3E}">
        <p14:creationId xmlns:p14="http://schemas.microsoft.com/office/powerpoint/2010/main" val="3404301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6C85015-8B31-4839-978D-6282C4D609FE}" type="slidenum">
              <a:rPr lang="fr-FR" smtClean="0"/>
              <a:pPr>
                <a:defRPr/>
              </a:pPr>
              <a:t>4</a:t>
            </a:fld>
            <a:endParaRPr lang="fr-FR"/>
          </a:p>
        </p:txBody>
      </p:sp>
    </p:spTree>
    <p:extLst>
      <p:ext uri="{BB962C8B-B14F-4D97-AF65-F5344CB8AC3E}">
        <p14:creationId xmlns:p14="http://schemas.microsoft.com/office/powerpoint/2010/main" val="3404301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6C85015-8B31-4839-978D-6282C4D609FE}" type="slidenum">
              <a:rPr lang="fr-FR" smtClean="0"/>
              <a:pPr>
                <a:defRPr/>
              </a:pPr>
              <a:t>5</a:t>
            </a:fld>
            <a:endParaRPr lang="fr-FR"/>
          </a:p>
        </p:txBody>
      </p:sp>
    </p:spTree>
    <p:extLst>
      <p:ext uri="{BB962C8B-B14F-4D97-AF65-F5344CB8AC3E}">
        <p14:creationId xmlns:p14="http://schemas.microsoft.com/office/powerpoint/2010/main" val="3404301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6C85015-8B31-4839-978D-6282C4D609FE}" type="slidenum">
              <a:rPr lang="fr-FR" smtClean="0"/>
              <a:pPr>
                <a:defRPr/>
              </a:pPr>
              <a:t>6</a:t>
            </a:fld>
            <a:endParaRPr lang="fr-FR"/>
          </a:p>
        </p:txBody>
      </p:sp>
    </p:spTree>
    <p:extLst>
      <p:ext uri="{BB962C8B-B14F-4D97-AF65-F5344CB8AC3E}">
        <p14:creationId xmlns:p14="http://schemas.microsoft.com/office/powerpoint/2010/main" val="3404301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6C85015-8B31-4839-978D-6282C4D609FE}" type="slidenum">
              <a:rPr lang="fr-FR" smtClean="0"/>
              <a:pPr>
                <a:defRPr/>
              </a:pPr>
              <a:t>7</a:t>
            </a:fld>
            <a:endParaRPr lang="fr-FR"/>
          </a:p>
        </p:txBody>
      </p:sp>
    </p:spTree>
    <p:extLst>
      <p:ext uri="{BB962C8B-B14F-4D97-AF65-F5344CB8AC3E}">
        <p14:creationId xmlns:p14="http://schemas.microsoft.com/office/powerpoint/2010/main" val="3404301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6C85015-8B31-4839-978D-6282C4D609FE}" type="slidenum">
              <a:rPr lang="fr-FR" smtClean="0"/>
              <a:pPr>
                <a:defRPr/>
              </a:pPr>
              <a:t>8</a:t>
            </a:fld>
            <a:endParaRPr lang="fr-FR"/>
          </a:p>
        </p:txBody>
      </p:sp>
    </p:spTree>
    <p:extLst>
      <p:ext uri="{BB962C8B-B14F-4D97-AF65-F5344CB8AC3E}">
        <p14:creationId xmlns:p14="http://schemas.microsoft.com/office/powerpoint/2010/main" val="3404301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6C85015-8B31-4839-978D-6282C4D609FE}" type="slidenum">
              <a:rPr lang="fr-FR" smtClean="0"/>
              <a:pPr>
                <a:defRPr/>
              </a:pPr>
              <a:t>12</a:t>
            </a:fld>
            <a:endParaRPr lang="fr-FR"/>
          </a:p>
        </p:txBody>
      </p:sp>
    </p:spTree>
    <p:extLst>
      <p:ext uri="{BB962C8B-B14F-4D97-AF65-F5344CB8AC3E}">
        <p14:creationId xmlns:p14="http://schemas.microsoft.com/office/powerpoint/2010/main" val="1515410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1E7D03B1-8DF9-4048-8667-32902EF1195D}" type="datetime1">
              <a:rPr lang="fr-FR"/>
              <a:pPr>
                <a:defRPr/>
              </a:pPr>
              <a:t>25/11/2021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2D79DDD-57DB-41ED-98AB-48E2617651FC}" type="slidenum">
              <a:rPr lang="fr-FR"/>
              <a:pPr>
                <a:defRPr/>
              </a:pPr>
              <a:t>‹N°›</a:t>
            </a:fld>
            <a:endParaRPr lang="fr-FR"/>
          </a:p>
        </p:txBody>
      </p:sp>
    </p:spTree>
    <p:extLst>
      <p:ext uri="{BB962C8B-B14F-4D97-AF65-F5344CB8AC3E}">
        <p14:creationId xmlns:p14="http://schemas.microsoft.com/office/powerpoint/2010/main" val="2164635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76320E77-D7A8-4BC7-9997-B2B451D6F172}" type="datetime1">
              <a:rPr lang="fr-FR"/>
              <a:pPr>
                <a:defRPr/>
              </a:pPr>
              <a:t>25/11/2021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8988609-FFBA-4254-B2B5-44D6EE3C378D}" type="slidenum">
              <a:rPr lang="fr-FR"/>
              <a:pPr>
                <a:defRPr/>
              </a:pPr>
              <a:t>‹N°›</a:t>
            </a:fld>
            <a:endParaRPr lang="fr-FR"/>
          </a:p>
        </p:txBody>
      </p:sp>
    </p:spTree>
    <p:extLst>
      <p:ext uri="{BB962C8B-B14F-4D97-AF65-F5344CB8AC3E}">
        <p14:creationId xmlns:p14="http://schemas.microsoft.com/office/powerpoint/2010/main" val="1406746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72F87830-B417-46BE-8DA1-8B168352D34D}" type="datetime1">
              <a:rPr lang="fr-FR"/>
              <a:pPr>
                <a:defRPr/>
              </a:pPr>
              <a:t>25/11/2021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867F703-FA5A-4CD2-9E2A-2699DBE26CC1}" type="slidenum">
              <a:rPr lang="fr-FR"/>
              <a:pPr>
                <a:defRPr/>
              </a:pPr>
              <a:t>‹N°›</a:t>
            </a:fld>
            <a:endParaRPr lang="fr-FR"/>
          </a:p>
        </p:txBody>
      </p:sp>
    </p:spTree>
    <p:extLst>
      <p:ext uri="{BB962C8B-B14F-4D97-AF65-F5344CB8AC3E}">
        <p14:creationId xmlns:p14="http://schemas.microsoft.com/office/powerpoint/2010/main" val="3502652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BAD69ECA-CD63-46BC-89E2-E8E4A196B639}" type="datetime1">
              <a:rPr lang="fr-FR"/>
              <a:pPr>
                <a:defRPr/>
              </a:pPr>
              <a:t>25/11/2021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AAB730B-4DB7-4A85-8EC3-3311497A7530}" type="slidenum">
              <a:rPr lang="fr-FR"/>
              <a:pPr>
                <a:defRPr/>
              </a:pPr>
              <a:t>‹N°›</a:t>
            </a:fld>
            <a:endParaRPr lang="fr-FR"/>
          </a:p>
        </p:txBody>
      </p:sp>
    </p:spTree>
    <p:extLst>
      <p:ext uri="{BB962C8B-B14F-4D97-AF65-F5344CB8AC3E}">
        <p14:creationId xmlns:p14="http://schemas.microsoft.com/office/powerpoint/2010/main" val="3183023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D3C9E55-DDE5-43F7-A2EA-05F00CE12A42}" type="datetime1">
              <a:rPr lang="fr-FR"/>
              <a:pPr>
                <a:defRPr/>
              </a:pPr>
              <a:t>25/11/2021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684DE34-D25D-49F9-9517-C250B35D33E0}" type="slidenum">
              <a:rPr lang="fr-FR"/>
              <a:pPr>
                <a:defRPr/>
              </a:pPr>
              <a:t>‹N°›</a:t>
            </a:fld>
            <a:endParaRPr lang="fr-FR"/>
          </a:p>
        </p:txBody>
      </p:sp>
    </p:spTree>
    <p:extLst>
      <p:ext uri="{BB962C8B-B14F-4D97-AF65-F5344CB8AC3E}">
        <p14:creationId xmlns:p14="http://schemas.microsoft.com/office/powerpoint/2010/main" val="346098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BC0D53CA-4584-48CA-9DB9-F9C9B4B46D54}" type="datetime1">
              <a:rPr lang="fr-FR"/>
              <a:pPr>
                <a:defRPr/>
              </a:pPr>
              <a:t>25/11/2021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2100BDCF-85B2-4FAF-8C2A-8C2DA2D3C7A5}" type="slidenum">
              <a:rPr lang="fr-FR"/>
              <a:pPr>
                <a:defRPr/>
              </a:pPr>
              <a:t>‹N°›</a:t>
            </a:fld>
            <a:endParaRPr lang="fr-FR"/>
          </a:p>
        </p:txBody>
      </p:sp>
    </p:spTree>
    <p:extLst>
      <p:ext uri="{BB962C8B-B14F-4D97-AF65-F5344CB8AC3E}">
        <p14:creationId xmlns:p14="http://schemas.microsoft.com/office/powerpoint/2010/main" val="1885941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F8185837-F54B-452A-A9E3-5681AD369B99}" type="datetime1">
              <a:rPr lang="fr-FR"/>
              <a:pPr>
                <a:defRPr/>
              </a:pPr>
              <a:t>25/11/2021</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6DA19F24-117E-49C6-B939-67D2A84022F0}" type="slidenum">
              <a:rPr lang="fr-FR"/>
              <a:pPr>
                <a:defRPr/>
              </a:pPr>
              <a:t>‹N°›</a:t>
            </a:fld>
            <a:endParaRPr lang="fr-FR"/>
          </a:p>
        </p:txBody>
      </p:sp>
    </p:spTree>
    <p:extLst>
      <p:ext uri="{BB962C8B-B14F-4D97-AF65-F5344CB8AC3E}">
        <p14:creationId xmlns:p14="http://schemas.microsoft.com/office/powerpoint/2010/main" val="22084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75DCA594-15D6-49CA-8490-51FB7477EAEF}" type="datetime1">
              <a:rPr lang="fr-FR"/>
              <a:pPr>
                <a:defRPr/>
              </a:pPr>
              <a:t>25/11/2021</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A134DDCB-18B8-47EA-90BE-93D775C1860C}" type="slidenum">
              <a:rPr lang="fr-FR"/>
              <a:pPr>
                <a:defRPr/>
              </a:pPr>
              <a:t>‹N°›</a:t>
            </a:fld>
            <a:endParaRPr lang="fr-FR"/>
          </a:p>
        </p:txBody>
      </p:sp>
    </p:spTree>
    <p:extLst>
      <p:ext uri="{BB962C8B-B14F-4D97-AF65-F5344CB8AC3E}">
        <p14:creationId xmlns:p14="http://schemas.microsoft.com/office/powerpoint/2010/main" val="1392143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BB88A3C3-81D1-4107-84A7-46EE66A1E207}" type="datetime1">
              <a:rPr lang="fr-FR"/>
              <a:pPr>
                <a:defRPr/>
              </a:pPr>
              <a:t>25/11/2021</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89ED2A43-529E-4D03-9CA3-1B60A4BB9298}" type="slidenum">
              <a:rPr lang="fr-FR"/>
              <a:pPr>
                <a:defRPr/>
              </a:pPr>
              <a:t>‹N°›</a:t>
            </a:fld>
            <a:endParaRPr lang="fr-FR"/>
          </a:p>
        </p:txBody>
      </p:sp>
    </p:spTree>
    <p:extLst>
      <p:ext uri="{BB962C8B-B14F-4D97-AF65-F5344CB8AC3E}">
        <p14:creationId xmlns:p14="http://schemas.microsoft.com/office/powerpoint/2010/main" val="2809886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4C8AB980-1873-426D-BC76-C6492253784B}" type="datetime1">
              <a:rPr lang="fr-FR"/>
              <a:pPr>
                <a:defRPr/>
              </a:pPr>
              <a:t>25/11/2021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9E1150B-2B23-4AD8-B488-22402762382E}" type="slidenum">
              <a:rPr lang="fr-FR"/>
              <a:pPr>
                <a:defRPr/>
              </a:pPr>
              <a:t>‹N°›</a:t>
            </a:fld>
            <a:endParaRPr lang="fr-FR"/>
          </a:p>
        </p:txBody>
      </p:sp>
    </p:spTree>
    <p:extLst>
      <p:ext uri="{BB962C8B-B14F-4D97-AF65-F5344CB8AC3E}">
        <p14:creationId xmlns:p14="http://schemas.microsoft.com/office/powerpoint/2010/main" val="3276327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00589D45-AE66-4D6C-AE94-FF4F4BE8B2BC}" type="datetime1">
              <a:rPr lang="fr-FR"/>
              <a:pPr>
                <a:defRPr/>
              </a:pPr>
              <a:t>25/11/2021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8EF9356-DBD2-49B0-9C22-7FD43F80C175}" type="slidenum">
              <a:rPr lang="fr-FR"/>
              <a:pPr>
                <a:defRPr/>
              </a:pPr>
              <a:t>‹N°›</a:t>
            </a:fld>
            <a:endParaRPr lang="fr-FR"/>
          </a:p>
        </p:txBody>
      </p:sp>
    </p:spTree>
    <p:extLst>
      <p:ext uri="{BB962C8B-B14F-4D97-AF65-F5344CB8AC3E}">
        <p14:creationId xmlns:p14="http://schemas.microsoft.com/office/powerpoint/2010/main" val="1309645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Modifiez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E8D6003-8433-4191-B5F1-4572176FEE5B}" type="datetime1">
              <a:rPr lang="fr-FR"/>
              <a:pPr>
                <a:defRPr/>
              </a:pPr>
              <a:t>25/11/2021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CC79D70-8CCF-4D82-9CEA-8ECCF162CFE6}"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8" name="ZoneTexte 7"/>
          <p:cNvSpPr txBox="1"/>
          <p:nvPr/>
        </p:nvSpPr>
        <p:spPr>
          <a:xfrm>
            <a:off x="-9680" y="4675783"/>
            <a:ext cx="9144000" cy="769441"/>
          </a:xfrm>
          <a:prstGeom prst="rect">
            <a:avLst/>
          </a:prstGeom>
          <a:noFill/>
        </p:spPr>
        <p:txBody>
          <a:bodyPr wrap="square">
            <a:spAutoFit/>
          </a:bodyPr>
          <a:lstStyle/>
          <a:p>
            <a:pPr algn="ctr" fontAlgn="auto">
              <a:spcBef>
                <a:spcPts val="0"/>
              </a:spcBef>
              <a:spcAft>
                <a:spcPts val="0"/>
              </a:spcAft>
              <a:defRPr/>
            </a:pPr>
            <a:r>
              <a:rPr lang="fr-FR" sz="4400" dirty="0" smtClean="0">
                <a:solidFill>
                  <a:srgbClr val="BE0F2E"/>
                </a:solidFill>
                <a:latin typeface="+mn-lt"/>
                <a:cs typeface="+mn-cs"/>
              </a:rPr>
              <a:t>LE DÉBAT OBLIGATOIRE</a:t>
            </a:r>
          </a:p>
        </p:txBody>
      </p:sp>
      <p:sp>
        <p:nvSpPr>
          <p:cNvPr id="9" name="Espace réservé de la date 8"/>
          <p:cNvSpPr>
            <a:spLocks noGrp="1"/>
          </p:cNvSpPr>
          <p:nvPr>
            <p:ph type="dt" sz="quarter" idx="10"/>
          </p:nvPr>
        </p:nvSpPr>
        <p:spPr>
          <a:xfrm>
            <a:off x="4932039" y="3626557"/>
            <a:ext cx="3905621" cy="365125"/>
          </a:xfrm>
        </p:spPr>
        <p:txBody>
          <a:bodyPr/>
          <a:lstStyle/>
          <a:p>
            <a:pPr>
              <a:defRPr/>
            </a:pPr>
            <a:endParaRPr lang="fr-FR" sz="1600" b="1" dirty="0">
              <a:solidFill>
                <a:schemeClr val="tx1"/>
              </a:solidFill>
              <a:latin typeface="Myriad Pro" pitchFamily="34" charset="0"/>
            </a:endParaRPr>
          </a:p>
          <a:p>
            <a:pPr>
              <a:defRPr/>
            </a:pPr>
            <a:endParaRPr lang="fr-FR" sz="1600" b="1" dirty="0" smtClean="0">
              <a:solidFill>
                <a:schemeClr val="tx1"/>
              </a:solidFill>
              <a:latin typeface="Myriad Pro" pitchFamily="34" charset="0"/>
            </a:endParaRPr>
          </a:p>
          <a:p>
            <a:pPr>
              <a:defRPr/>
            </a:pPr>
            <a:endParaRPr lang="fr-FR" sz="1600" b="1" dirty="0">
              <a:solidFill>
                <a:schemeClr val="tx1"/>
              </a:solidFill>
              <a:latin typeface="Myriad Pro" pitchFamily="34" charset="0"/>
            </a:endParaRPr>
          </a:p>
        </p:txBody>
      </p:sp>
      <p:sp>
        <p:nvSpPr>
          <p:cNvPr id="13" name="Espace réservé de la date 8"/>
          <p:cNvSpPr txBox="1">
            <a:spLocks/>
          </p:cNvSpPr>
          <p:nvPr/>
        </p:nvSpPr>
        <p:spPr>
          <a:xfrm>
            <a:off x="4992732" y="5949280"/>
            <a:ext cx="3844929" cy="537601"/>
          </a:xfrm>
          <a:prstGeom prst="rect">
            <a:avLst/>
          </a:prstGeom>
        </p:spPr>
        <p:txBody>
          <a:bodyPr vert="horz" lIns="91440" tIns="45720" rIns="91440" bIns="45720" rtlCol="0" anchor="ctr"/>
          <a:lstStyle>
            <a:defPPr>
              <a:defRPr lang="fr-FR"/>
            </a:defPPr>
            <a:lvl1pPr algn="l"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endParaRPr lang="fr-FR" sz="1400" dirty="0" smtClean="0">
              <a:solidFill>
                <a:schemeClr val="tx1"/>
              </a:solidFill>
            </a:endParaRPr>
          </a:p>
          <a:p>
            <a:pPr>
              <a:defRPr/>
            </a:pPr>
            <a:endParaRPr lang="fr-FR" sz="1400" dirty="0">
              <a:solidFill>
                <a:schemeClr val="tx1"/>
              </a:solidFill>
            </a:endParaRPr>
          </a:p>
        </p:txBody>
      </p:sp>
      <p:sp>
        <p:nvSpPr>
          <p:cNvPr id="16" name="Espace réservé de la date 8"/>
          <p:cNvSpPr txBox="1">
            <a:spLocks/>
          </p:cNvSpPr>
          <p:nvPr/>
        </p:nvSpPr>
        <p:spPr>
          <a:xfrm>
            <a:off x="4427984" y="3991682"/>
            <a:ext cx="4608512" cy="2389646"/>
          </a:xfrm>
          <a:prstGeom prst="rect">
            <a:avLst/>
          </a:prstGeom>
        </p:spPr>
        <p:txBody>
          <a:bodyPr vert="horz" lIns="91440" tIns="45720" rIns="91440" bIns="45720" rtlCol="0" anchor="ctr"/>
          <a:lstStyle>
            <a:defPPr>
              <a:defRPr lang="fr-FR"/>
            </a:defPPr>
            <a:lvl1pPr algn="l"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endParaRPr lang="fr-FR" sz="1600" dirty="0">
              <a:solidFill>
                <a:schemeClr val="tx1"/>
              </a:solidFill>
              <a:latin typeface="Myriad Pro" pitchFamily="34" charset="0"/>
            </a:endParaRPr>
          </a:p>
          <a:p>
            <a:pPr>
              <a:defRPr/>
            </a:pPr>
            <a:endParaRPr lang="fr-FR" sz="1600" b="1" dirty="0" smtClean="0">
              <a:solidFill>
                <a:schemeClr val="tx1"/>
              </a:solidFill>
              <a:latin typeface="Myriad Pro" pitchFamily="34" charset="0"/>
            </a:endParaRPr>
          </a:p>
          <a:p>
            <a:pPr>
              <a:defRPr/>
            </a:pPr>
            <a:endParaRPr lang="fr-FR" sz="1600" b="1" dirty="0">
              <a:solidFill>
                <a:schemeClr val="tx1"/>
              </a:solidFill>
              <a:latin typeface="Myriad Pro" pitchFamily="34" charset="0"/>
            </a:endParaRPr>
          </a:p>
          <a:p>
            <a:pPr>
              <a:defRPr/>
            </a:pPr>
            <a:endParaRPr lang="fr-FR" sz="1600" b="1" dirty="0" smtClean="0">
              <a:solidFill>
                <a:schemeClr val="tx1"/>
              </a:solidFill>
              <a:latin typeface="Myriad Pro" pitchFamily="34" charset="0"/>
            </a:endParaRPr>
          </a:p>
          <a:p>
            <a:pPr>
              <a:defRPr/>
            </a:pPr>
            <a:endParaRPr lang="fr-FR" sz="1600" b="1" dirty="0">
              <a:solidFill>
                <a:schemeClr val="tx1"/>
              </a:solidFill>
              <a:latin typeface="Myriad Pro" pitchFamily="34" charset="0"/>
            </a:endParaRPr>
          </a:p>
          <a:p>
            <a:pPr>
              <a:defRPr/>
            </a:pPr>
            <a:endParaRPr lang="fr-FR" sz="1600" b="1" dirty="0" smtClean="0">
              <a:solidFill>
                <a:schemeClr val="tx1"/>
              </a:solidFill>
              <a:latin typeface="Myriad Pro" pitchFamily="34" charset="0"/>
            </a:endParaRPr>
          </a:p>
          <a:p>
            <a:pPr>
              <a:defRPr/>
            </a:pPr>
            <a:endParaRPr lang="fr-FR" sz="1600" b="1" dirty="0">
              <a:solidFill>
                <a:schemeClr val="tx1"/>
              </a:solidFill>
              <a:latin typeface="Myriad Pro" pitchFamily="34" charset="0"/>
            </a:endParaRPr>
          </a:p>
          <a:p>
            <a:pPr>
              <a:defRPr/>
            </a:pPr>
            <a:endParaRPr lang="fr-FR" sz="1600" b="1" dirty="0" smtClean="0">
              <a:solidFill>
                <a:schemeClr val="tx1"/>
              </a:solidFill>
              <a:latin typeface="Myriad Pro" pitchFamily="34" charset="0"/>
            </a:endParaRPr>
          </a:p>
          <a:p>
            <a:pPr>
              <a:defRPr/>
            </a:pPr>
            <a:endParaRPr lang="fr-FR" sz="1600" dirty="0" smtClean="0">
              <a:solidFill>
                <a:schemeClr val="tx1"/>
              </a:solidFill>
              <a:latin typeface="Myriad Pro" pitchFamily="34" charset="0"/>
            </a:endParaRPr>
          </a:p>
          <a:p>
            <a:pPr>
              <a:defRPr/>
            </a:pPr>
            <a:r>
              <a:rPr lang="fr-FR" sz="1600" dirty="0" smtClean="0">
                <a:solidFill>
                  <a:schemeClr val="tx1"/>
                </a:solidFill>
                <a:latin typeface="Myriad Pro" pitchFamily="34" charset="0"/>
              </a:rPr>
              <a:t>   </a:t>
            </a:r>
          </a:p>
          <a:p>
            <a:pPr>
              <a:defRPr/>
            </a:pPr>
            <a:endParaRPr lang="fr-FR" sz="1600" dirty="0">
              <a:solidFill>
                <a:schemeClr val="tx1"/>
              </a:solidFill>
              <a:latin typeface="Myriad Pro" pitchFamily="34" charset="0"/>
            </a:endParaRPr>
          </a:p>
          <a:p>
            <a:pPr>
              <a:defRPr/>
            </a:pPr>
            <a:endParaRPr lang="fr-FR" sz="1600" dirty="0" smtClean="0">
              <a:solidFill>
                <a:schemeClr val="tx1"/>
              </a:solidFill>
              <a:latin typeface="Myriad Pro" pitchFamily="34" charset="0"/>
            </a:endParaRPr>
          </a:p>
          <a:p>
            <a:pPr>
              <a:defRPr/>
            </a:pPr>
            <a:endParaRPr lang="fr-FR" sz="1600" dirty="0">
              <a:solidFill>
                <a:schemeClr val="tx1"/>
              </a:solidFill>
              <a:latin typeface="Myriad Pro" pitchFamily="34" charset="0"/>
            </a:endParaRPr>
          </a:p>
          <a:p>
            <a:pPr>
              <a:defRPr/>
            </a:pPr>
            <a:endParaRPr lang="fr-FR" sz="1600" dirty="0" smtClean="0">
              <a:solidFill>
                <a:schemeClr val="tx1"/>
              </a:solidFill>
              <a:latin typeface="Myriad Pro" pitchFamily="34" charset="0"/>
            </a:endParaRP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1359" y="188640"/>
            <a:ext cx="3168351" cy="633975"/>
          </a:xfrm>
          <a:prstGeom prst="rect">
            <a:avLst/>
          </a:prstGeom>
        </p:spPr>
      </p:pic>
      <p:sp>
        <p:nvSpPr>
          <p:cNvPr id="10" name="Rectangle 9"/>
          <p:cNvSpPr/>
          <p:nvPr/>
        </p:nvSpPr>
        <p:spPr>
          <a:xfrm>
            <a:off x="338182" y="2354104"/>
            <a:ext cx="8448275" cy="1938992"/>
          </a:xfrm>
          <a:prstGeom prst="rect">
            <a:avLst/>
          </a:prstGeom>
          <a:solidFill>
            <a:srgbClr val="BE0F2E"/>
          </a:solidFill>
          <a:ln>
            <a:solidFill>
              <a:srgbClr val="BE0F2E"/>
            </a:solidFill>
          </a:ln>
        </p:spPr>
        <p:txBody>
          <a:bodyPr wrap="none">
            <a:spAutoFit/>
          </a:bodyPr>
          <a:lstStyle/>
          <a:p>
            <a:pPr algn="ctr"/>
            <a:r>
              <a:rPr lang="fr-FR" sz="6000" b="1" dirty="0" smtClean="0">
                <a:solidFill>
                  <a:schemeClr val="bg1"/>
                </a:solidFill>
              </a:rPr>
              <a:t> LA PROTECTION SOCIALE </a:t>
            </a:r>
          </a:p>
          <a:p>
            <a:pPr algn="ctr"/>
            <a:r>
              <a:rPr lang="fr-FR" sz="6000" b="1" dirty="0" smtClean="0">
                <a:solidFill>
                  <a:schemeClr val="bg1"/>
                </a:solidFill>
              </a:rPr>
              <a:t>COMPLEMENTAIRE</a:t>
            </a:r>
            <a:endParaRPr lang="fr-FR" sz="60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2222477" y="987493"/>
            <a:ext cx="13609638" cy="0"/>
          </a:xfrm>
          <a:prstGeom prst="line">
            <a:avLst/>
          </a:prstGeom>
          <a:ln w="28575">
            <a:solidFill>
              <a:srgbClr val="1F92B7"/>
            </a:solidFill>
          </a:ln>
        </p:spPr>
        <p:style>
          <a:lnRef idx="1">
            <a:schemeClr val="accent1"/>
          </a:lnRef>
          <a:fillRef idx="0">
            <a:schemeClr val="accent1"/>
          </a:fillRef>
          <a:effectRef idx="0">
            <a:schemeClr val="accent1"/>
          </a:effectRef>
          <a:fontRef idx="minor">
            <a:schemeClr val="tx1"/>
          </a:fontRef>
        </p:style>
      </p:cxnSp>
      <p:sp>
        <p:nvSpPr>
          <p:cNvPr id="4100" name="ZoneTexte 7"/>
          <p:cNvSpPr txBox="1">
            <a:spLocks noChangeArrowheads="1"/>
          </p:cNvSpPr>
          <p:nvPr/>
        </p:nvSpPr>
        <p:spPr bwMode="auto">
          <a:xfrm>
            <a:off x="467543" y="1556792"/>
            <a:ext cx="82057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algn="just">
              <a:buNone/>
            </a:pPr>
            <a:endParaRPr lang="fr-FR" sz="2000" b="1" dirty="0"/>
          </a:p>
        </p:txBody>
      </p:sp>
      <p:grpSp>
        <p:nvGrpSpPr>
          <p:cNvPr id="4101" name="Groupe 2"/>
          <p:cNvGrpSpPr>
            <a:grpSpLocks/>
          </p:cNvGrpSpPr>
          <p:nvPr/>
        </p:nvGrpSpPr>
        <p:grpSpPr bwMode="auto">
          <a:xfrm>
            <a:off x="7092950" y="409575"/>
            <a:ext cx="1655763" cy="361950"/>
            <a:chOff x="6588224" y="404664"/>
            <a:chExt cx="1656184" cy="361900"/>
          </a:xfrm>
        </p:grpSpPr>
        <p:sp>
          <p:nvSpPr>
            <p:cNvPr id="2" name="Rectangle 1"/>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7" name="Rectangle 6"/>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4" name="Espace réservé du numéro de diapositive 3"/>
          <p:cNvSpPr>
            <a:spLocks noGrp="1"/>
          </p:cNvSpPr>
          <p:nvPr>
            <p:ph type="sldNum" sz="quarter" idx="12"/>
          </p:nvPr>
        </p:nvSpPr>
        <p:spPr/>
        <p:txBody>
          <a:bodyPr/>
          <a:lstStyle/>
          <a:p>
            <a:pPr>
              <a:defRPr/>
            </a:pPr>
            <a:fld id="{AE45A62B-210E-4B0C-9448-801DE77C0856}" type="slidenum">
              <a:rPr lang="fr-FR" smtClean="0"/>
              <a:pPr>
                <a:defRPr/>
              </a:pPr>
              <a:t>10</a:t>
            </a:fld>
            <a:endParaRPr lang="fr-FR" dirty="0"/>
          </a:p>
        </p:txBody>
      </p:sp>
      <p:sp>
        <p:nvSpPr>
          <p:cNvPr id="11" name="Titre 1"/>
          <p:cNvSpPr txBox="1">
            <a:spLocks/>
          </p:cNvSpPr>
          <p:nvPr/>
        </p:nvSpPr>
        <p:spPr bwMode="auto">
          <a:xfrm>
            <a:off x="467542" y="211269"/>
            <a:ext cx="8229600" cy="76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fr-FR" sz="2800" b="1" dirty="0" smtClean="0">
                <a:solidFill>
                  <a:srgbClr val="1F92B7"/>
                </a:solidFill>
                <a:latin typeface="Myriad Pro" pitchFamily="34" charset="0"/>
              </a:rPr>
              <a:t>Les enjeux pour les collectivités</a:t>
            </a:r>
            <a:endParaRPr lang="fr-FR" sz="2800" b="1" dirty="0">
              <a:solidFill>
                <a:srgbClr val="1F92B7"/>
              </a:solidFill>
              <a:latin typeface="Myriad Pro" pitchFamily="34" charset="0"/>
            </a:endParaRPr>
          </a:p>
        </p:txBody>
      </p:sp>
      <p:sp>
        <p:nvSpPr>
          <p:cNvPr id="3" name="Rectangle 2"/>
          <p:cNvSpPr/>
          <p:nvPr/>
        </p:nvSpPr>
        <p:spPr>
          <a:xfrm>
            <a:off x="448137" y="1196752"/>
            <a:ext cx="8444343" cy="5262979"/>
          </a:xfrm>
          <a:prstGeom prst="rect">
            <a:avLst/>
          </a:prstGeom>
        </p:spPr>
        <p:txBody>
          <a:bodyPr wrap="square">
            <a:spAutoFit/>
          </a:bodyPr>
          <a:lstStyle/>
          <a:p>
            <a:pPr marL="285750" indent="-285750" algn="just">
              <a:buFont typeface="Wingdings" panose="05000000000000000000" pitchFamily="2" charset="2"/>
              <a:buChar char="Ø"/>
            </a:pPr>
            <a:r>
              <a:rPr lang="fr-FR" sz="2400" u="sng" dirty="0" smtClean="0">
                <a:solidFill>
                  <a:srgbClr val="E1AE13"/>
                </a:solidFill>
                <a:cs typeface="Calibri" panose="020F0502020204030204" pitchFamily="34" charset="0"/>
              </a:rPr>
              <a:t>Facilite le recrutement des agents </a:t>
            </a:r>
            <a:r>
              <a:rPr lang="fr-FR" sz="2400" dirty="0" smtClean="0">
                <a:cs typeface="Calibri" panose="020F0502020204030204" pitchFamily="34" charset="0"/>
              </a:rPr>
              <a:t>: </a:t>
            </a:r>
            <a:r>
              <a:rPr lang="fr-FR" sz="2400" dirty="0">
                <a:cs typeface="Calibri" panose="020F0502020204030204" pitchFamily="34" charset="0"/>
              </a:rPr>
              <a:t>u</a:t>
            </a:r>
            <a:r>
              <a:rPr lang="fr-FR" sz="2400" dirty="0" smtClean="0">
                <a:cs typeface="Calibri" panose="020F0502020204030204" pitchFamily="34" charset="0"/>
              </a:rPr>
              <a:t>niformisation </a:t>
            </a:r>
            <a:r>
              <a:rPr lang="fr-FR" sz="2400" dirty="0">
                <a:cs typeface="Calibri" panose="020F0502020204030204" pitchFamily="34" charset="0"/>
              </a:rPr>
              <a:t>des politiques sociales entre employeurs </a:t>
            </a:r>
            <a:r>
              <a:rPr lang="fr-FR" sz="2400" dirty="0" smtClean="0">
                <a:cs typeface="Calibri" panose="020F0502020204030204" pitchFamily="34" charset="0"/>
              </a:rPr>
              <a:t>territoriaux ce qui permet une meilleure attractivité pour recruter des agents ;</a:t>
            </a:r>
          </a:p>
          <a:p>
            <a:pPr algn="just"/>
            <a:r>
              <a:rPr lang="fr-FR" sz="2400" dirty="0">
                <a:solidFill>
                  <a:srgbClr val="00B0F0"/>
                </a:solidFill>
                <a:cs typeface="Calibri" panose="020F0502020204030204" pitchFamily="34" charset="0"/>
              </a:rPr>
              <a:t>	</a:t>
            </a:r>
          </a:p>
          <a:p>
            <a:pPr marL="285750" indent="-285750" algn="just">
              <a:buFont typeface="Wingdings" panose="05000000000000000000" pitchFamily="2" charset="2"/>
              <a:buChar char="Ø"/>
            </a:pPr>
            <a:r>
              <a:rPr lang="fr-FR" sz="2400" u="sng" dirty="0" smtClean="0">
                <a:solidFill>
                  <a:srgbClr val="1F92B7"/>
                </a:solidFill>
                <a:cs typeface="Calibri" panose="020F0502020204030204" pitchFamily="34" charset="0"/>
              </a:rPr>
              <a:t>Une </a:t>
            </a:r>
            <a:r>
              <a:rPr lang="fr-FR" sz="2400" u="sng" dirty="0">
                <a:solidFill>
                  <a:srgbClr val="1F92B7"/>
                </a:solidFill>
                <a:cs typeface="Calibri" panose="020F0502020204030204" pitchFamily="34" charset="0"/>
              </a:rPr>
              <a:t>amélioration de la performance des agents </a:t>
            </a:r>
            <a:r>
              <a:rPr lang="fr-FR" sz="2400" dirty="0">
                <a:cs typeface="Calibri" panose="020F0502020204030204" pitchFamily="34" charset="0"/>
              </a:rPr>
              <a:t>: </a:t>
            </a:r>
            <a:r>
              <a:rPr lang="fr-FR" sz="2400" dirty="0" smtClean="0">
                <a:cs typeface="Calibri" panose="020F0502020204030204" pitchFamily="34" charset="0"/>
              </a:rPr>
              <a:t>réduction </a:t>
            </a:r>
            <a:r>
              <a:rPr lang="fr-FR" sz="2400" dirty="0">
                <a:cs typeface="Calibri" panose="020F0502020204030204" pitchFamily="34" charset="0"/>
              </a:rPr>
              <a:t>de l’absentéisme permettant de limiter le coûts directs (assurance statutaire, remplacements) et indirects (perte de qualité du service, surcharge de travail pour les agents en poste…) </a:t>
            </a:r>
            <a:r>
              <a:rPr lang="fr-FR" sz="2400" dirty="0" smtClean="0">
                <a:cs typeface="Calibri" panose="020F0502020204030204" pitchFamily="34" charset="0"/>
              </a:rPr>
              <a:t>;</a:t>
            </a:r>
            <a:endParaRPr lang="fr-FR" sz="2400" dirty="0">
              <a:cs typeface="Calibri" panose="020F0502020204030204" pitchFamily="34" charset="0"/>
            </a:endParaRPr>
          </a:p>
          <a:p>
            <a:pPr algn="just"/>
            <a:endParaRPr lang="fr-FR" sz="2400" dirty="0">
              <a:solidFill>
                <a:srgbClr val="3F2270"/>
              </a:solidFill>
              <a:cs typeface="Calibri" panose="020F0502020204030204" pitchFamily="34" charset="0"/>
            </a:endParaRPr>
          </a:p>
          <a:p>
            <a:pPr marL="285750" indent="-285750" algn="just">
              <a:buFont typeface="Wingdings" panose="05000000000000000000" pitchFamily="2" charset="2"/>
              <a:buChar char="Ø"/>
            </a:pPr>
            <a:r>
              <a:rPr lang="fr-FR" sz="2400" u="sng" dirty="0" smtClean="0">
                <a:solidFill>
                  <a:srgbClr val="3F2270"/>
                </a:solidFill>
                <a:cs typeface="Calibri" panose="020F0502020204030204" pitchFamily="34" charset="0"/>
              </a:rPr>
              <a:t>Un </a:t>
            </a:r>
            <a:r>
              <a:rPr lang="fr-FR" sz="2400" u="sng" dirty="0">
                <a:solidFill>
                  <a:srgbClr val="3F2270"/>
                </a:solidFill>
                <a:cs typeface="Calibri" panose="020F0502020204030204" pitchFamily="34" charset="0"/>
              </a:rPr>
              <a:t>nouveau sujet de dialogue social </a:t>
            </a:r>
            <a:r>
              <a:rPr lang="fr-FR" sz="2400" dirty="0">
                <a:cs typeface="Calibri" panose="020F0502020204030204" pitchFamily="34" charset="0"/>
              </a:rPr>
              <a:t>: </a:t>
            </a:r>
            <a:r>
              <a:rPr lang="fr-FR" sz="2400" dirty="0" smtClean="0">
                <a:cs typeface="Calibri" panose="020F0502020204030204" pitchFamily="34" charset="0"/>
              </a:rPr>
              <a:t>ne </a:t>
            </a:r>
            <a:r>
              <a:rPr lang="fr-FR" sz="2400" dirty="0">
                <a:cs typeface="Calibri" panose="020F0502020204030204" pitchFamily="34" charset="0"/>
              </a:rPr>
              <a:t>pas se limiter à une réflexion sur les </a:t>
            </a:r>
            <a:r>
              <a:rPr lang="fr-FR" sz="2400" dirty="0" smtClean="0">
                <a:cs typeface="Calibri" panose="020F0502020204030204" pitchFamily="34" charset="0"/>
              </a:rPr>
              <a:t>coûts mais engager </a:t>
            </a:r>
            <a:r>
              <a:rPr lang="fr-FR" sz="2400" dirty="0">
                <a:cs typeface="Calibri" panose="020F0502020204030204" pitchFamily="34" charset="0"/>
              </a:rPr>
              <a:t>une discussion sur les conditions de travail et les risques professionnels. </a:t>
            </a:r>
            <a:r>
              <a:rPr lang="fr-FR" sz="2400" dirty="0" smtClean="0">
                <a:cs typeface="Calibri" panose="020F0502020204030204" pitchFamily="34" charset="0"/>
              </a:rPr>
              <a:t>Il peut s’agir d’un nouveau </a:t>
            </a:r>
            <a:r>
              <a:rPr lang="fr-FR" sz="2400" dirty="0">
                <a:cs typeface="Calibri" panose="020F0502020204030204" pitchFamily="34" charset="0"/>
              </a:rPr>
              <a:t>levier de négociation, notamment dans le cadre des 1607 </a:t>
            </a:r>
            <a:r>
              <a:rPr lang="fr-FR" sz="2400" dirty="0" smtClean="0">
                <a:cs typeface="Calibri" panose="020F0502020204030204" pitchFamily="34" charset="0"/>
              </a:rPr>
              <a:t>heures.</a:t>
            </a:r>
            <a:endParaRPr lang="fr-FR" sz="2400" dirty="0">
              <a:cs typeface="Calibri" panose="020F0502020204030204" pitchFamily="34" charset="0"/>
            </a:endParaRPr>
          </a:p>
        </p:txBody>
      </p:sp>
    </p:spTree>
    <p:extLst>
      <p:ext uri="{BB962C8B-B14F-4D97-AF65-F5344CB8AC3E}">
        <p14:creationId xmlns:p14="http://schemas.microsoft.com/office/powerpoint/2010/main" val="3564697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2222477" y="987493"/>
            <a:ext cx="13609638" cy="0"/>
          </a:xfrm>
          <a:prstGeom prst="line">
            <a:avLst/>
          </a:prstGeom>
          <a:ln w="28575">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4101" name="Groupe 2"/>
          <p:cNvGrpSpPr>
            <a:grpSpLocks/>
          </p:cNvGrpSpPr>
          <p:nvPr/>
        </p:nvGrpSpPr>
        <p:grpSpPr bwMode="auto">
          <a:xfrm>
            <a:off x="7092950" y="409575"/>
            <a:ext cx="1655763" cy="361950"/>
            <a:chOff x="6588224" y="404664"/>
            <a:chExt cx="1656184" cy="361900"/>
          </a:xfrm>
        </p:grpSpPr>
        <p:sp>
          <p:nvSpPr>
            <p:cNvPr id="2" name="Rectangle 1"/>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7" name="Rectangle 6"/>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4" name="Espace réservé du numéro de diapositive 3"/>
          <p:cNvSpPr>
            <a:spLocks noGrp="1"/>
          </p:cNvSpPr>
          <p:nvPr>
            <p:ph type="sldNum" sz="quarter" idx="12"/>
          </p:nvPr>
        </p:nvSpPr>
        <p:spPr/>
        <p:txBody>
          <a:bodyPr/>
          <a:lstStyle/>
          <a:p>
            <a:pPr>
              <a:defRPr/>
            </a:pPr>
            <a:fld id="{AE45A62B-210E-4B0C-9448-801DE77C0856}" type="slidenum">
              <a:rPr lang="fr-FR" smtClean="0"/>
              <a:pPr>
                <a:defRPr/>
              </a:pPr>
              <a:t>11</a:t>
            </a:fld>
            <a:endParaRPr lang="fr-FR" dirty="0"/>
          </a:p>
        </p:txBody>
      </p:sp>
      <p:sp>
        <p:nvSpPr>
          <p:cNvPr id="11" name="Titre 1"/>
          <p:cNvSpPr txBox="1">
            <a:spLocks/>
          </p:cNvSpPr>
          <p:nvPr/>
        </p:nvSpPr>
        <p:spPr bwMode="auto">
          <a:xfrm>
            <a:off x="467542" y="211269"/>
            <a:ext cx="8229600" cy="76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fr-FR" sz="2800" b="1" dirty="0" smtClean="0">
                <a:solidFill>
                  <a:srgbClr val="1F92B7"/>
                </a:solidFill>
                <a:latin typeface="Myriad Pro" pitchFamily="34" charset="0"/>
              </a:rPr>
              <a:t>Les enjeux pour les agents</a:t>
            </a:r>
            <a:endParaRPr lang="fr-FR" sz="2800" b="1" dirty="0">
              <a:solidFill>
                <a:srgbClr val="1F92B7"/>
              </a:solidFill>
              <a:latin typeface="Myriad Pro" pitchFamily="34" charset="0"/>
            </a:endParaRPr>
          </a:p>
        </p:txBody>
      </p:sp>
      <p:sp>
        <p:nvSpPr>
          <p:cNvPr id="16" name="ZoneTexte 7"/>
          <p:cNvSpPr txBox="1">
            <a:spLocks noChangeArrowheads="1"/>
          </p:cNvSpPr>
          <p:nvPr/>
        </p:nvSpPr>
        <p:spPr bwMode="auto">
          <a:xfrm>
            <a:off x="467542" y="1124744"/>
            <a:ext cx="8358187" cy="4279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457200" indent="-457200" algn="just">
              <a:buFont typeface="Wingdings" panose="05000000000000000000" pitchFamily="2" charset="2"/>
              <a:buChar char="q"/>
            </a:pPr>
            <a:r>
              <a:rPr lang="fr-FR" sz="3200" u="sng" dirty="0">
                <a:solidFill>
                  <a:srgbClr val="BE0F2E"/>
                </a:solidFill>
                <a:cs typeface="Calibri" panose="020F0502020204030204" pitchFamily="34" charset="0"/>
              </a:rPr>
              <a:t>Un nouveau composant </a:t>
            </a:r>
            <a:r>
              <a:rPr lang="fr-FR" sz="3200" u="sng" dirty="0" smtClean="0">
                <a:solidFill>
                  <a:srgbClr val="BE0F2E"/>
                </a:solidFill>
                <a:cs typeface="Calibri" panose="020F0502020204030204" pitchFamily="34" charset="0"/>
              </a:rPr>
              <a:t>de l’Action Sociale </a:t>
            </a:r>
            <a:r>
              <a:rPr lang="fr-FR" sz="3200" u="sng" dirty="0">
                <a:solidFill>
                  <a:srgbClr val="BE0F2E"/>
                </a:solidFill>
                <a:cs typeface="Calibri" panose="020F0502020204030204" pitchFamily="34" charset="0"/>
              </a:rPr>
              <a:t>favorisant la reconnaissance des agents </a:t>
            </a:r>
          </a:p>
          <a:p>
            <a:pPr algn="just"/>
            <a:endParaRPr lang="fr-FR" sz="3200" dirty="0">
              <a:cs typeface="Calibri" panose="020F0502020204030204" pitchFamily="34" charset="0"/>
            </a:endParaRPr>
          </a:p>
          <a:p>
            <a:pPr marL="457200" indent="-457200" algn="just">
              <a:buFont typeface="Wingdings" panose="05000000000000000000" pitchFamily="2" charset="2"/>
              <a:buChar char="q"/>
            </a:pPr>
            <a:r>
              <a:rPr lang="fr-FR" sz="3200" u="sng" dirty="0" smtClean="0">
                <a:solidFill>
                  <a:srgbClr val="E1AE13"/>
                </a:solidFill>
                <a:cs typeface="Calibri" panose="020F0502020204030204" pitchFamily="34" charset="0"/>
              </a:rPr>
              <a:t>Une </a:t>
            </a:r>
            <a:r>
              <a:rPr lang="fr-FR" sz="3200" u="sng" dirty="0">
                <a:solidFill>
                  <a:srgbClr val="E1AE13"/>
                </a:solidFill>
                <a:cs typeface="Calibri" panose="020F0502020204030204" pitchFamily="34" charset="0"/>
              </a:rPr>
              <a:t>aide non négligeable dans la vie privée des agents </a:t>
            </a:r>
          </a:p>
          <a:p>
            <a:pPr algn="just"/>
            <a:endParaRPr lang="fr-FR" sz="3200" dirty="0">
              <a:cs typeface="Calibri" panose="020F0502020204030204" pitchFamily="34" charset="0"/>
            </a:endParaRPr>
          </a:p>
          <a:p>
            <a:pPr marL="457200" indent="-457200" algn="just">
              <a:buFont typeface="Wingdings" panose="05000000000000000000" pitchFamily="2" charset="2"/>
              <a:buChar char="q"/>
            </a:pPr>
            <a:r>
              <a:rPr lang="fr-FR" sz="3200" u="sng" dirty="0" smtClean="0">
                <a:solidFill>
                  <a:srgbClr val="1F92B7"/>
                </a:solidFill>
                <a:cs typeface="Calibri" panose="020F0502020204030204" pitchFamily="34" charset="0"/>
              </a:rPr>
              <a:t>Renforce </a:t>
            </a:r>
            <a:r>
              <a:rPr lang="fr-FR" sz="3200" u="sng" dirty="0">
                <a:solidFill>
                  <a:srgbClr val="1F92B7"/>
                </a:solidFill>
                <a:cs typeface="Calibri" panose="020F0502020204030204" pitchFamily="34" charset="0"/>
              </a:rPr>
              <a:t>le sentiment d’appartenance à la collectivité</a:t>
            </a:r>
          </a:p>
          <a:p>
            <a:pPr marL="0" lvl="0" indent="0" algn="just" eaLnBrk="1" fontAlgn="auto" hangingPunct="1">
              <a:lnSpc>
                <a:spcPct val="115000"/>
              </a:lnSpc>
              <a:spcBef>
                <a:spcPts val="0"/>
              </a:spcBef>
              <a:spcAft>
                <a:spcPts val="0"/>
              </a:spcAft>
            </a:pPr>
            <a:endParaRPr lang="fr-FR" sz="1400" dirty="0">
              <a:solidFill>
                <a:prstClr val="black"/>
              </a:solidFill>
              <a:latin typeface="Myriad Pro"/>
              <a:ea typeface="Calibri"/>
              <a:cs typeface="Times New Roman"/>
            </a:endParaRPr>
          </a:p>
        </p:txBody>
      </p:sp>
    </p:spTree>
    <p:extLst>
      <p:ext uri="{BB962C8B-B14F-4D97-AF65-F5344CB8AC3E}">
        <p14:creationId xmlns:p14="http://schemas.microsoft.com/office/powerpoint/2010/main" val="1922932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2222477" y="987493"/>
            <a:ext cx="13609638" cy="0"/>
          </a:xfrm>
          <a:prstGeom prst="line">
            <a:avLst/>
          </a:prstGeom>
          <a:ln w="28575">
            <a:solidFill>
              <a:srgbClr val="1F92B7"/>
            </a:solidFill>
          </a:ln>
        </p:spPr>
        <p:style>
          <a:lnRef idx="1">
            <a:schemeClr val="accent1"/>
          </a:lnRef>
          <a:fillRef idx="0">
            <a:schemeClr val="accent1"/>
          </a:fillRef>
          <a:effectRef idx="0">
            <a:schemeClr val="accent1"/>
          </a:effectRef>
          <a:fontRef idx="minor">
            <a:schemeClr val="tx1"/>
          </a:fontRef>
        </p:style>
      </p:cxnSp>
      <p:sp>
        <p:nvSpPr>
          <p:cNvPr id="4100" name="ZoneTexte 7"/>
          <p:cNvSpPr txBox="1">
            <a:spLocks noChangeArrowheads="1"/>
          </p:cNvSpPr>
          <p:nvPr/>
        </p:nvSpPr>
        <p:spPr bwMode="auto">
          <a:xfrm>
            <a:off x="467543" y="1556792"/>
            <a:ext cx="8205787" cy="4001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algn="just">
              <a:buNone/>
            </a:pPr>
            <a:endParaRPr lang="fr-FR" sz="2000" b="1" dirty="0"/>
          </a:p>
        </p:txBody>
      </p:sp>
      <p:grpSp>
        <p:nvGrpSpPr>
          <p:cNvPr id="4101" name="Groupe 2"/>
          <p:cNvGrpSpPr>
            <a:grpSpLocks/>
          </p:cNvGrpSpPr>
          <p:nvPr/>
        </p:nvGrpSpPr>
        <p:grpSpPr bwMode="auto">
          <a:xfrm>
            <a:off x="7092950" y="409575"/>
            <a:ext cx="1655763" cy="361950"/>
            <a:chOff x="6588224" y="404664"/>
            <a:chExt cx="1656184" cy="361900"/>
          </a:xfrm>
        </p:grpSpPr>
        <p:sp>
          <p:nvSpPr>
            <p:cNvPr id="2" name="Rectangle 1"/>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7" name="Rectangle 6"/>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4" name="Espace réservé du numéro de diapositive 3"/>
          <p:cNvSpPr>
            <a:spLocks noGrp="1"/>
          </p:cNvSpPr>
          <p:nvPr>
            <p:ph type="sldNum" sz="quarter" idx="12"/>
          </p:nvPr>
        </p:nvSpPr>
        <p:spPr/>
        <p:txBody>
          <a:bodyPr/>
          <a:lstStyle/>
          <a:p>
            <a:pPr>
              <a:defRPr/>
            </a:pPr>
            <a:fld id="{AE45A62B-210E-4B0C-9448-801DE77C0856}" type="slidenum">
              <a:rPr lang="fr-FR" smtClean="0"/>
              <a:pPr>
                <a:defRPr/>
              </a:pPr>
              <a:t>12</a:t>
            </a:fld>
            <a:endParaRPr lang="fr-FR" dirty="0"/>
          </a:p>
        </p:txBody>
      </p:sp>
      <p:sp>
        <p:nvSpPr>
          <p:cNvPr id="11" name="Titre 1"/>
          <p:cNvSpPr txBox="1">
            <a:spLocks/>
          </p:cNvSpPr>
          <p:nvPr/>
        </p:nvSpPr>
        <p:spPr bwMode="auto">
          <a:xfrm>
            <a:off x="467542" y="211269"/>
            <a:ext cx="8229600" cy="76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fr-FR" sz="2800" b="1" dirty="0" smtClean="0">
                <a:solidFill>
                  <a:srgbClr val="1F92B7"/>
                </a:solidFill>
                <a:latin typeface="Myriad Pro" pitchFamily="34" charset="0"/>
              </a:rPr>
              <a:t>Obligation de participation</a:t>
            </a:r>
            <a:endParaRPr lang="fr-FR" sz="2800" b="1" dirty="0">
              <a:solidFill>
                <a:srgbClr val="1F92B7"/>
              </a:solidFill>
              <a:latin typeface="Myriad Pro" pitchFamily="34" charset="0"/>
            </a:endParaRPr>
          </a:p>
        </p:txBody>
      </p:sp>
      <p:sp>
        <p:nvSpPr>
          <p:cNvPr id="14" name="Espace réservé du contenu 2"/>
          <p:cNvSpPr>
            <a:spLocks noGrp="1"/>
          </p:cNvSpPr>
          <p:nvPr>
            <p:ph idx="1"/>
          </p:nvPr>
        </p:nvSpPr>
        <p:spPr>
          <a:xfrm>
            <a:off x="323528" y="1556792"/>
            <a:ext cx="4176464" cy="4339650"/>
          </a:xfrm>
          <a:noFill/>
          <a:ln w="38100">
            <a:solidFill>
              <a:srgbClr val="BE0F2E"/>
            </a:solidFill>
          </a:ln>
          <a:effectLst/>
        </p:spPr>
        <p:style>
          <a:lnRef idx="1">
            <a:schemeClr val="accent6"/>
          </a:lnRef>
          <a:fillRef idx="2">
            <a:schemeClr val="accent6"/>
          </a:fillRef>
          <a:effectRef idx="1">
            <a:schemeClr val="accent6"/>
          </a:effectRef>
          <a:fontRef idx="minor">
            <a:schemeClr val="dk1"/>
          </a:fontRef>
        </p:style>
        <p:txBody>
          <a:bodyPr>
            <a:noAutofit/>
          </a:bodyPr>
          <a:lstStyle/>
          <a:p>
            <a:pPr marL="0" indent="0" algn="ctr">
              <a:buNone/>
            </a:pPr>
            <a:r>
              <a:rPr lang="fr-FR" b="1" dirty="0" smtClean="0">
                <a:solidFill>
                  <a:srgbClr val="BE0F2E"/>
                </a:solidFill>
              </a:rPr>
              <a:t>SANTÉ</a:t>
            </a:r>
          </a:p>
          <a:p>
            <a:pPr marL="0" indent="0" algn="ctr">
              <a:buNone/>
            </a:pPr>
            <a:endParaRPr lang="fr-FR" b="1" dirty="0" smtClean="0">
              <a:solidFill>
                <a:srgbClr val="FF3300"/>
              </a:solidFill>
            </a:endParaRPr>
          </a:p>
          <a:p>
            <a:pPr algn="just">
              <a:buFont typeface="Wingdings" panose="05000000000000000000" pitchFamily="2" charset="2"/>
              <a:buChar char="Ø"/>
            </a:pPr>
            <a:r>
              <a:rPr lang="fr-FR" sz="2800" b="0" dirty="0" smtClean="0"/>
              <a:t>1</a:t>
            </a:r>
            <a:r>
              <a:rPr lang="fr-FR" sz="2800" b="0" baseline="30000" dirty="0" smtClean="0"/>
              <a:t>er</a:t>
            </a:r>
            <a:r>
              <a:rPr lang="fr-FR" sz="2800" b="0" dirty="0" smtClean="0"/>
              <a:t> Janvier 2026 </a:t>
            </a:r>
          </a:p>
          <a:p>
            <a:pPr marL="0" indent="0" algn="just">
              <a:buNone/>
            </a:pPr>
            <a:endParaRPr lang="fr-FR" sz="2400" b="0" dirty="0">
              <a:solidFill>
                <a:srgbClr val="F6C700"/>
              </a:solidFill>
            </a:endParaRPr>
          </a:p>
          <a:p>
            <a:pPr>
              <a:buFont typeface="Wingdings" panose="05000000000000000000" pitchFamily="2" charset="2"/>
              <a:buChar char="Ø"/>
            </a:pPr>
            <a:r>
              <a:rPr lang="fr-FR" sz="2800" b="1" dirty="0" smtClean="0"/>
              <a:t>Participation obligatoire </a:t>
            </a:r>
            <a:r>
              <a:rPr lang="fr-FR" sz="2800" b="0" dirty="0" smtClean="0"/>
              <a:t>à hauteur de 50% </a:t>
            </a:r>
            <a:r>
              <a:rPr lang="fr-FR" sz="2800" b="1" dirty="0" smtClean="0"/>
              <a:t>minimum</a:t>
            </a:r>
            <a:r>
              <a:rPr lang="fr-FR" sz="2800" b="0" dirty="0" smtClean="0"/>
              <a:t> d’un montant défini par décret (à paraître) </a:t>
            </a:r>
            <a:endParaRPr lang="fr-FR" sz="2800" b="0" dirty="0"/>
          </a:p>
        </p:txBody>
      </p:sp>
      <p:sp>
        <p:nvSpPr>
          <p:cNvPr id="15" name="ZoneTexte 14"/>
          <p:cNvSpPr txBox="1"/>
          <p:nvPr/>
        </p:nvSpPr>
        <p:spPr>
          <a:xfrm>
            <a:off x="4716016" y="1556792"/>
            <a:ext cx="4248471" cy="4339650"/>
          </a:xfrm>
          <a:prstGeom prst="rect">
            <a:avLst/>
          </a:prstGeom>
          <a:noFill/>
          <a:ln w="38100">
            <a:solidFill>
              <a:srgbClr val="3F2270"/>
            </a:solidFill>
          </a:ln>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sz="3200" b="1" dirty="0" smtClean="0">
                <a:solidFill>
                  <a:srgbClr val="3F2270"/>
                </a:solidFill>
              </a:rPr>
              <a:t>PRÉVOYANCE</a:t>
            </a:r>
          </a:p>
          <a:p>
            <a:pPr algn="ctr"/>
            <a:endParaRPr lang="fr-FR" sz="3200" dirty="0">
              <a:solidFill>
                <a:schemeClr val="tx1"/>
              </a:solidFill>
            </a:endParaRPr>
          </a:p>
          <a:p>
            <a:pPr marL="285750" indent="-285750">
              <a:buFont typeface="Wingdings" panose="05000000000000000000" pitchFamily="2" charset="2"/>
              <a:buChar char="Ø"/>
            </a:pPr>
            <a:r>
              <a:rPr lang="fr-FR" sz="2800" dirty="0" smtClean="0">
                <a:solidFill>
                  <a:schemeClr val="tx1"/>
                </a:solidFill>
              </a:rPr>
              <a:t>1</a:t>
            </a:r>
            <a:r>
              <a:rPr lang="fr-FR" sz="2800" baseline="30000" dirty="0" smtClean="0">
                <a:solidFill>
                  <a:schemeClr val="tx1"/>
                </a:solidFill>
              </a:rPr>
              <a:t>er</a:t>
            </a:r>
            <a:r>
              <a:rPr lang="fr-FR" sz="2800" dirty="0" smtClean="0">
                <a:solidFill>
                  <a:schemeClr val="tx1"/>
                </a:solidFill>
              </a:rPr>
              <a:t> Janvier 2025</a:t>
            </a:r>
          </a:p>
          <a:p>
            <a:endParaRPr lang="fr-FR" sz="2800" dirty="0">
              <a:solidFill>
                <a:schemeClr val="tx1"/>
              </a:solidFill>
            </a:endParaRPr>
          </a:p>
          <a:p>
            <a:pPr marL="285750" indent="-285750">
              <a:buFont typeface="Wingdings" panose="05000000000000000000" pitchFamily="2" charset="2"/>
              <a:buChar char="Ø"/>
            </a:pPr>
            <a:r>
              <a:rPr lang="fr-FR" sz="2800" b="1" dirty="0" smtClean="0">
                <a:solidFill>
                  <a:schemeClr val="tx1"/>
                </a:solidFill>
              </a:rPr>
              <a:t>Participation obligatoire </a:t>
            </a:r>
            <a:r>
              <a:rPr lang="fr-FR" sz="2800" dirty="0" smtClean="0">
                <a:solidFill>
                  <a:schemeClr val="tx1"/>
                </a:solidFill>
              </a:rPr>
              <a:t>à hauteur d’un montant de 20% </a:t>
            </a:r>
            <a:r>
              <a:rPr lang="fr-FR" sz="2800" b="1" dirty="0" smtClean="0">
                <a:solidFill>
                  <a:schemeClr val="tx1"/>
                </a:solidFill>
              </a:rPr>
              <a:t>minimum</a:t>
            </a:r>
            <a:r>
              <a:rPr lang="fr-FR" sz="2800" dirty="0" smtClean="0">
                <a:solidFill>
                  <a:schemeClr val="tx1"/>
                </a:solidFill>
              </a:rPr>
              <a:t> d’un montant défini par décret (à paraître) </a:t>
            </a:r>
          </a:p>
          <a:p>
            <a:pPr marL="285750" indent="-285750">
              <a:buFont typeface="Wingdings" panose="05000000000000000000" pitchFamily="2" charset="2"/>
              <a:buChar char="Ø"/>
            </a:pPr>
            <a:endParaRPr lang="fr-FR" sz="1600" dirty="0" smtClean="0">
              <a:solidFill>
                <a:schemeClr val="tx1"/>
              </a:solidFill>
            </a:endParaRPr>
          </a:p>
        </p:txBody>
      </p:sp>
    </p:spTree>
    <p:extLst>
      <p:ext uri="{BB962C8B-B14F-4D97-AF65-F5344CB8AC3E}">
        <p14:creationId xmlns:p14="http://schemas.microsoft.com/office/powerpoint/2010/main" val="1285033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2222477" y="987493"/>
            <a:ext cx="13609638" cy="0"/>
          </a:xfrm>
          <a:prstGeom prst="line">
            <a:avLst/>
          </a:prstGeom>
          <a:ln w="28575">
            <a:solidFill>
              <a:srgbClr val="1F92B7"/>
            </a:solidFill>
          </a:ln>
        </p:spPr>
        <p:style>
          <a:lnRef idx="1">
            <a:schemeClr val="accent1"/>
          </a:lnRef>
          <a:fillRef idx="0">
            <a:schemeClr val="accent1"/>
          </a:fillRef>
          <a:effectRef idx="0">
            <a:schemeClr val="accent1"/>
          </a:effectRef>
          <a:fontRef idx="minor">
            <a:schemeClr val="tx1"/>
          </a:fontRef>
        </p:style>
      </p:cxnSp>
      <p:sp>
        <p:nvSpPr>
          <p:cNvPr id="4100" name="ZoneTexte 7"/>
          <p:cNvSpPr txBox="1">
            <a:spLocks noChangeArrowheads="1"/>
          </p:cNvSpPr>
          <p:nvPr/>
        </p:nvSpPr>
        <p:spPr bwMode="auto">
          <a:xfrm>
            <a:off x="467543" y="1556792"/>
            <a:ext cx="82057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algn="just">
              <a:buNone/>
            </a:pPr>
            <a:endParaRPr lang="fr-FR" sz="2000" b="1" dirty="0" smtClean="0"/>
          </a:p>
          <a:p>
            <a:pPr marL="0" indent="0" algn="just">
              <a:buNone/>
            </a:pPr>
            <a:endParaRPr lang="fr-FR" sz="2000" b="1" dirty="0"/>
          </a:p>
          <a:p>
            <a:pPr marL="0" indent="0" algn="just">
              <a:buNone/>
            </a:pPr>
            <a:endParaRPr lang="fr-FR" sz="2000" b="1" dirty="0" smtClean="0"/>
          </a:p>
          <a:p>
            <a:pPr marL="0" indent="0" algn="just">
              <a:buNone/>
            </a:pPr>
            <a:endParaRPr lang="fr-FR" sz="2000" b="1" dirty="0"/>
          </a:p>
        </p:txBody>
      </p:sp>
      <p:grpSp>
        <p:nvGrpSpPr>
          <p:cNvPr id="4101" name="Groupe 2"/>
          <p:cNvGrpSpPr>
            <a:grpSpLocks/>
          </p:cNvGrpSpPr>
          <p:nvPr/>
        </p:nvGrpSpPr>
        <p:grpSpPr bwMode="auto">
          <a:xfrm>
            <a:off x="7092950" y="409575"/>
            <a:ext cx="1655763" cy="361950"/>
            <a:chOff x="6588224" y="404664"/>
            <a:chExt cx="1656184" cy="361900"/>
          </a:xfrm>
        </p:grpSpPr>
        <p:sp>
          <p:nvSpPr>
            <p:cNvPr id="2" name="Rectangle 1"/>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7" name="Rectangle 6"/>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4" name="Espace réservé du numéro de diapositive 3"/>
          <p:cNvSpPr>
            <a:spLocks noGrp="1"/>
          </p:cNvSpPr>
          <p:nvPr>
            <p:ph type="sldNum" sz="quarter" idx="12"/>
          </p:nvPr>
        </p:nvSpPr>
        <p:spPr/>
        <p:txBody>
          <a:bodyPr/>
          <a:lstStyle/>
          <a:p>
            <a:pPr>
              <a:defRPr/>
            </a:pPr>
            <a:fld id="{AE45A62B-210E-4B0C-9448-801DE77C0856}" type="slidenum">
              <a:rPr lang="fr-FR" smtClean="0"/>
              <a:pPr>
                <a:defRPr/>
              </a:pPr>
              <a:t>13</a:t>
            </a:fld>
            <a:endParaRPr lang="fr-FR" dirty="0"/>
          </a:p>
        </p:txBody>
      </p:sp>
      <p:sp>
        <p:nvSpPr>
          <p:cNvPr id="11" name="Titre 1"/>
          <p:cNvSpPr txBox="1">
            <a:spLocks/>
          </p:cNvSpPr>
          <p:nvPr/>
        </p:nvSpPr>
        <p:spPr bwMode="auto">
          <a:xfrm>
            <a:off x="467542" y="211269"/>
            <a:ext cx="8229600" cy="76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fr-FR" sz="2800" b="1" dirty="0" smtClean="0">
                <a:solidFill>
                  <a:srgbClr val="1F92B7"/>
                </a:solidFill>
                <a:latin typeface="Myriad Pro" pitchFamily="34" charset="0"/>
              </a:rPr>
              <a:t>Les modalités de participation</a:t>
            </a:r>
            <a:endParaRPr lang="fr-FR" sz="2800" b="1" dirty="0">
              <a:solidFill>
                <a:srgbClr val="1F92B7"/>
              </a:solidFill>
              <a:latin typeface="Myriad Pro" pitchFamily="34" charset="0"/>
            </a:endParaRPr>
          </a:p>
        </p:txBody>
      </p:sp>
      <p:sp>
        <p:nvSpPr>
          <p:cNvPr id="3" name="Rectangle 2"/>
          <p:cNvSpPr/>
          <p:nvPr/>
        </p:nvSpPr>
        <p:spPr>
          <a:xfrm>
            <a:off x="586408" y="1124744"/>
            <a:ext cx="8061769" cy="4431983"/>
          </a:xfrm>
          <a:prstGeom prst="rect">
            <a:avLst/>
          </a:prstGeom>
        </p:spPr>
        <p:txBody>
          <a:bodyPr wrap="square">
            <a:spAutoFit/>
          </a:bodyPr>
          <a:lstStyle/>
          <a:p>
            <a:r>
              <a:rPr lang="fr-FR" sz="2400" u="sng" dirty="0" smtClean="0"/>
              <a:t>Plusieurs possibilités : </a:t>
            </a:r>
          </a:p>
          <a:p>
            <a:endParaRPr lang="fr-FR" sz="2400" dirty="0" smtClean="0">
              <a:solidFill>
                <a:srgbClr val="7030A0"/>
              </a:solidFill>
            </a:endParaRPr>
          </a:p>
          <a:p>
            <a:pPr marL="342900" indent="-342900">
              <a:buFont typeface="Wingdings" panose="05000000000000000000" pitchFamily="2" charset="2"/>
              <a:buChar char="ü"/>
            </a:pPr>
            <a:r>
              <a:rPr lang="fr-FR" sz="2400" dirty="0" smtClean="0">
                <a:solidFill>
                  <a:srgbClr val="7030A0"/>
                </a:solidFill>
              </a:rPr>
              <a:t>Signature </a:t>
            </a:r>
            <a:r>
              <a:rPr lang="fr-FR" sz="2400" dirty="0">
                <a:solidFill>
                  <a:srgbClr val="7030A0"/>
                </a:solidFill>
              </a:rPr>
              <a:t>d’un contrat collectif après négociation collective avec accord </a:t>
            </a:r>
            <a:r>
              <a:rPr lang="fr-FR" sz="2400" dirty="0" smtClean="0">
                <a:solidFill>
                  <a:srgbClr val="7030A0"/>
                </a:solidFill>
              </a:rPr>
              <a:t>majoritaire ; </a:t>
            </a:r>
          </a:p>
          <a:p>
            <a:pPr marL="342900" indent="-342900">
              <a:buFont typeface="Wingdings" panose="05000000000000000000" pitchFamily="2" charset="2"/>
              <a:buChar char="ü"/>
            </a:pPr>
            <a:endParaRPr lang="fr-FR" sz="1400" dirty="0">
              <a:solidFill>
                <a:srgbClr val="7030A0"/>
              </a:solidFill>
            </a:endParaRPr>
          </a:p>
          <a:p>
            <a:pPr marL="342900" indent="-342900">
              <a:buFont typeface="Wingdings" panose="05000000000000000000" pitchFamily="2" charset="2"/>
              <a:buChar char="ü"/>
            </a:pPr>
            <a:r>
              <a:rPr lang="fr-FR" sz="2400" dirty="0" smtClean="0">
                <a:solidFill>
                  <a:srgbClr val="BE0F2E"/>
                </a:solidFill>
              </a:rPr>
              <a:t>Conclure </a:t>
            </a:r>
            <a:r>
              <a:rPr lang="fr-FR" sz="2400" dirty="0">
                <a:solidFill>
                  <a:srgbClr val="BE0F2E"/>
                </a:solidFill>
              </a:rPr>
              <a:t>une convention de participation avec un organisme après mise en </a:t>
            </a:r>
            <a:r>
              <a:rPr lang="fr-FR" sz="2400" dirty="0" smtClean="0">
                <a:solidFill>
                  <a:srgbClr val="BE0F2E"/>
                </a:solidFill>
              </a:rPr>
              <a:t>concurrence ; </a:t>
            </a:r>
          </a:p>
          <a:p>
            <a:pPr marL="342900" indent="-342900">
              <a:buFont typeface="Wingdings" panose="05000000000000000000" pitchFamily="2" charset="2"/>
              <a:buChar char="ü"/>
            </a:pPr>
            <a:endParaRPr lang="fr-FR" sz="1400" dirty="0">
              <a:solidFill>
                <a:srgbClr val="BE0F2E"/>
              </a:solidFill>
            </a:endParaRPr>
          </a:p>
          <a:p>
            <a:pPr marL="342900" indent="-342900">
              <a:buFont typeface="Wingdings" panose="05000000000000000000" pitchFamily="2" charset="2"/>
              <a:buChar char="ü"/>
            </a:pPr>
            <a:r>
              <a:rPr lang="fr-FR" sz="2400" dirty="0" smtClean="0">
                <a:solidFill>
                  <a:srgbClr val="E1AE13"/>
                </a:solidFill>
              </a:rPr>
              <a:t>Par </a:t>
            </a:r>
            <a:r>
              <a:rPr lang="fr-FR" sz="2400" dirty="0">
                <a:solidFill>
                  <a:srgbClr val="E1AE13"/>
                </a:solidFill>
              </a:rPr>
              <a:t>dérogation, participer directement au financement par le biais de contrats </a:t>
            </a:r>
            <a:r>
              <a:rPr lang="fr-FR" sz="2400" dirty="0" smtClean="0">
                <a:solidFill>
                  <a:srgbClr val="E1AE13"/>
                </a:solidFill>
              </a:rPr>
              <a:t>labellisés; </a:t>
            </a:r>
          </a:p>
          <a:p>
            <a:pPr marL="342900" indent="-342900">
              <a:buFont typeface="Wingdings" panose="05000000000000000000" pitchFamily="2" charset="2"/>
              <a:buChar char="ü"/>
            </a:pPr>
            <a:endParaRPr lang="fr-FR" sz="1400" dirty="0">
              <a:solidFill>
                <a:srgbClr val="E1AE13"/>
              </a:solidFill>
            </a:endParaRPr>
          </a:p>
          <a:p>
            <a:pPr marL="342900" indent="-342900">
              <a:buFont typeface="Wingdings" panose="05000000000000000000" pitchFamily="2" charset="2"/>
              <a:buChar char="ü"/>
            </a:pPr>
            <a:r>
              <a:rPr lang="fr-FR" sz="2400" dirty="0" smtClean="0">
                <a:solidFill>
                  <a:srgbClr val="1F92B7"/>
                </a:solidFill>
              </a:rPr>
              <a:t>Adhérer </a:t>
            </a:r>
            <a:r>
              <a:rPr lang="fr-FR" sz="2400" dirty="0">
                <a:solidFill>
                  <a:srgbClr val="1F92B7"/>
                </a:solidFill>
              </a:rPr>
              <a:t>aux conventions de participation proposées par le Centre De </a:t>
            </a:r>
            <a:r>
              <a:rPr lang="fr-FR" sz="2400" dirty="0" smtClean="0">
                <a:solidFill>
                  <a:srgbClr val="1F92B7"/>
                </a:solidFill>
              </a:rPr>
              <a:t>Gestion.</a:t>
            </a:r>
            <a:endParaRPr lang="fr-FR" sz="2400" b="1" dirty="0" smtClean="0">
              <a:solidFill>
                <a:srgbClr val="1F92B7"/>
              </a:solidFill>
              <a:latin typeface="Myriad Pro" pitchFamily="34" charset="0"/>
            </a:endParaRPr>
          </a:p>
        </p:txBody>
      </p:sp>
    </p:spTree>
    <p:extLst>
      <p:ext uri="{BB962C8B-B14F-4D97-AF65-F5344CB8AC3E}">
        <p14:creationId xmlns:p14="http://schemas.microsoft.com/office/powerpoint/2010/main" val="1512424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2222477" y="987493"/>
            <a:ext cx="13609638" cy="0"/>
          </a:xfrm>
          <a:prstGeom prst="line">
            <a:avLst/>
          </a:prstGeom>
          <a:ln w="28575">
            <a:solidFill>
              <a:srgbClr val="1F92B7"/>
            </a:solidFill>
          </a:ln>
        </p:spPr>
        <p:style>
          <a:lnRef idx="1">
            <a:schemeClr val="accent1"/>
          </a:lnRef>
          <a:fillRef idx="0">
            <a:schemeClr val="accent1"/>
          </a:fillRef>
          <a:effectRef idx="0">
            <a:schemeClr val="accent1"/>
          </a:effectRef>
          <a:fontRef idx="minor">
            <a:schemeClr val="tx1"/>
          </a:fontRef>
        </p:style>
      </p:cxnSp>
      <p:sp>
        <p:nvSpPr>
          <p:cNvPr id="4100" name="ZoneTexte 7"/>
          <p:cNvSpPr txBox="1">
            <a:spLocks noChangeArrowheads="1"/>
          </p:cNvSpPr>
          <p:nvPr/>
        </p:nvSpPr>
        <p:spPr bwMode="auto">
          <a:xfrm>
            <a:off x="491355" y="1556792"/>
            <a:ext cx="8205787"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algn="just">
              <a:buNone/>
            </a:pPr>
            <a:r>
              <a:rPr lang="fr-FR" b="1" u="sng" dirty="0" smtClean="0"/>
              <a:t>A souligner :</a:t>
            </a:r>
          </a:p>
          <a:p>
            <a:pPr marL="0" indent="0" algn="just">
              <a:buNone/>
            </a:pPr>
            <a:endParaRPr lang="fr-FR" b="1" dirty="0"/>
          </a:p>
          <a:p>
            <a:pPr marL="0" indent="0" algn="just">
              <a:buNone/>
            </a:pPr>
            <a:r>
              <a:rPr lang="fr-FR" dirty="0" smtClean="0"/>
              <a:t>Le </a:t>
            </a:r>
            <a:r>
              <a:rPr lang="fr-FR" dirty="0"/>
              <a:t>CDG31 a déjà mis en place une convention de participation en Santé et une convention de participation en Prévoyance. Ces deux conventions ont pris effet le 1er janvier 2017 pour une durée de 6 ans et peuvent être prorogées pour une année supplémentaire.</a:t>
            </a:r>
          </a:p>
          <a:p>
            <a:pPr marL="0" indent="0" algn="just">
              <a:buNone/>
            </a:pPr>
            <a:r>
              <a:rPr lang="fr-FR" dirty="0"/>
              <a:t>Cependant, seuls les employeurs territoriaux qui avaient mandaté le CDG31 lors des consultations préalables à leur mise en place peuvent y adhérer.</a:t>
            </a:r>
          </a:p>
          <a:p>
            <a:pPr marL="0" indent="0" algn="just">
              <a:buNone/>
            </a:pPr>
            <a:endParaRPr lang="fr-FR" dirty="0"/>
          </a:p>
          <a:p>
            <a:pPr marL="0" indent="0" algn="just">
              <a:buNone/>
            </a:pPr>
            <a:r>
              <a:rPr lang="fr-FR" dirty="0"/>
              <a:t>La mise en place de nouvelles conventions de participations est à l’étude et devra s’articuler avec les évolutions règlementaires annoncées dans ce domaine.</a:t>
            </a:r>
          </a:p>
          <a:p>
            <a:pPr marL="0" indent="0" algn="just">
              <a:buNone/>
            </a:pPr>
            <a:endParaRPr lang="fr-FR" dirty="0"/>
          </a:p>
          <a:p>
            <a:pPr marL="0" indent="0" algn="just">
              <a:buNone/>
            </a:pPr>
            <a:r>
              <a:rPr lang="fr-FR" dirty="0"/>
              <a:t>Le CDG31 réalisera une enquête auprès des employeurs territoriaux sur leurs besoins en la matière en mars 2022. </a:t>
            </a:r>
          </a:p>
        </p:txBody>
      </p:sp>
      <p:grpSp>
        <p:nvGrpSpPr>
          <p:cNvPr id="4101" name="Groupe 2"/>
          <p:cNvGrpSpPr>
            <a:grpSpLocks/>
          </p:cNvGrpSpPr>
          <p:nvPr/>
        </p:nvGrpSpPr>
        <p:grpSpPr bwMode="auto">
          <a:xfrm>
            <a:off x="7092950" y="409575"/>
            <a:ext cx="1655763" cy="361950"/>
            <a:chOff x="6588224" y="404664"/>
            <a:chExt cx="1656184" cy="361900"/>
          </a:xfrm>
        </p:grpSpPr>
        <p:sp>
          <p:nvSpPr>
            <p:cNvPr id="2" name="Rectangle 1"/>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7" name="Rectangle 6"/>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4" name="Espace réservé du numéro de diapositive 3"/>
          <p:cNvSpPr>
            <a:spLocks noGrp="1"/>
          </p:cNvSpPr>
          <p:nvPr>
            <p:ph type="sldNum" sz="quarter" idx="12"/>
          </p:nvPr>
        </p:nvSpPr>
        <p:spPr/>
        <p:txBody>
          <a:bodyPr/>
          <a:lstStyle/>
          <a:p>
            <a:pPr>
              <a:defRPr/>
            </a:pPr>
            <a:fld id="{AE45A62B-210E-4B0C-9448-801DE77C0856}" type="slidenum">
              <a:rPr lang="fr-FR" smtClean="0"/>
              <a:pPr>
                <a:defRPr/>
              </a:pPr>
              <a:t>14</a:t>
            </a:fld>
            <a:endParaRPr lang="fr-FR" dirty="0"/>
          </a:p>
        </p:txBody>
      </p:sp>
      <p:sp>
        <p:nvSpPr>
          <p:cNvPr id="11" name="Titre 1"/>
          <p:cNvSpPr txBox="1">
            <a:spLocks/>
          </p:cNvSpPr>
          <p:nvPr/>
        </p:nvSpPr>
        <p:spPr bwMode="auto">
          <a:xfrm>
            <a:off x="467542" y="211269"/>
            <a:ext cx="8229600" cy="76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fr-FR" sz="2800" b="1" dirty="0" smtClean="0">
                <a:solidFill>
                  <a:srgbClr val="1F92B7"/>
                </a:solidFill>
                <a:latin typeface="Myriad Pro" pitchFamily="34" charset="0"/>
              </a:rPr>
              <a:t>Les modalités de participation</a:t>
            </a:r>
            <a:endParaRPr lang="fr-FR" sz="2800" b="1" dirty="0">
              <a:solidFill>
                <a:srgbClr val="1F92B7"/>
              </a:solidFill>
              <a:latin typeface="Myriad Pro" pitchFamily="34" charset="0"/>
            </a:endParaRPr>
          </a:p>
        </p:txBody>
      </p:sp>
    </p:spTree>
    <p:extLst>
      <p:ext uri="{BB962C8B-B14F-4D97-AF65-F5344CB8AC3E}">
        <p14:creationId xmlns:p14="http://schemas.microsoft.com/office/powerpoint/2010/main" val="30742400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2222477" y="987493"/>
            <a:ext cx="13609638" cy="0"/>
          </a:xfrm>
          <a:prstGeom prst="line">
            <a:avLst/>
          </a:prstGeom>
          <a:ln w="28575">
            <a:solidFill>
              <a:srgbClr val="1F92B7"/>
            </a:solidFill>
          </a:ln>
        </p:spPr>
        <p:style>
          <a:lnRef idx="1">
            <a:schemeClr val="accent1"/>
          </a:lnRef>
          <a:fillRef idx="0">
            <a:schemeClr val="accent1"/>
          </a:fillRef>
          <a:effectRef idx="0">
            <a:schemeClr val="accent1"/>
          </a:effectRef>
          <a:fontRef idx="minor">
            <a:schemeClr val="tx1"/>
          </a:fontRef>
        </p:style>
      </p:cxnSp>
      <p:sp>
        <p:nvSpPr>
          <p:cNvPr id="4100" name="ZoneTexte 7"/>
          <p:cNvSpPr txBox="1">
            <a:spLocks noChangeArrowheads="1"/>
          </p:cNvSpPr>
          <p:nvPr/>
        </p:nvSpPr>
        <p:spPr bwMode="auto">
          <a:xfrm>
            <a:off x="467543" y="1556792"/>
            <a:ext cx="82057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algn="just">
              <a:buNone/>
            </a:pPr>
            <a:endParaRPr lang="fr-FR" sz="2000" b="1" dirty="0" smtClean="0"/>
          </a:p>
          <a:p>
            <a:pPr marL="0" indent="0" algn="just">
              <a:buNone/>
            </a:pPr>
            <a:endParaRPr lang="fr-FR" sz="2000" b="1" dirty="0"/>
          </a:p>
          <a:p>
            <a:pPr marL="0" indent="0" algn="just">
              <a:buNone/>
            </a:pPr>
            <a:endParaRPr lang="fr-FR" sz="2000" b="1" dirty="0" smtClean="0"/>
          </a:p>
          <a:p>
            <a:pPr marL="0" indent="0" algn="just">
              <a:buNone/>
            </a:pPr>
            <a:endParaRPr lang="fr-FR" sz="2000" b="1" dirty="0"/>
          </a:p>
        </p:txBody>
      </p:sp>
      <p:grpSp>
        <p:nvGrpSpPr>
          <p:cNvPr id="4101" name="Groupe 2"/>
          <p:cNvGrpSpPr>
            <a:grpSpLocks/>
          </p:cNvGrpSpPr>
          <p:nvPr/>
        </p:nvGrpSpPr>
        <p:grpSpPr bwMode="auto">
          <a:xfrm>
            <a:off x="7092950" y="409575"/>
            <a:ext cx="1655763" cy="361950"/>
            <a:chOff x="6588224" y="404664"/>
            <a:chExt cx="1656184" cy="361900"/>
          </a:xfrm>
        </p:grpSpPr>
        <p:sp>
          <p:nvSpPr>
            <p:cNvPr id="2" name="Rectangle 1"/>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7" name="Rectangle 6"/>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4" name="Espace réservé du numéro de diapositive 3"/>
          <p:cNvSpPr>
            <a:spLocks noGrp="1"/>
          </p:cNvSpPr>
          <p:nvPr>
            <p:ph type="sldNum" sz="quarter" idx="12"/>
          </p:nvPr>
        </p:nvSpPr>
        <p:spPr/>
        <p:txBody>
          <a:bodyPr/>
          <a:lstStyle/>
          <a:p>
            <a:pPr>
              <a:defRPr/>
            </a:pPr>
            <a:fld id="{AE45A62B-210E-4B0C-9448-801DE77C0856}" type="slidenum">
              <a:rPr lang="fr-FR" smtClean="0"/>
              <a:pPr>
                <a:defRPr/>
              </a:pPr>
              <a:t>15</a:t>
            </a:fld>
            <a:endParaRPr lang="fr-FR" dirty="0"/>
          </a:p>
        </p:txBody>
      </p:sp>
      <p:sp>
        <p:nvSpPr>
          <p:cNvPr id="11" name="Titre 1"/>
          <p:cNvSpPr txBox="1">
            <a:spLocks/>
          </p:cNvSpPr>
          <p:nvPr/>
        </p:nvSpPr>
        <p:spPr bwMode="auto">
          <a:xfrm>
            <a:off x="467542" y="211269"/>
            <a:ext cx="6480722" cy="76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fr-FR" sz="2800" b="1" dirty="0" smtClean="0">
                <a:solidFill>
                  <a:srgbClr val="1F92B7"/>
                </a:solidFill>
                <a:latin typeface="Myriad Pro" pitchFamily="34" charset="0"/>
              </a:rPr>
              <a:t>La situation de la collectivité/</a:t>
            </a:r>
          </a:p>
          <a:p>
            <a:r>
              <a:rPr lang="fr-FR" sz="2800" b="1" dirty="0" smtClean="0">
                <a:solidFill>
                  <a:srgbClr val="1F92B7"/>
                </a:solidFill>
                <a:latin typeface="Myriad Pro" pitchFamily="34" charset="0"/>
              </a:rPr>
              <a:t>établissements </a:t>
            </a:r>
            <a:endParaRPr lang="fr-FR" sz="2800" b="1" dirty="0">
              <a:solidFill>
                <a:srgbClr val="1F92B7"/>
              </a:solidFill>
              <a:latin typeface="Myriad Pro" pitchFamily="34" charset="0"/>
            </a:endParaRPr>
          </a:p>
        </p:txBody>
      </p:sp>
      <p:sp>
        <p:nvSpPr>
          <p:cNvPr id="13" name="Espace réservé du contenu 2"/>
          <p:cNvSpPr>
            <a:spLocks noGrp="1"/>
          </p:cNvSpPr>
          <p:nvPr>
            <p:ph idx="1"/>
          </p:nvPr>
        </p:nvSpPr>
        <p:spPr>
          <a:xfrm>
            <a:off x="251520" y="1556792"/>
            <a:ext cx="4032448" cy="4647426"/>
          </a:xfrm>
          <a:noFill/>
          <a:ln w="38100">
            <a:solidFill>
              <a:srgbClr val="BE0F2E"/>
            </a:solidFill>
          </a:ln>
          <a:effectLst/>
        </p:spPr>
        <p:style>
          <a:lnRef idx="1">
            <a:schemeClr val="accent6"/>
          </a:lnRef>
          <a:fillRef idx="2">
            <a:schemeClr val="accent6"/>
          </a:fillRef>
          <a:effectRef idx="1">
            <a:schemeClr val="accent6"/>
          </a:effectRef>
          <a:fontRef idx="minor">
            <a:schemeClr val="dk1"/>
          </a:fontRef>
        </p:style>
        <p:txBody>
          <a:bodyPr>
            <a:noAutofit/>
          </a:bodyPr>
          <a:lstStyle/>
          <a:p>
            <a:pPr marL="0" indent="0" algn="ctr">
              <a:buNone/>
            </a:pPr>
            <a:r>
              <a:rPr lang="fr-FR" b="1" dirty="0" smtClean="0">
                <a:solidFill>
                  <a:srgbClr val="BE0F2E"/>
                </a:solidFill>
              </a:rPr>
              <a:t>RISQUE </a:t>
            </a:r>
            <a:r>
              <a:rPr lang="fr-FR" b="1" dirty="0">
                <a:solidFill>
                  <a:srgbClr val="BE0F2E"/>
                </a:solidFill>
              </a:rPr>
              <a:t>SANTÉ</a:t>
            </a:r>
          </a:p>
          <a:p>
            <a:pPr marL="0" indent="0">
              <a:buNone/>
            </a:pPr>
            <a:endParaRPr lang="fr-FR" sz="1600" dirty="0" smtClean="0">
              <a:solidFill>
                <a:srgbClr val="FF3300"/>
              </a:solidFill>
            </a:endParaRPr>
          </a:p>
          <a:p>
            <a:pPr marL="0" indent="0">
              <a:buNone/>
            </a:pPr>
            <a:r>
              <a:rPr lang="fr-FR" sz="2400" dirty="0" smtClean="0">
                <a:solidFill>
                  <a:schemeClr val="tx1"/>
                </a:solidFill>
              </a:rPr>
              <a:t>Participation (à renseigner)</a:t>
            </a:r>
          </a:p>
          <a:p>
            <a:pPr marL="0" indent="0">
              <a:buNone/>
            </a:pPr>
            <a:endParaRPr lang="fr-FR" sz="1400" dirty="0">
              <a:solidFill>
                <a:schemeClr val="tx1"/>
              </a:solidFill>
            </a:endParaRPr>
          </a:p>
          <a:p>
            <a:pPr marL="0" indent="0">
              <a:buNone/>
            </a:pPr>
            <a:r>
              <a:rPr lang="fr-FR" sz="2400" dirty="0" smtClean="0">
                <a:solidFill>
                  <a:schemeClr val="tx1"/>
                </a:solidFill>
              </a:rPr>
              <a:t>Montants (à renseigner)</a:t>
            </a:r>
          </a:p>
          <a:p>
            <a:pPr marL="0" indent="0">
              <a:buNone/>
            </a:pPr>
            <a:endParaRPr lang="fr-FR" sz="3600" dirty="0">
              <a:solidFill>
                <a:schemeClr val="tx1"/>
              </a:solidFill>
            </a:endParaRPr>
          </a:p>
          <a:p>
            <a:pPr marL="0" indent="0">
              <a:buNone/>
            </a:pPr>
            <a:r>
              <a:rPr lang="fr-FR" sz="2400" dirty="0" smtClean="0">
                <a:solidFill>
                  <a:schemeClr val="tx1"/>
                </a:solidFill>
              </a:rPr>
              <a:t>Modalités : </a:t>
            </a:r>
            <a:r>
              <a:rPr lang="fr-FR" sz="2400" dirty="0">
                <a:solidFill>
                  <a:schemeClr val="tx1"/>
                </a:solidFill>
              </a:rPr>
              <a:t>Convention de participation / </a:t>
            </a:r>
            <a:r>
              <a:rPr lang="fr-FR" sz="2400" dirty="0" smtClean="0">
                <a:solidFill>
                  <a:schemeClr val="tx1"/>
                </a:solidFill>
              </a:rPr>
              <a:t>Labellisation</a:t>
            </a:r>
          </a:p>
          <a:p>
            <a:pPr marL="0" indent="0">
              <a:buNone/>
            </a:pPr>
            <a:endParaRPr lang="fr-FR" sz="2400" dirty="0">
              <a:solidFill>
                <a:schemeClr val="tx1"/>
              </a:solidFill>
            </a:endParaRPr>
          </a:p>
          <a:p>
            <a:pPr marL="0" indent="0">
              <a:buNone/>
            </a:pPr>
            <a:r>
              <a:rPr lang="fr-FR" sz="2400" dirty="0" smtClean="0">
                <a:solidFill>
                  <a:schemeClr val="tx1"/>
                </a:solidFill>
              </a:rPr>
              <a:t>Adhésion </a:t>
            </a:r>
            <a:r>
              <a:rPr lang="fr-FR" sz="2400" dirty="0">
                <a:solidFill>
                  <a:schemeClr val="tx1"/>
                </a:solidFill>
              </a:rPr>
              <a:t>à la convention du CDG31</a:t>
            </a:r>
            <a:r>
              <a:rPr lang="fr-FR" sz="2000" dirty="0">
                <a:solidFill>
                  <a:schemeClr val="tx1"/>
                </a:solidFill>
              </a:rPr>
              <a:t> </a:t>
            </a:r>
          </a:p>
          <a:p>
            <a:pPr marL="0" indent="0">
              <a:buNone/>
            </a:pPr>
            <a:endParaRPr lang="fr-FR" sz="2400" dirty="0" smtClean="0">
              <a:solidFill>
                <a:schemeClr val="tx1"/>
              </a:solidFill>
            </a:endParaRPr>
          </a:p>
        </p:txBody>
      </p:sp>
      <p:sp>
        <p:nvSpPr>
          <p:cNvPr id="14" name="ZoneTexte 13"/>
          <p:cNvSpPr txBox="1"/>
          <p:nvPr/>
        </p:nvSpPr>
        <p:spPr>
          <a:xfrm>
            <a:off x="4860032" y="1556792"/>
            <a:ext cx="4032448" cy="4647426"/>
          </a:xfrm>
          <a:prstGeom prst="rect">
            <a:avLst/>
          </a:prstGeom>
          <a:noFill/>
          <a:ln w="38100">
            <a:solidFill>
              <a:srgbClr val="3F2270"/>
            </a:solidFill>
          </a:ln>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sz="3200" b="1" dirty="0" smtClean="0">
                <a:solidFill>
                  <a:srgbClr val="3F2270"/>
                </a:solidFill>
              </a:rPr>
              <a:t>RISQUE PRÉVOYANCE</a:t>
            </a:r>
          </a:p>
          <a:p>
            <a:pPr algn="ctr"/>
            <a:endParaRPr lang="fr-FR" sz="2400" dirty="0">
              <a:solidFill>
                <a:schemeClr val="tx1"/>
              </a:solidFill>
            </a:endParaRPr>
          </a:p>
          <a:p>
            <a:r>
              <a:rPr lang="fr-FR" sz="2400" dirty="0" smtClean="0">
                <a:solidFill>
                  <a:schemeClr val="tx1"/>
                </a:solidFill>
              </a:rPr>
              <a:t>Participation (à renseigner)</a:t>
            </a:r>
          </a:p>
          <a:p>
            <a:endParaRPr lang="fr-FR" sz="2400" dirty="0">
              <a:solidFill>
                <a:schemeClr val="tx1"/>
              </a:solidFill>
            </a:endParaRPr>
          </a:p>
          <a:p>
            <a:r>
              <a:rPr lang="fr-FR" sz="2400" dirty="0" smtClean="0">
                <a:solidFill>
                  <a:schemeClr val="tx1"/>
                </a:solidFill>
              </a:rPr>
              <a:t>Montants (à renseigner)</a:t>
            </a:r>
          </a:p>
          <a:p>
            <a:endParaRPr lang="fr-FR" sz="2400" dirty="0">
              <a:solidFill>
                <a:schemeClr val="tx1"/>
              </a:solidFill>
            </a:endParaRPr>
          </a:p>
          <a:p>
            <a:endParaRPr lang="fr-FR" sz="2400" dirty="0" smtClean="0">
              <a:solidFill>
                <a:schemeClr val="tx1"/>
              </a:solidFill>
            </a:endParaRPr>
          </a:p>
          <a:p>
            <a:r>
              <a:rPr lang="fr-FR" sz="2400" dirty="0" smtClean="0">
                <a:solidFill>
                  <a:schemeClr val="tx1"/>
                </a:solidFill>
              </a:rPr>
              <a:t>Modalité : Convention de participation / Labellisation</a:t>
            </a:r>
            <a:endParaRPr lang="fr-FR" sz="2400" dirty="0">
              <a:solidFill>
                <a:schemeClr val="tx1"/>
              </a:solidFill>
            </a:endParaRPr>
          </a:p>
          <a:p>
            <a:endParaRPr lang="fr-FR" sz="2400" dirty="0" smtClean="0">
              <a:solidFill>
                <a:schemeClr val="tx1"/>
              </a:solidFill>
            </a:endParaRPr>
          </a:p>
          <a:p>
            <a:r>
              <a:rPr lang="fr-FR" sz="2400" dirty="0" smtClean="0">
                <a:solidFill>
                  <a:schemeClr val="tx1"/>
                </a:solidFill>
              </a:rPr>
              <a:t>Adhésion à la convention du CDG31</a:t>
            </a:r>
            <a:r>
              <a:rPr lang="fr-FR" sz="2000" dirty="0" smtClean="0">
                <a:solidFill>
                  <a:schemeClr val="tx1"/>
                </a:solidFill>
              </a:rPr>
              <a:t> </a:t>
            </a:r>
            <a:endParaRPr lang="fr-FR" sz="2000" dirty="0">
              <a:solidFill>
                <a:schemeClr val="tx1"/>
              </a:solidFill>
            </a:endParaRPr>
          </a:p>
        </p:txBody>
      </p:sp>
    </p:spTree>
    <p:extLst>
      <p:ext uri="{BB962C8B-B14F-4D97-AF65-F5344CB8AC3E}">
        <p14:creationId xmlns:p14="http://schemas.microsoft.com/office/powerpoint/2010/main" val="2463106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2222477" y="987493"/>
            <a:ext cx="13609638" cy="0"/>
          </a:xfrm>
          <a:prstGeom prst="line">
            <a:avLst/>
          </a:prstGeom>
          <a:ln w="28575">
            <a:solidFill>
              <a:srgbClr val="1F92B7"/>
            </a:solidFill>
          </a:ln>
        </p:spPr>
        <p:style>
          <a:lnRef idx="1">
            <a:schemeClr val="accent1"/>
          </a:lnRef>
          <a:fillRef idx="0">
            <a:schemeClr val="accent1"/>
          </a:fillRef>
          <a:effectRef idx="0">
            <a:schemeClr val="accent1"/>
          </a:effectRef>
          <a:fontRef idx="minor">
            <a:schemeClr val="tx1"/>
          </a:fontRef>
        </p:style>
      </p:cxnSp>
      <p:sp>
        <p:nvSpPr>
          <p:cNvPr id="4100" name="ZoneTexte 7"/>
          <p:cNvSpPr txBox="1">
            <a:spLocks noChangeArrowheads="1"/>
          </p:cNvSpPr>
          <p:nvPr/>
        </p:nvSpPr>
        <p:spPr bwMode="auto">
          <a:xfrm>
            <a:off x="467543" y="1556792"/>
            <a:ext cx="82057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algn="just">
              <a:buNone/>
            </a:pPr>
            <a:endParaRPr lang="fr-FR" sz="2000" b="1" dirty="0"/>
          </a:p>
        </p:txBody>
      </p:sp>
      <p:grpSp>
        <p:nvGrpSpPr>
          <p:cNvPr id="4101" name="Groupe 2"/>
          <p:cNvGrpSpPr>
            <a:grpSpLocks/>
          </p:cNvGrpSpPr>
          <p:nvPr/>
        </p:nvGrpSpPr>
        <p:grpSpPr bwMode="auto">
          <a:xfrm>
            <a:off x="7092950" y="409575"/>
            <a:ext cx="1655763" cy="361950"/>
            <a:chOff x="6588224" y="404664"/>
            <a:chExt cx="1656184" cy="361900"/>
          </a:xfrm>
        </p:grpSpPr>
        <p:sp>
          <p:nvSpPr>
            <p:cNvPr id="2" name="Rectangle 1"/>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7" name="Rectangle 6"/>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4" name="Espace réservé du numéro de diapositive 3"/>
          <p:cNvSpPr>
            <a:spLocks noGrp="1"/>
          </p:cNvSpPr>
          <p:nvPr>
            <p:ph type="sldNum" sz="quarter" idx="12"/>
          </p:nvPr>
        </p:nvSpPr>
        <p:spPr/>
        <p:txBody>
          <a:bodyPr/>
          <a:lstStyle/>
          <a:p>
            <a:pPr>
              <a:defRPr/>
            </a:pPr>
            <a:fld id="{AE45A62B-210E-4B0C-9448-801DE77C0856}" type="slidenum">
              <a:rPr lang="fr-FR" smtClean="0"/>
              <a:pPr>
                <a:defRPr/>
              </a:pPr>
              <a:t>16</a:t>
            </a:fld>
            <a:endParaRPr lang="fr-FR" dirty="0"/>
          </a:p>
        </p:txBody>
      </p:sp>
      <p:sp>
        <p:nvSpPr>
          <p:cNvPr id="11" name="Titre 1"/>
          <p:cNvSpPr txBox="1">
            <a:spLocks/>
          </p:cNvSpPr>
          <p:nvPr/>
        </p:nvSpPr>
        <p:spPr bwMode="auto">
          <a:xfrm>
            <a:off x="467542" y="211269"/>
            <a:ext cx="8229600" cy="76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fr-FR" sz="2800" b="1" dirty="0" smtClean="0">
                <a:solidFill>
                  <a:srgbClr val="1F92B7"/>
                </a:solidFill>
                <a:latin typeface="Myriad Pro" pitchFamily="34" charset="0"/>
              </a:rPr>
              <a:t>Préparation financière</a:t>
            </a:r>
            <a:endParaRPr lang="fr-FR" sz="2800" b="1" dirty="0">
              <a:solidFill>
                <a:srgbClr val="1F92B7"/>
              </a:solidFill>
              <a:latin typeface="Myriad Pro" pitchFamily="34" charset="0"/>
            </a:endParaRPr>
          </a:p>
        </p:txBody>
      </p:sp>
      <p:sp>
        <p:nvSpPr>
          <p:cNvPr id="3" name="Rectangle 2"/>
          <p:cNvSpPr/>
          <p:nvPr/>
        </p:nvSpPr>
        <p:spPr>
          <a:xfrm>
            <a:off x="448137" y="1196752"/>
            <a:ext cx="8444343" cy="4832092"/>
          </a:xfrm>
          <a:prstGeom prst="rect">
            <a:avLst/>
          </a:prstGeom>
        </p:spPr>
        <p:txBody>
          <a:bodyPr wrap="square">
            <a:spAutoFit/>
          </a:bodyPr>
          <a:lstStyle/>
          <a:p>
            <a:pPr algn="just"/>
            <a:r>
              <a:rPr lang="fr-FR" sz="2800" dirty="0">
                <a:cs typeface="Calibri" panose="020F0502020204030204" pitchFamily="34" charset="0"/>
              </a:rPr>
              <a:t>Chaque collectivité dispose de  3 ans pour préparer le financement de cette nouvelle dépense obligatoire. </a:t>
            </a:r>
          </a:p>
          <a:p>
            <a:pPr algn="just"/>
            <a:endParaRPr lang="fr-FR" sz="2800" dirty="0">
              <a:cs typeface="Calibri" panose="020F0502020204030204" pitchFamily="34" charset="0"/>
            </a:endParaRPr>
          </a:p>
          <a:p>
            <a:pPr algn="just"/>
            <a:r>
              <a:rPr lang="fr-FR" sz="2800" dirty="0">
                <a:cs typeface="Calibri" panose="020F0502020204030204" pitchFamily="34" charset="0"/>
              </a:rPr>
              <a:t>En fonction des finances et du budget, il est possible de prévoir une augmentation progressive du financement afin d’atteindre les montants minimum obligatoires d’ici 2025 et 2026. </a:t>
            </a:r>
          </a:p>
          <a:p>
            <a:pPr algn="just"/>
            <a:endParaRPr lang="fr-FR" sz="2800" dirty="0">
              <a:cs typeface="Calibri" panose="020F0502020204030204" pitchFamily="34" charset="0"/>
            </a:endParaRPr>
          </a:p>
          <a:p>
            <a:pPr algn="just"/>
            <a:r>
              <a:rPr lang="fr-FR" sz="2800" dirty="0">
                <a:cs typeface="Calibri" panose="020F0502020204030204" pitchFamily="34" charset="0"/>
              </a:rPr>
              <a:t>Budget prévoyance : </a:t>
            </a:r>
            <a:r>
              <a:rPr lang="fr-FR" sz="2800" dirty="0" smtClean="0">
                <a:cs typeface="Calibri" panose="020F0502020204030204" pitchFamily="34" charset="0"/>
              </a:rPr>
              <a:t>(à projeter)</a:t>
            </a:r>
            <a:endParaRPr lang="fr-FR" sz="2800" dirty="0">
              <a:cs typeface="Calibri" panose="020F0502020204030204" pitchFamily="34" charset="0"/>
            </a:endParaRPr>
          </a:p>
          <a:p>
            <a:pPr algn="just"/>
            <a:endParaRPr lang="fr-FR" sz="2800" dirty="0">
              <a:cs typeface="Calibri" panose="020F0502020204030204" pitchFamily="34" charset="0"/>
            </a:endParaRPr>
          </a:p>
          <a:p>
            <a:pPr algn="just"/>
            <a:r>
              <a:rPr lang="fr-FR" sz="2800" dirty="0">
                <a:cs typeface="Calibri" panose="020F0502020204030204" pitchFamily="34" charset="0"/>
              </a:rPr>
              <a:t>Budget Santé </a:t>
            </a:r>
            <a:r>
              <a:rPr lang="fr-FR" sz="2800" dirty="0" smtClean="0">
                <a:cs typeface="Calibri" panose="020F0502020204030204" pitchFamily="34" charset="0"/>
              </a:rPr>
              <a:t>: (à projeter)</a:t>
            </a:r>
            <a:endParaRPr lang="fr-FR" sz="2800" dirty="0">
              <a:cs typeface="Calibri" panose="020F0502020204030204" pitchFamily="34" charset="0"/>
            </a:endParaRPr>
          </a:p>
        </p:txBody>
      </p:sp>
    </p:spTree>
    <p:extLst>
      <p:ext uri="{BB962C8B-B14F-4D97-AF65-F5344CB8AC3E}">
        <p14:creationId xmlns:p14="http://schemas.microsoft.com/office/powerpoint/2010/main" val="611301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2222477" y="987493"/>
            <a:ext cx="13609638" cy="0"/>
          </a:xfrm>
          <a:prstGeom prst="line">
            <a:avLst/>
          </a:prstGeom>
          <a:ln w="28575">
            <a:solidFill>
              <a:srgbClr val="1F92B7"/>
            </a:solidFill>
          </a:ln>
        </p:spPr>
        <p:style>
          <a:lnRef idx="1">
            <a:schemeClr val="accent1"/>
          </a:lnRef>
          <a:fillRef idx="0">
            <a:schemeClr val="accent1"/>
          </a:fillRef>
          <a:effectRef idx="0">
            <a:schemeClr val="accent1"/>
          </a:effectRef>
          <a:fontRef idx="minor">
            <a:schemeClr val="tx1"/>
          </a:fontRef>
        </p:style>
      </p:cxnSp>
      <p:sp>
        <p:nvSpPr>
          <p:cNvPr id="4100" name="ZoneTexte 7"/>
          <p:cNvSpPr txBox="1">
            <a:spLocks noChangeArrowheads="1"/>
          </p:cNvSpPr>
          <p:nvPr/>
        </p:nvSpPr>
        <p:spPr bwMode="auto">
          <a:xfrm>
            <a:off x="467543" y="1556792"/>
            <a:ext cx="82057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algn="just">
              <a:buNone/>
            </a:pPr>
            <a:endParaRPr lang="fr-FR" sz="2000" b="1" dirty="0"/>
          </a:p>
        </p:txBody>
      </p:sp>
      <p:grpSp>
        <p:nvGrpSpPr>
          <p:cNvPr id="4101" name="Groupe 2"/>
          <p:cNvGrpSpPr>
            <a:grpSpLocks/>
          </p:cNvGrpSpPr>
          <p:nvPr/>
        </p:nvGrpSpPr>
        <p:grpSpPr bwMode="auto">
          <a:xfrm>
            <a:off x="7092950" y="409575"/>
            <a:ext cx="1655763" cy="361950"/>
            <a:chOff x="6588224" y="404664"/>
            <a:chExt cx="1656184" cy="361900"/>
          </a:xfrm>
        </p:grpSpPr>
        <p:sp>
          <p:nvSpPr>
            <p:cNvPr id="2" name="Rectangle 1"/>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7" name="Rectangle 6"/>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4" name="Espace réservé du numéro de diapositive 3"/>
          <p:cNvSpPr>
            <a:spLocks noGrp="1"/>
          </p:cNvSpPr>
          <p:nvPr>
            <p:ph type="sldNum" sz="quarter" idx="12"/>
          </p:nvPr>
        </p:nvSpPr>
        <p:spPr/>
        <p:txBody>
          <a:bodyPr/>
          <a:lstStyle/>
          <a:p>
            <a:pPr>
              <a:defRPr/>
            </a:pPr>
            <a:fld id="{AE45A62B-210E-4B0C-9448-801DE77C0856}" type="slidenum">
              <a:rPr lang="fr-FR" smtClean="0"/>
              <a:pPr>
                <a:defRPr/>
              </a:pPr>
              <a:t>17</a:t>
            </a:fld>
            <a:endParaRPr lang="fr-FR" dirty="0"/>
          </a:p>
        </p:txBody>
      </p:sp>
      <p:sp>
        <p:nvSpPr>
          <p:cNvPr id="11" name="Titre 1"/>
          <p:cNvSpPr txBox="1">
            <a:spLocks/>
          </p:cNvSpPr>
          <p:nvPr/>
        </p:nvSpPr>
        <p:spPr bwMode="auto">
          <a:xfrm>
            <a:off x="467542" y="211269"/>
            <a:ext cx="8229600" cy="76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fr-FR" sz="2800" b="1" dirty="0" smtClean="0">
                <a:solidFill>
                  <a:srgbClr val="1F92B7"/>
                </a:solidFill>
                <a:latin typeface="Myriad Pro" pitchFamily="34" charset="0"/>
              </a:rPr>
              <a:t>Échéances</a:t>
            </a:r>
            <a:endParaRPr lang="fr-FR" sz="2800" b="1" dirty="0">
              <a:solidFill>
                <a:srgbClr val="1F92B7"/>
              </a:solidFill>
              <a:latin typeface="Myriad Pro" pitchFamily="34" charset="0"/>
            </a:endParaRPr>
          </a:p>
        </p:txBody>
      </p:sp>
      <p:sp>
        <p:nvSpPr>
          <p:cNvPr id="3" name="Rectangle 2"/>
          <p:cNvSpPr/>
          <p:nvPr/>
        </p:nvSpPr>
        <p:spPr>
          <a:xfrm>
            <a:off x="251521" y="1196752"/>
            <a:ext cx="8640960" cy="4832092"/>
          </a:xfrm>
          <a:prstGeom prst="rect">
            <a:avLst/>
          </a:prstGeom>
        </p:spPr>
        <p:txBody>
          <a:bodyPr wrap="square">
            <a:spAutoFit/>
          </a:bodyPr>
          <a:lstStyle/>
          <a:p>
            <a:r>
              <a:rPr lang="fr-FR" sz="2800" dirty="0" smtClean="0"/>
              <a:t>1-Ordonnance </a:t>
            </a:r>
            <a:r>
              <a:rPr lang="fr-FR" sz="2800" dirty="0"/>
              <a:t>du 17 février 2021 : </a:t>
            </a:r>
            <a:r>
              <a:rPr lang="fr-FR" sz="2800" dirty="0" smtClean="0"/>
              <a:t>entrée </a:t>
            </a:r>
            <a:r>
              <a:rPr lang="fr-FR" sz="2800" dirty="0"/>
              <a:t>en vigueur </a:t>
            </a:r>
            <a:r>
              <a:rPr lang="fr-FR" sz="2800" dirty="0" smtClean="0"/>
              <a:t>des nouvelles règles à compter du 1</a:t>
            </a:r>
            <a:r>
              <a:rPr lang="fr-FR" sz="2800" baseline="30000" dirty="0" smtClean="0"/>
              <a:t>er</a:t>
            </a:r>
            <a:r>
              <a:rPr lang="fr-FR" sz="2800" dirty="0" smtClean="0"/>
              <a:t> </a:t>
            </a:r>
            <a:r>
              <a:rPr lang="fr-FR" sz="2800" dirty="0"/>
              <a:t>janvier 2022. </a:t>
            </a:r>
          </a:p>
          <a:p>
            <a:endParaRPr lang="fr-FR" sz="2800" dirty="0"/>
          </a:p>
          <a:p>
            <a:r>
              <a:rPr lang="fr-FR" sz="2800" dirty="0" smtClean="0"/>
              <a:t>2-Débat </a:t>
            </a:r>
            <a:r>
              <a:rPr lang="fr-FR" sz="2800" dirty="0"/>
              <a:t>obligatoire avant le 18 février 2022.</a:t>
            </a:r>
          </a:p>
          <a:p>
            <a:endParaRPr lang="fr-FR" sz="2800" dirty="0"/>
          </a:p>
          <a:p>
            <a:pPr algn="just"/>
            <a:r>
              <a:rPr lang="fr-FR" sz="2800" dirty="0" smtClean="0"/>
              <a:t>3-Obligation </a:t>
            </a:r>
            <a:r>
              <a:rPr lang="fr-FR" sz="2800" dirty="0"/>
              <a:t>de participation financière à la PSC  à partir du : </a:t>
            </a:r>
            <a:endParaRPr lang="fr-FR" sz="2000" dirty="0"/>
          </a:p>
          <a:p>
            <a:r>
              <a:rPr lang="fr-FR" sz="2800" dirty="0" smtClean="0"/>
              <a:t>-1</a:t>
            </a:r>
            <a:r>
              <a:rPr lang="fr-FR" sz="2800" baseline="30000" dirty="0" smtClean="0"/>
              <a:t>er</a:t>
            </a:r>
            <a:r>
              <a:rPr lang="fr-FR" sz="2800" dirty="0" smtClean="0"/>
              <a:t> </a:t>
            </a:r>
            <a:r>
              <a:rPr lang="fr-FR" sz="2800" dirty="0"/>
              <a:t>janvier 2025 pour le risque Prévoyance. </a:t>
            </a:r>
          </a:p>
          <a:p>
            <a:pPr>
              <a:buFontTx/>
              <a:buChar char="-"/>
            </a:pPr>
            <a:r>
              <a:rPr lang="fr-FR" sz="2800" dirty="0" smtClean="0"/>
              <a:t>1</a:t>
            </a:r>
            <a:r>
              <a:rPr lang="fr-FR" sz="2800" baseline="30000" dirty="0" smtClean="0"/>
              <a:t>er</a:t>
            </a:r>
            <a:r>
              <a:rPr lang="fr-FR" sz="2800" dirty="0" smtClean="0"/>
              <a:t> </a:t>
            </a:r>
            <a:r>
              <a:rPr lang="fr-FR" sz="2800" dirty="0"/>
              <a:t>janvier 2026 pour le risque Santé; </a:t>
            </a:r>
          </a:p>
          <a:p>
            <a:pPr>
              <a:buFontTx/>
              <a:buChar char="-"/>
            </a:pPr>
            <a:r>
              <a:rPr lang="fr-FR" sz="2800" dirty="0"/>
              <a:t>Si convention de participation en cours au 1</a:t>
            </a:r>
            <a:r>
              <a:rPr lang="fr-FR" sz="2800" baseline="30000" dirty="0"/>
              <a:t>er</a:t>
            </a:r>
            <a:r>
              <a:rPr lang="fr-FR" sz="2800" dirty="0"/>
              <a:t> janvier 2022 : </a:t>
            </a:r>
            <a:r>
              <a:rPr lang="fr-FR" sz="2800" dirty="0" smtClean="0"/>
              <a:t>au </a:t>
            </a:r>
            <a:r>
              <a:rPr lang="fr-FR" sz="2800" dirty="0"/>
              <a:t>terme de la convention. </a:t>
            </a:r>
          </a:p>
        </p:txBody>
      </p:sp>
    </p:spTree>
    <p:extLst>
      <p:ext uri="{BB962C8B-B14F-4D97-AF65-F5344CB8AC3E}">
        <p14:creationId xmlns:p14="http://schemas.microsoft.com/office/powerpoint/2010/main" val="25442116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Espace réservé du conten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 y="188645"/>
            <a:ext cx="9110751" cy="6440897"/>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2222477" y="987493"/>
            <a:ext cx="13609638" cy="0"/>
          </a:xfrm>
          <a:prstGeom prst="line">
            <a:avLst/>
          </a:prstGeom>
          <a:ln w="28575">
            <a:solidFill>
              <a:srgbClr val="1F92B7"/>
            </a:solidFill>
          </a:ln>
        </p:spPr>
        <p:style>
          <a:lnRef idx="1">
            <a:schemeClr val="accent1"/>
          </a:lnRef>
          <a:fillRef idx="0">
            <a:schemeClr val="accent1"/>
          </a:fillRef>
          <a:effectRef idx="0">
            <a:schemeClr val="accent1"/>
          </a:effectRef>
          <a:fontRef idx="minor">
            <a:schemeClr val="tx1"/>
          </a:fontRef>
        </p:style>
      </p:cxnSp>
      <p:sp>
        <p:nvSpPr>
          <p:cNvPr id="4100" name="ZoneTexte 7"/>
          <p:cNvSpPr txBox="1">
            <a:spLocks noChangeArrowheads="1"/>
          </p:cNvSpPr>
          <p:nvPr/>
        </p:nvSpPr>
        <p:spPr bwMode="auto">
          <a:xfrm>
            <a:off x="467543" y="1556792"/>
            <a:ext cx="8205787" cy="492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algn="just">
              <a:buNone/>
            </a:pPr>
            <a:r>
              <a:rPr lang="fr-FR" sz="2400" b="1" u="sng" dirty="0" smtClean="0"/>
              <a:t>Propos préliminaires </a:t>
            </a:r>
          </a:p>
          <a:p>
            <a:pPr marL="0" indent="0" algn="just">
              <a:buNone/>
            </a:pPr>
            <a:endParaRPr lang="fr-FR" sz="1000" b="1" dirty="0"/>
          </a:p>
          <a:p>
            <a:pPr marL="0" indent="0" algn="just">
              <a:buNone/>
            </a:pPr>
            <a:r>
              <a:rPr lang="fr-FR" sz="2000" dirty="0" smtClean="0"/>
              <a:t>Le présent </a:t>
            </a:r>
            <a:r>
              <a:rPr lang="fr-FR" sz="2000" dirty="0" smtClean="0"/>
              <a:t>diaporama </a:t>
            </a:r>
            <a:r>
              <a:rPr lang="fr-FR" sz="2000" dirty="0" smtClean="0"/>
              <a:t>constitue une proposition de trame concernant le contenu du débat qui doit obligatoirement être organisée sur la protection sociale complémentaire. </a:t>
            </a:r>
          </a:p>
          <a:p>
            <a:pPr marL="0" indent="0" algn="just">
              <a:buNone/>
            </a:pPr>
            <a:endParaRPr lang="fr-FR" sz="2000" dirty="0"/>
          </a:p>
          <a:p>
            <a:pPr marL="0" indent="0" algn="just">
              <a:buNone/>
            </a:pPr>
            <a:r>
              <a:rPr lang="fr-FR" sz="2000" dirty="0" smtClean="0"/>
              <a:t>Il s’insère dans un dossier documentaire sur la protection sociale complémentaire, également en ligne sur le site du centre des gestion, qui comporte :</a:t>
            </a:r>
          </a:p>
          <a:p>
            <a:pPr marL="0" indent="0" algn="just">
              <a:buNone/>
            </a:pPr>
            <a:r>
              <a:rPr lang="fr-FR" sz="2000" dirty="0" smtClean="0"/>
              <a:t>-une note explicative sur la réforme de la protection sociale complémentaire à compter du 1</a:t>
            </a:r>
            <a:r>
              <a:rPr lang="fr-FR" sz="2000" baseline="30000" dirty="0" smtClean="0"/>
              <a:t>er</a:t>
            </a:r>
            <a:r>
              <a:rPr lang="fr-FR" sz="2000" dirty="0" smtClean="0"/>
              <a:t> janvier 2022 ;</a:t>
            </a:r>
          </a:p>
          <a:p>
            <a:pPr marL="0" indent="0" algn="just">
              <a:buNone/>
            </a:pPr>
            <a:r>
              <a:rPr lang="fr-FR" sz="2000" dirty="0" smtClean="0"/>
              <a:t>-une trame de débat, en format </a:t>
            </a:r>
            <a:r>
              <a:rPr lang="fr-FR" sz="2000" dirty="0" err="1" smtClean="0"/>
              <a:t>word</a:t>
            </a:r>
            <a:r>
              <a:rPr lang="fr-FR" sz="2000" dirty="0" smtClean="0"/>
              <a:t>.</a:t>
            </a:r>
          </a:p>
          <a:p>
            <a:pPr marL="0" indent="0" algn="just">
              <a:buNone/>
            </a:pPr>
            <a:endParaRPr lang="fr-FR" sz="2000" dirty="0"/>
          </a:p>
          <a:p>
            <a:pPr marL="0" indent="0" algn="just">
              <a:buNone/>
            </a:pPr>
            <a:r>
              <a:rPr lang="fr-FR" sz="2000" dirty="0" smtClean="0"/>
              <a:t>Le cadre juridique est amené à évoluer, au regard de textes à paraître. </a:t>
            </a:r>
          </a:p>
          <a:p>
            <a:pPr marL="0" indent="0" algn="just">
              <a:buNone/>
            </a:pPr>
            <a:r>
              <a:rPr lang="fr-FR" sz="2000" dirty="0" smtClean="0"/>
              <a:t>Les documents seront mis à jour et nous invitons les collectivités territoriales et établissements publics à régulièrement consulter le site du CDG31. </a:t>
            </a:r>
          </a:p>
        </p:txBody>
      </p:sp>
      <p:grpSp>
        <p:nvGrpSpPr>
          <p:cNvPr id="4101" name="Groupe 2"/>
          <p:cNvGrpSpPr>
            <a:grpSpLocks/>
          </p:cNvGrpSpPr>
          <p:nvPr/>
        </p:nvGrpSpPr>
        <p:grpSpPr bwMode="auto">
          <a:xfrm>
            <a:off x="7092950" y="409575"/>
            <a:ext cx="1655763" cy="361950"/>
            <a:chOff x="6588224" y="404664"/>
            <a:chExt cx="1656184" cy="361900"/>
          </a:xfrm>
        </p:grpSpPr>
        <p:sp>
          <p:nvSpPr>
            <p:cNvPr id="2" name="Rectangle 1"/>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7" name="Rectangle 6"/>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4" name="Espace réservé du numéro de diapositive 3"/>
          <p:cNvSpPr>
            <a:spLocks noGrp="1"/>
          </p:cNvSpPr>
          <p:nvPr>
            <p:ph type="sldNum" sz="quarter" idx="12"/>
          </p:nvPr>
        </p:nvSpPr>
        <p:spPr>
          <a:xfrm>
            <a:off x="6563542" y="6375189"/>
            <a:ext cx="2133600" cy="365125"/>
          </a:xfrm>
        </p:spPr>
        <p:txBody>
          <a:bodyPr/>
          <a:lstStyle/>
          <a:p>
            <a:pPr>
              <a:defRPr/>
            </a:pPr>
            <a:fld id="{AE45A62B-210E-4B0C-9448-801DE77C0856}" type="slidenum">
              <a:rPr lang="fr-FR" smtClean="0"/>
              <a:pPr>
                <a:defRPr/>
              </a:pPr>
              <a:t>2</a:t>
            </a:fld>
            <a:endParaRPr lang="fr-FR" dirty="0"/>
          </a:p>
        </p:txBody>
      </p:sp>
      <p:sp>
        <p:nvSpPr>
          <p:cNvPr id="11" name="Titre 1"/>
          <p:cNvSpPr txBox="1">
            <a:spLocks/>
          </p:cNvSpPr>
          <p:nvPr/>
        </p:nvSpPr>
        <p:spPr bwMode="auto">
          <a:xfrm>
            <a:off x="467542" y="211269"/>
            <a:ext cx="8229600" cy="76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fr-FR" sz="2800" b="1" dirty="0" smtClean="0">
                <a:solidFill>
                  <a:srgbClr val="1F92B7"/>
                </a:solidFill>
                <a:latin typeface="Myriad Pro" pitchFamily="34" charset="0"/>
              </a:rPr>
              <a:t>Propos préliminaires </a:t>
            </a:r>
            <a:endParaRPr lang="fr-FR" sz="2800" b="1" dirty="0">
              <a:solidFill>
                <a:srgbClr val="1F92B7"/>
              </a:solidFill>
              <a:latin typeface="Myriad Pro" pitchFamily="34" charset="0"/>
            </a:endParaRPr>
          </a:p>
        </p:txBody>
      </p:sp>
      <p:sp>
        <p:nvSpPr>
          <p:cNvPr id="3" name="Rectangle 2"/>
          <p:cNvSpPr/>
          <p:nvPr/>
        </p:nvSpPr>
        <p:spPr>
          <a:xfrm>
            <a:off x="503546" y="1052736"/>
            <a:ext cx="8133779" cy="1815882"/>
          </a:xfrm>
          <a:prstGeom prst="rect">
            <a:avLst/>
          </a:prstGeom>
        </p:spPr>
        <p:txBody>
          <a:bodyPr wrap="square">
            <a:spAutoFit/>
          </a:bodyPr>
          <a:lstStyle/>
          <a:p>
            <a:pPr algn="just"/>
            <a:endParaRPr lang="fr-FR" sz="2800" dirty="0" smtClean="0"/>
          </a:p>
          <a:p>
            <a:pPr algn="just"/>
            <a:endParaRPr lang="fr-FR" sz="2800" dirty="0"/>
          </a:p>
          <a:p>
            <a:pPr algn="just"/>
            <a:endParaRPr lang="fr-FR" sz="2800" dirty="0" smtClean="0"/>
          </a:p>
          <a:p>
            <a:pPr algn="just"/>
            <a:endParaRPr lang="fr-FR" sz="2800" dirty="0" smtClean="0"/>
          </a:p>
        </p:txBody>
      </p:sp>
    </p:spTree>
    <p:extLst>
      <p:ext uri="{BB962C8B-B14F-4D97-AF65-F5344CB8AC3E}">
        <p14:creationId xmlns:p14="http://schemas.microsoft.com/office/powerpoint/2010/main" val="3306207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2222477" y="987493"/>
            <a:ext cx="13609638" cy="0"/>
          </a:xfrm>
          <a:prstGeom prst="line">
            <a:avLst/>
          </a:prstGeom>
          <a:ln w="28575">
            <a:solidFill>
              <a:srgbClr val="1F92B7"/>
            </a:solidFill>
          </a:ln>
        </p:spPr>
        <p:style>
          <a:lnRef idx="1">
            <a:schemeClr val="accent1"/>
          </a:lnRef>
          <a:fillRef idx="0">
            <a:schemeClr val="accent1"/>
          </a:fillRef>
          <a:effectRef idx="0">
            <a:schemeClr val="accent1"/>
          </a:effectRef>
          <a:fontRef idx="minor">
            <a:schemeClr val="tx1"/>
          </a:fontRef>
        </p:style>
      </p:cxnSp>
      <p:sp>
        <p:nvSpPr>
          <p:cNvPr id="4100" name="ZoneTexte 7"/>
          <p:cNvSpPr txBox="1">
            <a:spLocks noChangeArrowheads="1"/>
          </p:cNvSpPr>
          <p:nvPr/>
        </p:nvSpPr>
        <p:spPr bwMode="auto">
          <a:xfrm>
            <a:off x="467543" y="1556792"/>
            <a:ext cx="8205787"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algn="just">
              <a:buNone/>
            </a:pPr>
            <a:endParaRPr lang="fr-FR" sz="2400" dirty="0" smtClean="0"/>
          </a:p>
          <a:p>
            <a:pPr marL="0" indent="0" algn="just">
              <a:buNone/>
            </a:pPr>
            <a:r>
              <a:rPr lang="fr-FR" sz="2000" dirty="0" smtClean="0"/>
              <a:t>L’ordonnance </a:t>
            </a:r>
            <a:r>
              <a:rPr lang="fr-FR" sz="2000" dirty="0"/>
              <a:t>n° 2021-175 du 17 février 2021 relative à la protection sociale complémentaire dans la fonction publique, prise sur le fondement de l’article 40 de la loi </a:t>
            </a:r>
            <a:r>
              <a:rPr lang="fr-FR" sz="2000" dirty="0" smtClean="0"/>
              <a:t>du </a:t>
            </a:r>
            <a:r>
              <a:rPr lang="fr-FR" sz="2000" dirty="0"/>
              <a:t>6 août 2019 de transformation de la fonction publique, modifie les obligations des employeurs publics en matière de protection sociale complémentaire, en les obligeant </a:t>
            </a:r>
            <a:r>
              <a:rPr lang="fr-FR" sz="2000" dirty="0" smtClean="0"/>
              <a:t>à </a:t>
            </a:r>
            <a:r>
              <a:rPr lang="fr-FR" sz="2000" dirty="0"/>
              <a:t>participer au financement d’une partie de la complémentaire « santé » ET « prévoyance » souscrite par leurs agents</a:t>
            </a:r>
            <a:r>
              <a:rPr lang="fr-FR" sz="2000" dirty="0" smtClean="0"/>
              <a:t>.</a:t>
            </a:r>
          </a:p>
          <a:p>
            <a:pPr marL="0" indent="0" algn="just">
              <a:buNone/>
            </a:pPr>
            <a:endParaRPr lang="fr-FR" sz="2000" dirty="0"/>
          </a:p>
          <a:p>
            <a:pPr marL="0" indent="0" algn="just">
              <a:buNone/>
            </a:pPr>
            <a:r>
              <a:rPr lang="fr-FR" sz="2000" dirty="0"/>
              <a:t>En conséquence, les employeurs publics territoriaux devront participer obligatoirement :</a:t>
            </a:r>
          </a:p>
          <a:p>
            <a:pPr marL="0" indent="0" algn="just">
              <a:buNone/>
            </a:pPr>
            <a:r>
              <a:rPr lang="fr-FR" sz="2000" dirty="0"/>
              <a:t>-au financement d’au moins la moitié (50%) des garanties de protection sociale complémentaire pour le risque santé, souscrites par leurs </a:t>
            </a:r>
            <a:r>
              <a:rPr lang="fr-FR" sz="2000" dirty="0" smtClean="0"/>
              <a:t>agents ; </a:t>
            </a:r>
            <a:endParaRPr lang="fr-FR" sz="2000" dirty="0"/>
          </a:p>
          <a:p>
            <a:pPr marL="0" indent="0" algn="just">
              <a:buNone/>
            </a:pPr>
            <a:r>
              <a:rPr lang="fr-FR" sz="2000" dirty="0"/>
              <a:t>-ET au financement à hauteur d’au moins 20% des garanties de protection sociale complémentaire destinées à couvrir le risque prévoyance. </a:t>
            </a:r>
          </a:p>
          <a:p>
            <a:pPr marL="0" indent="0" algn="just">
              <a:buNone/>
            </a:pPr>
            <a:endParaRPr lang="fr-FR" sz="2400" dirty="0" smtClean="0"/>
          </a:p>
          <a:p>
            <a:pPr marL="0" indent="0" algn="just">
              <a:buNone/>
            </a:pPr>
            <a:endParaRPr lang="fr-FR" sz="2400" dirty="0"/>
          </a:p>
          <a:p>
            <a:pPr marL="0" indent="0" algn="just">
              <a:buNone/>
            </a:pPr>
            <a:endParaRPr lang="fr-FR" sz="2400" dirty="0"/>
          </a:p>
        </p:txBody>
      </p:sp>
      <p:grpSp>
        <p:nvGrpSpPr>
          <p:cNvPr id="4101" name="Groupe 2"/>
          <p:cNvGrpSpPr>
            <a:grpSpLocks/>
          </p:cNvGrpSpPr>
          <p:nvPr/>
        </p:nvGrpSpPr>
        <p:grpSpPr bwMode="auto">
          <a:xfrm>
            <a:off x="7092950" y="409575"/>
            <a:ext cx="1655763" cy="361950"/>
            <a:chOff x="6588224" y="404664"/>
            <a:chExt cx="1656184" cy="361900"/>
          </a:xfrm>
        </p:grpSpPr>
        <p:sp>
          <p:nvSpPr>
            <p:cNvPr id="2" name="Rectangle 1"/>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7" name="Rectangle 6"/>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4" name="Espace réservé du numéro de diapositive 3"/>
          <p:cNvSpPr>
            <a:spLocks noGrp="1"/>
          </p:cNvSpPr>
          <p:nvPr>
            <p:ph type="sldNum" sz="quarter" idx="12"/>
          </p:nvPr>
        </p:nvSpPr>
        <p:spPr>
          <a:xfrm>
            <a:off x="6563542" y="6375189"/>
            <a:ext cx="2133600" cy="365125"/>
          </a:xfrm>
        </p:spPr>
        <p:txBody>
          <a:bodyPr/>
          <a:lstStyle/>
          <a:p>
            <a:pPr>
              <a:defRPr/>
            </a:pPr>
            <a:fld id="{AE45A62B-210E-4B0C-9448-801DE77C0856}" type="slidenum">
              <a:rPr lang="fr-FR" smtClean="0"/>
              <a:pPr>
                <a:defRPr/>
              </a:pPr>
              <a:t>3</a:t>
            </a:fld>
            <a:endParaRPr lang="fr-FR" dirty="0"/>
          </a:p>
        </p:txBody>
      </p:sp>
      <p:sp>
        <p:nvSpPr>
          <p:cNvPr id="11" name="Titre 1"/>
          <p:cNvSpPr txBox="1">
            <a:spLocks/>
          </p:cNvSpPr>
          <p:nvPr/>
        </p:nvSpPr>
        <p:spPr bwMode="auto">
          <a:xfrm>
            <a:off x="467542" y="211269"/>
            <a:ext cx="8229600" cy="76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fr-FR" sz="2800" b="1" dirty="0" smtClean="0">
                <a:solidFill>
                  <a:srgbClr val="1F92B7"/>
                </a:solidFill>
                <a:latin typeface="Myriad Pro" pitchFamily="34" charset="0"/>
              </a:rPr>
              <a:t>Le cadre juridique</a:t>
            </a:r>
            <a:endParaRPr lang="fr-FR" sz="2800" b="1" dirty="0">
              <a:solidFill>
                <a:srgbClr val="1F92B7"/>
              </a:solidFill>
              <a:latin typeface="Myriad Pro" pitchFamily="34" charset="0"/>
            </a:endParaRPr>
          </a:p>
        </p:txBody>
      </p:sp>
      <p:sp>
        <p:nvSpPr>
          <p:cNvPr id="3" name="Rectangle 2"/>
          <p:cNvSpPr/>
          <p:nvPr/>
        </p:nvSpPr>
        <p:spPr>
          <a:xfrm>
            <a:off x="503546" y="1052736"/>
            <a:ext cx="8133779" cy="2308324"/>
          </a:xfrm>
          <a:prstGeom prst="rect">
            <a:avLst/>
          </a:prstGeom>
        </p:spPr>
        <p:txBody>
          <a:bodyPr wrap="square">
            <a:spAutoFit/>
          </a:bodyPr>
          <a:lstStyle/>
          <a:p>
            <a:pPr algn="just"/>
            <a:endParaRPr lang="fr-FR" sz="2400" dirty="0" smtClean="0"/>
          </a:p>
          <a:p>
            <a:pPr algn="just"/>
            <a:endParaRPr lang="fr-FR" sz="2400" dirty="0"/>
          </a:p>
          <a:p>
            <a:pPr algn="just"/>
            <a:endParaRPr lang="fr-FR" sz="2400" dirty="0" smtClean="0"/>
          </a:p>
          <a:p>
            <a:pPr algn="just"/>
            <a:endParaRPr lang="fr-FR" sz="2400" dirty="0"/>
          </a:p>
          <a:p>
            <a:pPr algn="just"/>
            <a:endParaRPr lang="fr-FR" sz="2400" dirty="0" smtClean="0"/>
          </a:p>
          <a:p>
            <a:pPr algn="just"/>
            <a:endParaRPr lang="fr-FR" sz="2400" dirty="0" smtClean="0"/>
          </a:p>
        </p:txBody>
      </p:sp>
    </p:spTree>
    <p:extLst>
      <p:ext uri="{BB962C8B-B14F-4D97-AF65-F5344CB8AC3E}">
        <p14:creationId xmlns:p14="http://schemas.microsoft.com/office/powerpoint/2010/main" val="1664952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2222477" y="987493"/>
            <a:ext cx="13609638" cy="0"/>
          </a:xfrm>
          <a:prstGeom prst="line">
            <a:avLst/>
          </a:prstGeom>
          <a:ln w="28575">
            <a:solidFill>
              <a:srgbClr val="1F92B7"/>
            </a:solidFill>
          </a:ln>
        </p:spPr>
        <p:style>
          <a:lnRef idx="1">
            <a:schemeClr val="accent1"/>
          </a:lnRef>
          <a:fillRef idx="0">
            <a:schemeClr val="accent1"/>
          </a:fillRef>
          <a:effectRef idx="0">
            <a:schemeClr val="accent1"/>
          </a:effectRef>
          <a:fontRef idx="minor">
            <a:schemeClr val="tx1"/>
          </a:fontRef>
        </p:style>
      </p:cxnSp>
      <p:sp>
        <p:nvSpPr>
          <p:cNvPr id="4100" name="ZoneTexte 7"/>
          <p:cNvSpPr txBox="1">
            <a:spLocks noChangeArrowheads="1"/>
          </p:cNvSpPr>
          <p:nvPr/>
        </p:nvSpPr>
        <p:spPr bwMode="auto">
          <a:xfrm>
            <a:off x="467543" y="1556792"/>
            <a:ext cx="82057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algn="just">
              <a:buNone/>
            </a:pPr>
            <a:endParaRPr lang="fr-FR" sz="2000" b="1" dirty="0"/>
          </a:p>
        </p:txBody>
      </p:sp>
      <p:grpSp>
        <p:nvGrpSpPr>
          <p:cNvPr id="4101" name="Groupe 2"/>
          <p:cNvGrpSpPr>
            <a:grpSpLocks/>
          </p:cNvGrpSpPr>
          <p:nvPr/>
        </p:nvGrpSpPr>
        <p:grpSpPr bwMode="auto">
          <a:xfrm>
            <a:off x="7092950" y="409575"/>
            <a:ext cx="1655763" cy="361950"/>
            <a:chOff x="6588224" y="404664"/>
            <a:chExt cx="1656184" cy="361900"/>
          </a:xfrm>
        </p:grpSpPr>
        <p:sp>
          <p:nvSpPr>
            <p:cNvPr id="2" name="Rectangle 1"/>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7" name="Rectangle 6"/>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4" name="Espace réservé du numéro de diapositive 3"/>
          <p:cNvSpPr>
            <a:spLocks noGrp="1"/>
          </p:cNvSpPr>
          <p:nvPr>
            <p:ph type="sldNum" sz="quarter" idx="12"/>
          </p:nvPr>
        </p:nvSpPr>
        <p:spPr>
          <a:xfrm>
            <a:off x="6563542" y="6375189"/>
            <a:ext cx="2133600" cy="365125"/>
          </a:xfrm>
        </p:spPr>
        <p:txBody>
          <a:bodyPr/>
          <a:lstStyle/>
          <a:p>
            <a:pPr>
              <a:defRPr/>
            </a:pPr>
            <a:fld id="{AE45A62B-210E-4B0C-9448-801DE77C0856}" type="slidenum">
              <a:rPr lang="fr-FR" smtClean="0"/>
              <a:pPr>
                <a:defRPr/>
              </a:pPr>
              <a:t>4</a:t>
            </a:fld>
            <a:endParaRPr lang="fr-FR" dirty="0"/>
          </a:p>
        </p:txBody>
      </p:sp>
      <p:sp>
        <p:nvSpPr>
          <p:cNvPr id="11" name="Titre 1"/>
          <p:cNvSpPr txBox="1">
            <a:spLocks/>
          </p:cNvSpPr>
          <p:nvPr/>
        </p:nvSpPr>
        <p:spPr bwMode="auto">
          <a:xfrm>
            <a:off x="467542" y="211269"/>
            <a:ext cx="8229600" cy="76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fr-FR" sz="2800" b="1" dirty="0" smtClean="0">
                <a:solidFill>
                  <a:srgbClr val="1F92B7"/>
                </a:solidFill>
                <a:latin typeface="Myriad Pro" pitchFamily="34" charset="0"/>
              </a:rPr>
              <a:t>Le cadre juridique</a:t>
            </a:r>
            <a:endParaRPr lang="fr-FR" sz="2800" b="1" dirty="0">
              <a:solidFill>
                <a:srgbClr val="1F92B7"/>
              </a:solidFill>
              <a:latin typeface="Myriad Pro" pitchFamily="34" charset="0"/>
            </a:endParaRPr>
          </a:p>
        </p:txBody>
      </p:sp>
      <p:sp>
        <p:nvSpPr>
          <p:cNvPr id="3" name="Rectangle 2"/>
          <p:cNvSpPr/>
          <p:nvPr/>
        </p:nvSpPr>
        <p:spPr>
          <a:xfrm>
            <a:off x="503546" y="1052736"/>
            <a:ext cx="8133779" cy="3416320"/>
          </a:xfrm>
          <a:prstGeom prst="rect">
            <a:avLst/>
          </a:prstGeom>
        </p:spPr>
        <p:txBody>
          <a:bodyPr wrap="square">
            <a:spAutoFit/>
          </a:bodyPr>
          <a:lstStyle/>
          <a:p>
            <a:pPr algn="just"/>
            <a:endParaRPr lang="fr-FR" sz="2400" dirty="0" smtClean="0"/>
          </a:p>
          <a:p>
            <a:pPr algn="just"/>
            <a:r>
              <a:rPr lang="fr-FR" sz="2400" dirty="0" smtClean="0"/>
              <a:t>Dans ce cadre, l’article 4 de l’ordonnance du </a:t>
            </a:r>
            <a:r>
              <a:rPr lang="fr-FR" sz="2400" dirty="0"/>
              <a:t>17 février </a:t>
            </a:r>
            <a:r>
              <a:rPr lang="fr-FR" sz="2400" dirty="0" smtClean="0"/>
              <a:t>2021 prévoit l’organisation d’un débat obligatoire : </a:t>
            </a:r>
            <a:endParaRPr lang="fr-FR" sz="2400" dirty="0"/>
          </a:p>
          <a:p>
            <a:pPr algn="just"/>
            <a:endParaRPr lang="fr-FR" sz="2400" dirty="0"/>
          </a:p>
          <a:p>
            <a:pPr algn="just"/>
            <a:r>
              <a:rPr lang="fr-FR" altLang="fr-FR" sz="2400" i="1" dirty="0"/>
              <a:t>« Les assemblées délibérantes des collectivités territoriales et de leurs établissements publics organisent un débat portant sur les garanties accordées aux agents en matière de protection sociale complémentaire dans un délai d'un an à compter de la publication de la présente ordonnance. »</a:t>
            </a:r>
            <a:endParaRPr lang="fr-FR" sz="2400" dirty="0"/>
          </a:p>
        </p:txBody>
      </p:sp>
    </p:spTree>
    <p:extLst>
      <p:ext uri="{BB962C8B-B14F-4D97-AF65-F5344CB8AC3E}">
        <p14:creationId xmlns:p14="http://schemas.microsoft.com/office/powerpoint/2010/main" val="3868042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2222477" y="987493"/>
            <a:ext cx="13609638" cy="0"/>
          </a:xfrm>
          <a:prstGeom prst="line">
            <a:avLst/>
          </a:prstGeom>
          <a:ln w="28575">
            <a:solidFill>
              <a:srgbClr val="1F92B7"/>
            </a:solidFill>
          </a:ln>
        </p:spPr>
        <p:style>
          <a:lnRef idx="1">
            <a:schemeClr val="accent1"/>
          </a:lnRef>
          <a:fillRef idx="0">
            <a:schemeClr val="accent1"/>
          </a:fillRef>
          <a:effectRef idx="0">
            <a:schemeClr val="accent1"/>
          </a:effectRef>
          <a:fontRef idx="minor">
            <a:schemeClr val="tx1"/>
          </a:fontRef>
        </p:style>
      </p:cxnSp>
      <p:sp>
        <p:nvSpPr>
          <p:cNvPr id="4100" name="ZoneTexte 7"/>
          <p:cNvSpPr txBox="1">
            <a:spLocks noChangeArrowheads="1"/>
          </p:cNvSpPr>
          <p:nvPr/>
        </p:nvSpPr>
        <p:spPr bwMode="auto">
          <a:xfrm>
            <a:off x="467543" y="1556792"/>
            <a:ext cx="8205787"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algn="just">
              <a:buNone/>
            </a:pPr>
            <a:endParaRPr lang="fr-FR" sz="2000" dirty="0" smtClean="0"/>
          </a:p>
          <a:p>
            <a:pPr marL="0" indent="0" algn="just">
              <a:buNone/>
            </a:pPr>
            <a:r>
              <a:rPr lang="fr-FR" sz="2000" b="1" dirty="0" smtClean="0"/>
              <a:t>L’ordonnance </a:t>
            </a:r>
            <a:r>
              <a:rPr lang="fr-FR" sz="2000" b="1" dirty="0"/>
              <a:t>ne prévoit pas </a:t>
            </a:r>
            <a:r>
              <a:rPr lang="fr-FR" sz="2000" b="1" dirty="0" smtClean="0"/>
              <a:t>la teneur du débat obligatoire </a:t>
            </a:r>
            <a:r>
              <a:rPr lang="fr-FR" sz="2000" dirty="0" smtClean="0"/>
              <a:t>: dès lors</a:t>
            </a:r>
            <a:r>
              <a:rPr lang="fr-FR" sz="2000" dirty="0"/>
              <a:t>, les points à </a:t>
            </a:r>
            <a:r>
              <a:rPr lang="fr-FR" sz="2000" dirty="0" smtClean="0"/>
              <a:t>aborder </a:t>
            </a:r>
            <a:r>
              <a:rPr lang="fr-FR" sz="2000" dirty="0"/>
              <a:t>sont laissés à la discrétion de chaque collectivité/établissement </a:t>
            </a:r>
            <a:r>
              <a:rPr lang="fr-FR" sz="2000" dirty="0" smtClean="0"/>
              <a:t>public. </a:t>
            </a:r>
            <a:endParaRPr lang="fr-FR" sz="2000" dirty="0"/>
          </a:p>
          <a:p>
            <a:pPr marL="0" indent="0" algn="just">
              <a:buNone/>
            </a:pPr>
            <a:endParaRPr lang="fr-FR" sz="2000" dirty="0" smtClean="0"/>
          </a:p>
          <a:p>
            <a:pPr marL="0" indent="0" algn="just">
              <a:buNone/>
            </a:pPr>
            <a:r>
              <a:rPr lang="fr-FR" sz="2000" b="1" dirty="0" smtClean="0"/>
              <a:t>Il peut ainsi être notamment abordé </a:t>
            </a:r>
            <a:r>
              <a:rPr lang="fr-FR" sz="2000" dirty="0" smtClean="0"/>
              <a:t>(liste non exhaustive) :</a:t>
            </a:r>
          </a:p>
          <a:p>
            <a:pPr marL="0" indent="0" algn="just">
              <a:buNone/>
            </a:pPr>
            <a:r>
              <a:rPr lang="fr-FR" sz="2000" dirty="0" smtClean="0"/>
              <a:t>-la présentation du nouveau </a:t>
            </a:r>
            <a:r>
              <a:rPr lang="fr-FR" sz="2000" dirty="0"/>
              <a:t> </a:t>
            </a:r>
            <a:r>
              <a:rPr lang="fr-FR" sz="2000" dirty="0" smtClean="0"/>
              <a:t>cadre </a:t>
            </a:r>
            <a:r>
              <a:rPr lang="fr-FR" sz="2000" dirty="0"/>
              <a:t>juridique ;</a:t>
            </a:r>
          </a:p>
          <a:p>
            <a:pPr marL="0" indent="0" algn="just">
              <a:buNone/>
            </a:pPr>
            <a:r>
              <a:rPr lang="fr-FR" sz="2000" dirty="0" smtClean="0"/>
              <a:t>-un rappel sur le distinguo protection </a:t>
            </a:r>
            <a:r>
              <a:rPr lang="fr-FR" sz="2000" dirty="0"/>
              <a:t>sociale </a:t>
            </a:r>
            <a:r>
              <a:rPr lang="fr-FR" sz="2000" dirty="0" smtClean="0"/>
              <a:t>statutaire/protection sociale complémentaire ; </a:t>
            </a:r>
            <a:endParaRPr lang="fr-FR" sz="2000" dirty="0"/>
          </a:p>
          <a:p>
            <a:pPr marL="0" indent="0" algn="just">
              <a:buNone/>
            </a:pPr>
            <a:r>
              <a:rPr lang="fr-FR" sz="2000" dirty="0" smtClean="0"/>
              <a:t>-un rappel sur la </a:t>
            </a:r>
            <a:r>
              <a:rPr lang="fr-FR" sz="2000" dirty="0"/>
              <a:t>compréhension des risques ;</a:t>
            </a:r>
          </a:p>
          <a:p>
            <a:pPr marL="0" indent="0" algn="just">
              <a:buNone/>
            </a:pPr>
            <a:r>
              <a:rPr lang="fr-FR" sz="2000" dirty="0" smtClean="0"/>
              <a:t>-les </a:t>
            </a:r>
            <a:r>
              <a:rPr lang="fr-FR" sz="2000" dirty="0"/>
              <a:t>enjeux de la </a:t>
            </a:r>
            <a:r>
              <a:rPr lang="fr-FR" sz="2000" dirty="0" smtClean="0"/>
              <a:t>protection </a:t>
            </a:r>
            <a:r>
              <a:rPr lang="fr-FR" sz="2000" dirty="0"/>
              <a:t>sociale complémentaire </a:t>
            </a:r>
            <a:r>
              <a:rPr lang="fr-FR" sz="2000" dirty="0" smtClean="0"/>
              <a:t>(accompagnement </a:t>
            </a:r>
            <a:r>
              <a:rPr lang="fr-FR" sz="2000" dirty="0"/>
              <a:t>social, arbitrage financiers, </a:t>
            </a:r>
            <a:r>
              <a:rPr lang="fr-FR" sz="2000" dirty="0" smtClean="0"/>
              <a:t>attractivité, etc.) ; </a:t>
            </a:r>
            <a:endParaRPr lang="fr-FR" sz="2000" dirty="0"/>
          </a:p>
          <a:p>
            <a:pPr marL="0" indent="0" algn="just">
              <a:buNone/>
            </a:pPr>
            <a:r>
              <a:rPr lang="fr-FR" sz="2000" dirty="0" smtClean="0"/>
              <a:t>-le </a:t>
            </a:r>
            <a:r>
              <a:rPr lang="fr-FR" sz="2000" dirty="0"/>
              <a:t>niveau de participation et sa trajectoire </a:t>
            </a:r>
            <a:r>
              <a:rPr lang="fr-FR" sz="2000" dirty="0" smtClean="0"/>
              <a:t>au sein de la collectivité/établissement ; </a:t>
            </a:r>
            <a:endParaRPr lang="fr-FR" sz="2000" dirty="0"/>
          </a:p>
          <a:p>
            <a:pPr marL="0" indent="0" algn="just">
              <a:buNone/>
            </a:pPr>
            <a:r>
              <a:rPr lang="fr-FR" sz="2000" dirty="0" smtClean="0"/>
              <a:t>-le </a:t>
            </a:r>
            <a:r>
              <a:rPr lang="fr-FR" sz="2000" dirty="0"/>
              <a:t>calendrier de mise en </a:t>
            </a:r>
            <a:r>
              <a:rPr lang="fr-FR" sz="2000" dirty="0" smtClean="0"/>
              <a:t>œuvre. </a:t>
            </a:r>
            <a:endParaRPr lang="fr-FR" sz="2000" dirty="0"/>
          </a:p>
          <a:p>
            <a:pPr marL="0" indent="0" algn="just">
              <a:buNone/>
            </a:pPr>
            <a:endParaRPr lang="fr-FR" sz="2000" dirty="0"/>
          </a:p>
          <a:p>
            <a:pPr marL="0" indent="0" algn="just">
              <a:buNone/>
            </a:pPr>
            <a:endParaRPr lang="fr-FR" sz="2000" b="1" dirty="0" smtClean="0"/>
          </a:p>
          <a:p>
            <a:pPr marL="0" indent="0" algn="just">
              <a:buNone/>
            </a:pPr>
            <a:endParaRPr lang="fr-FR" sz="2000" b="1" dirty="0"/>
          </a:p>
          <a:p>
            <a:pPr marL="0" indent="0" algn="just">
              <a:buNone/>
            </a:pPr>
            <a:endParaRPr lang="fr-FR" sz="2000" b="1" dirty="0" smtClean="0"/>
          </a:p>
          <a:p>
            <a:pPr marL="0" indent="0" algn="just">
              <a:buNone/>
            </a:pPr>
            <a:endParaRPr lang="fr-FR" sz="2000" b="1" dirty="0"/>
          </a:p>
        </p:txBody>
      </p:sp>
      <p:grpSp>
        <p:nvGrpSpPr>
          <p:cNvPr id="4101" name="Groupe 2"/>
          <p:cNvGrpSpPr>
            <a:grpSpLocks/>
          </p:cNvGrpSpPr>
          <p:nvPr/>
        </p:nvGrpSpPr>
        <p:grpSpPr bwMode="auto">
          <a:xfrm>
            <a:off x="7092950" y="409575"/>
            <a:ext cx="1655763" cy="361950"/>
            <a:chOff x="6588224" y="404664"/>
            <a:chExt cx="1656184" cy="361900"/>
          </a:xfrm>
        </p:grpSpPr>
        <p:sp>
          <p:nvSpPr>
            <p:cNvPr id="2" name="Rectangle 1"/>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7" name="Rectangle 6"/>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4" name="Espace réservé du numéro de diapositive 3"/>
          <p:cNvSpPr>
            <a:spLocks noGrp="1"/>
          </p:cNvSpPr>
          <p:nvPr>
            <p:ph type="sldNum" sz="quarter" idx="12"/>
          </p:nvPr>
        </p:nvSpPr>
        <p:spPr>
          <a:xfrm>
            <a:off x="6563542" y="6375189"/>
            <a:ext cx="2133600" cy="365125"/>
          </a:xfrm>
        </p:spPr>
        <p:txBody>
          <a:bodyPr/>
          <a:lstStyle/>
          <a:p>
            <a:pPr>
              <a:defRPr/>
            </a:pPr>
            <a:fld id="{AE45A62B-210E-4B0C-9448-801DE77C0856}" type="slidenum">
              <a:rPr lang="fr-FR" smtClean="0"/>
              <a:pPr>
                <a:defRPr/>
              </a:pPr>
              <a:t>5</a:t>
            </a:fld>
            <a:endParaRPr lang="fr-FR" dirty="0"/>
          </a:p>
        </p:txBody>
      </p:sp>
      <p:sp>
        <p:nvSpPr>
          <p:cNvPr id="11" name="Titre 1"/>
          <p:cNvSpPr txBox="1">
            <a:spLocks/>
          </p:cNvSpPr>
          <p:nvPr/>
        </p:nvSpPr>
        <p:spPr bwMode="auto">
          <a:xfrm>
            <a:off x="467542" y="211269"/>
            <a:ext cx="8229600" cy="76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fr-FR" sz="2800" b="1" dirty="0" smtClean="0">
                <a:solidFill>
                  <a:srgbClr val="1F92B7"/>
                </a:solidFill>
                <a:latin typeface="Myriad Pro" pitchFamily="34" charset="0"/>
              </a:rPr>
              <a:t>Le contenu du débat obligatoire</a:t>
            </a:r>
            <a:endParaRPr lang="fr-FR" sz="2800" b="1" dirty="0">
              <a:solidFill>
                <a:srgbClr val="1F92B7"/>
              </a:solidFill>
              <a:latin typeface="Myriad Pro" pitchFamily="34" charset="0"/>
            </a:endParaRPr>
          </a:p>
        </p:txBody>
      </p:sp>
      <p:sp>
        <p:nvSpPr>
          <p:cNvPr id="3" name="Rectangle 2"/>
          <p:cNvSpPr/>
          <p:nvPr/>
        </p:nvSpPr>
        <p:spPr>
          <a:xfrm>
            <a:off x="503546" y="1052736"/>
            <a:ext cx="8133779" cy="954107"/>
          </a:xfrm>
          <a:prstGeom prst="rect">
            <a:avLst/>
          </a:prstGeom>
        </p:spPr>
        <p:txBody>
          <a:bodyPr wrap="square">
            <a:spAutoFit/>
          </a:bodyPr>
          <a:lstStyle/>
          <a:p>
            <a:pPr algn="just"/>
            <a:endParaRPr lang="fr-FR" sz="2800" dirty="0"/>
          </a:p>
          <a:p>
            <a:pPr algn="just"/>
            <a:endParaRPr lang="fr-FR" sz="2800" dirty="0"/>
          </a:p>
        </p:txBody>
      </p:sp>
    </p:spTree>
    <p:extLst>
      <p:ext uri="{BB962C8B-B14F-4D97-AF65-F5344CB8AC3E}">
        <p14:creationId xmlns:p14="http://schemas.microsoft.com/office/powerpoint/2010/main" val="1567398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2222477" y="987493"/>
            <a:ext cx="13609638" cy="0"/>
          </a:xfrm>
          <a:prstGeom prst="line">
            <a:avLst/>
          </a:prstGeom>
          <a:ln w="28575">
            <a:solidFill>
              <a:srgbClr val="1F92B7"/>
            </a:solidFill>
          </a:ln>
        </p:spPr>
        <p:style>
          <a:lnRef idx="1">
            <a:schemeClr val="accent1"/>
          </a:lnRef>
          <a:fillRef idx="0">
            <a:schemeClr val="accent1"/>
          </a:fillRef>
          <a:effectRef idx="0">
            <a:schemeClr val="accent1"/>
          </a:effectRef>
          <a:fontRef idx="minor">
            <a:schemeClr val="tx1"/>
          </a:fontRef>
        </p:style>
      </p:cxnSp>
      <p:sp>
        <p:nvSpPr>
          <p:cNvPr id="4100" name="ZoneTexte 7"/>
          <p:cNvSpPr txBox="1">
            <a:spLocks noChangeArrowheads="1"/>
          </p:cNvSpPr>
          <p:nvPr/>
        </p:nvSpPr>
        <p:spPr bwMode="auto">
          <a:xfrm>
            <a:off x="467543" y="1556792"/>
            <a:ext cx="82057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algn="just">
              <a:buNone/>
            </a:pPr>
            <a:endParaRPr lang="fr-FR" sz="2000" b="1" dirty="0"/>
          </a:p>
        </p:txBody>
      </p:sp>
      <p:grpSp>
        <p:nvGrpSpPr>
          <p:cNvPr id="4101" name="Groupe 2"/>
          <p:cNvGrpSpPr>
            <a:grpSpLocks/>
          </p:cNvGrpSpPr>
          <p:nvPr/>
        </p:nvGrpSpPr>
        <p:grpSpPr bwMode="auto">
          <a:xfrm>
            <a:off x="7092950" y="409575"/>
            <a:ext cx="1655763" cy="361950"/>
            <a:chOff x="6588224" y="404664"/>
            <a:chExt cx="1656184" cy="361900"/>
          </a:xfrm>
        </p:grpSpPr>
        <p:sp>
          <p:nvSpPr>
            <p:cNvPr id="2" name="Rectangle 1"/>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7" name="Rectangle 6"/>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4" name="Espace réservé du numéro de diapositive 3"/>
          <p:cNvSpPr>
            <a:spLocks noGrp="1"/>
          </p:cNvSpPr>
          <p:nvPr>
            <p:ph type="sldNum" sz="quarter" idx="12"/>
          </p:nvPr>
        </p:nvSpPr>
        <p:spPr>
          <a:xfrm>
            <a:off x="6563542" y="6375189"/>
            <a:ext cx="2133600" cy="365125"/>
          </a:xfrm>
        </p:spPr>
        <p:txBody>
          <a:bodyPr/>
          <a:lstStyle/>
          <a:p>
            <a:pPr>
              <a:defRPr/>
            </a:pPr>
            <a:fld id="{AE45A62B-210E-4B0C-9448-801DE77C0856}" type="slidenum">
              <a:rPr lang="fr-FR" smtClean="0"/>
              <a:pPr>
                <a:defRPr/>
              </a:pPr>
              <a:t>6</a:t>
            </a:fld>
            <a:endParaRPr lang="fr-FR" dirty="0"/>
          </a:p>
        </p:txBody>
      </p:sp>
      <p:sp>
        <p:nvSpPr>
          <p:cNvPr id="11" name="Titre 1"/>
          <p:cNvSpPr txBox="1">
            <a:spLocks/>
          </p:cNvSpPr>
          <p:nvPr/>
        </p:nvSpPr>
        <p:spPr bwMode="auto">
          <a:xfrm>
            <a:off x="467542" y="211269"/>
            <a:ext cx="8229600" cy="76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fr-FR" sz="2800" b="1" dirty="0" smtClean="0">
                <a:solidFill>
                  <a:srgbClr val="1F92B7"/>
                </a:solidFill>
                <a:latin typeface="Myriad Pro" pitchFamily="34" charset="0"/>
              </a:rPr>
              <a:t>Date butoir du débat obligatoire </a:t>
            </a:r>
            <a:endParaRPr lang="fr-FR" sz="2800" b="1" dirty="0">
              <a:solidFill>
                <a:srgbClr val="1F92B7"/>
              </a:solidFill>
              <a:latin typeface="Myriad Pro" pitchFamily="34" charset="0"/>
            </a:endParaRPr>
          </a:p>
        </p:txBody>
      </p:sp>
      <p:sp>
        <p:nvSpPr>
          <p:cNvPr id="3" name="Rectangle 2"/>
          <p:cNvSpPr/>
          <p:nvPr/>
        </p:nvSpPr>
        <p:spPr>
          <a:xfrm>
            <a:off x="503546" y="1052736"/>
            <a:ext cx="8133779" cy="4462760"/>
          </a:xfrm>
          <a:prstGeom prst="rect">
            <a:avLst/>
          </a:prstGeom>
        </p:spPr>
        <p:txBody>
          <a:bodyPr wrap="square">
            <a:spAutoFit/>
          </a:bodyPr>
          <a:lstStyle/>
          <a:p>
            <a:pPr algn="just"/>
            <a:endParaRPr lang="fr-FR" sz="3200" dirty="0"/>
          </a:p>
          <a:p>
            <a:pPr algn="just"/>
            <a:r>
              <a:rPr lang="fr-FR" sz="2800" b="1" dirty="0" smtClean="0"/>
              <a:t>IMPORTANT :</a:t>
            </a:r>
            <a:r>
              <a:rPr lang="fr-FR" sz="2800" dirty="0" smtClean="0"/>
              <a:t> toutes </a:t>
            </a:r>
            <a:r>
              <a:rPr lang="fr-FR" sz="2800" dirty="0"/>
              <a:t>les </a:t>
            </a:r>
            <a:r>
              <a:rPr lang="fr-FR" sz="2800" dirty="0" smtClean="0"/>
              <a:t>collectivités territoriales et établissements publics </a:t>
            </a:r>
            <a:r>
              <a:rPr lang="fr-FR" sz="2800" dirty="0"/>
              <a:t>doivent organiser ce débat </a:t>
            </a:r>
            <a:r>
              <a:rPr lang="fr-FR" sz="2800" dirty="0">
                <a:solidFill>
                  <a:srgbClr val="C00000"/>
                </a:solidFill>
              </a:rPr>
              <a:t>avant le 18 février 2022</a:t>
            </a:r>
            <a:r>
              <a:rPr lang="fr-FR" sz="2800" dirty="0"/>
              <a:t>, </a:t>
            </a:r>
            <a:r>
              <a:rPr lang="fr-FR" sz="2800" dirty="0" smtClean="0"/>
              <a:t>qu’elles </a:t>
            </a:r>
            <a:r>
              <a:rPr lang="fr-FR" sz="2800" dirty="0"/>
              <a:t>aient ou non déjà mis en place une participation au titre de la </a:t>
            </a:r>
            <a:r>
              <a:rPr lang="fr-FR" sz="2800" dirty="0" smtClean="0"/>
              <a:t>protection </a:t>
            </a:r>
            <a:r>
              <a:rPr lang="fr-FR" sz="2800" dirty="0"/>
              <a:t>s</a:t>
            </a:r>
            <a:r>
              <a:rPr lang="fr-FR" sz="2800" dirty="0" smtClean="0"/>
              <a:t>ociale </a:t>
            </a:r>
            <a:r>
              <a:rPr lang="fr-FR" sz="2800" dirty="0"/>
              <a:t>c</a:t>
            </a:r>
            <a:r>
              <a:rPr lang="fr-FR" sz="2800" dirty="0" smtClean="0"/>
              <a:t>omplémentaire </a:t>
            </a:r>
            <a:r>
              <a:rPr lang="fr-FR" sz="2800" dirty="0"/>
              <a:t>de leurs agents. </a:t>
            </a:r>
          </a:p>
          <a:p>
            <a:pPr algn="just"/>
            <a:endParaRPr lang="fr-FR" sz="2800" dirty="0" smtClean="0"/>
          </a:p>
          <a:p>
            <a:pPr algn="just"/>
            <a:r>
              <a:rPr lang="fr-FR" sz="2800" b="1" dirty="0" smtClean="0"/>
              <a:t>Il </a:t>
            </a:r>
            <a:r>
              <a:rPr lang="fr-FR" sz="2800" b="1" dirty="0"/>
              <a:t>s’agit d’un débat sans </a:t>
            </a:r>
            <a:r>
              <a:rPr lang="fr-FR" sz="2800" b="1" dirty="0" smtClean="0"/>
              <a:t>vote</a:t>
            </a:r>
            <a:r>
              <a:rPr lang="fr-FR" sz="2800" b="1" dirty="0"/>
              <a:t> </a:t>
            </a:r>
            <a:r>
              <a:rPr lang="fr-FR" sz="2800" b="1" dirty="0" smtClean="0"/>
              <a:t>: aucune délibération ne doit être adoptée. </a:t>
            </a:r>
            <a:endParaRPr lang="fr-FR" sz="2800" b="1" dirty="0"/>
          </a:p>
          <a:p>
            <a:pPr algn="just"/>
            <a:endParaRPr lang="fr-FR" sz="2800" dirty="0">
              <a:latin typeface="+mn-lt"/>
            </a:endParaRPr>
          </a:p>
        </p:txBody>
      </p:sp>
    </p:spTree>
    <p:extLst>
      <p:ext uri="{BB962C8B-B14F-4D97-AF65-F5344CB8AC3E}">
        <p14:creationId xmlns:p14="http://schemas.microsoft.com/office/powerpoint/2010/main" val="3606923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2222477" y="987493"/>
            <a:ext cx="13609638" cy="0"/>
          </a:xfrm>
          <a:prstGeom prst="line">
            <a:avLst/>
          </a:prstGeom>
          <a:ln w="28575">
            <a:solidFill>
              <a:srgbClr val="1F92B7"/>
            </a:solidFill>
          </a:ln>
        </p:spPr>
        <p:style>
          <a:lnRef idx="1">
            <a:schemeClr val="accent1"/>
          </a:lnRef>
          <a:fillRef idx="0">
            <a:schemeClr val="accent1"/>
          </a:fillRef>
          <a:effectRef idx="0">
            <a:schemeClr val="accent1"/>
          </a:effectRef>
          <a:fontRef idx="minor">
            <a:schemeClr val="tx1"/>
          </a:fontRef>
        </p:style>
      </p:cxnSp>
      <p:sp>
        <p:nvSpPr>
          <p:cNvPr id="4100" name="ZoneTexte 7"/>
          <p:cNvSpPr txBox="1">
            <a:spLocks noChangeArrowheads="1"/>
          </p:cNvSpPr>
          <p:nvPr/>
        </p:nvSpPr>
        <p:spPr bwMode="auto">
          <a:xfrm>
            <a:off x="467543" y="1556792"/>
            <a:ext cx="8205787" cy="19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algn="just">
              <a:buNone/>
            </a:pPr>
            <a:r>
              <a:rPr lang="fr-FR" dirty="0"/>
              <a:t>L</a:t>
            </a:r>
            <a:r>
              <a:rPr lang="fr-FR" dirty="0" smtClean="0"/>
              <a:t>a </a:t>
            </a:r>
            <a:r>
              <a:rPr lang="fr-FR" dirty="0"/>
              <a:t>protection statutaire des agents publics (fonctionnaires et agents contractuels de droit public) reste limitée dans le temps, et peut vite avoir pour conséquence d’engendrer d’importantes pertes de revenus en cas d’arrêt maladie prolongé. </a:t>
            </a:r>
          </a:p>
          <a:p>
            <a:pPr marL="0" indent="0" algn="just">
              <a:buNone/>
            </a:pPr>
            <a:endParaRPr lang="fr-FR" sz="1000" dirty="0" smtClean="0"/>
          </a:p>
          <a:p>
            <a:pPr marL="0" indent="0" algn="just">
              <a:buNone/>
            </a:pPr>
            <a:r>
              <a:rPr lang="fr-FR" dirty="0" smtClean="0"/>
              <a:t>Par exemple, pour les fonctionnaires  : </a:t>
            </a:r>
            <a:endParaRPr lang="fr-FR" dirty="0"/>
          </a:p>
          <a:p>
            <a:pPr marL="0" indent="0" algn="just">
              <a:buNone/>
            </a:pPr>
            <a:endParaRPr lang="fr-FR" sz="1200" dirty="0" smtClean="0"/>
          </a:p>
          <a:p>
            <a:pPr marL="0" indent="0" algn="just">
              <a:buNone/>
            </a:pPr>
            <a:endParaRPr lang="fr-FR" sz="1200" dirty="0"/>
          </a:p>
          <a:p>
            <a:pPr marL="0" indent="0" algn="just">
              <a:buNone/>
            </a:pPr>
            <a:endParaRPr lang="fr-FR" sz="1200" dirty="0"/>
          </a:p>
        </p:txBody>
      </p:sp>
      <p:grpSp>
        <p:nvGrpSpPr>
          <p:cNvPr id="4101" name="Groupe 2"/>
          <p:cNvGrpSpPr>
            <a:grpSpLocks/>
          </p:cNvGrpSpPr>
          <p:nvPr/>
        </p:nvGrpSpPr>
        <p:grpSpPr bwMode="auto">
          <a:xfrm>
            <a:off x="7092950" y="409575"/>
            <a:ext cx="1655763" cy="361950"/>
            <a:chOff x="6588224" y="404664"/>
            <a:chExt cx="1656184" cy="361900"/>
          </a:xfrm>
        </p:grpSpPr>
        <p:sp>
          <p:nvSpPr>
            <p:cNvPr id="2" name="Rectangle 1"/>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7" name="Rectangle 6"/>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4" name="Espace réservé du numéro de diapositive 3"/>
          <p:cNvSpPr>
            <a:spLocks noGrp="1"/>
          </p:cNvSpPr>
          <p:nvPr>
            <p:ph type="sldNum" sz="quarter" idx="12"/>
          </p:nvPr>
        </p:nvSpPr>
        <p:spPr>
          <a:xfrm>
            <a:off x="6563542" y="6375189"/>
            <a:ext cx="2133600" cy="365125"/>
          </a:xfrm>
        </p:spPr>
        <p:txBody>
          <a:bodyPr/>
          <a:lstStyle/>
          <a:p>
            <a:pPr>
              <a:defRPr/>
            </a:pPr>
            <a:fld id="{AE45A62B-210E-4B0C-9448-801DE77C0856}" type="slidenum">
              <a:rPr lang="fr-FR" smtClean="0"/>
              <a:pPr>
                <a:defRPr/>
              </a:pPr>
              <a:t>7</a:t>
            </a:fld>
            <a:endParaRPr lang="fr-FR" dirty="0"/>
          </a:p>
        </p:txBody>
      </p:sp>
      <p:sp>
        <p:nvSpPr>
          <p:cNvPr id="11" name="Titre 1"/>
          <p:cNvSpPr txBox="1">
            <a:spLocks/>
          </p:cNvSpPr>
          <p:nvPr/>
        </p:nvSpPr>
        <p:spPr bwMode="auto">
          <a:xfrm>
            <a:off x="467542" y="211269"/>
            <a:ext cx="8229600" cy="76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fr-FR" sz="2800" b="1" dirty="0">
                <a:solidFill>
                  <a:srgbClr val="1F92B7"/>
                </a:solidFill>
                <a:latin typeface="Myriad Pro" pitchFamily="34" charset="0"/>
              </a:rPr>
              <a:t>L</a:t>
            </a:r>
            <a:r>
              <a:rPr lang="fr-FR" sz="2800" b="1" dirty="0" smtClean="0">
                <a:solidFill>
                  <a:srgbClr val="1F92B7"/>
                </a:solidFill>
                <a:latin typeface="Myriad Pro" pitchFamily="34" charset="0"/>
              </a:rPr>
              <a:t>a protection sociale statutaire</a:t>
            </a:r>
            <a:endParaRPr lang="fr-FR" sz="2800" b="1" dirty="0">
              <a:solidFill>
                <a:srgbClr val="1F92B7"/>
              </a:solidFill>
              <a:latin typeface="Myriad Pro"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2498541493"/>
              </p:ext>
            </p:extLst>
          </p:nvPr>
        </p:nvGraphicFramePr>
        <p:xfrm>
          <a:off x="467543" y="3059906"/>
          <a:ext cx="8229599" cy="3156680"/>
        </p:xfrm>
        <a:graphic>
          <a:graphicData uri="http://schemas.openxmlformats.org/drawingml/2006/table">
            <a:tbl>
              <a:tblPr firstRow="1" firstCol="1" bandRow="1">
                <a:tableStyleId>{5C22544A-7EE6-4342-B048-85BDC9FD1C3A}</a:tableStyleId>
              </a:tblPr>
              <a:tblGrid>
                <a:gridCol w="1645384"/>
                <a:gridCol w="1645384"/>
                <a:gridCol w="1646277"/>
                <a:gridCol w="1646277"/>
                <a:gridCol w="1646277"/>
              </a:tblGrid>
              <a:tr h="703040">
                <a:tc rowSpan="2">
                  <a:txBody>
                    <a:bodyPr/>
                    <a:lstStyle/>
                    <a:p>
                      <a:pPr algn="ctr">
                        <a:lnSpc>
                          <a:spcPct val="115000"/>
                        </a:lnSpc>
                        <a:spcAft>
                          <a:spcPts val="0"/>
                        </a:spcAft>
                      </a:pPr>
                      <a:r>
                        <a:rPr lang="fr-FR" sz="1400" b="1" baseline="0" dirty="0">
                          <a:solidFill>
                            <a:schemeClr val="tx1"/>
                          </a:solidFill>
                          <a:effectLst/>
                        </a:rPr>
                        <a:t> </a:t>
                      </a:r>
                    </a:p>
                    <a:p>
                      <a:pPr algn="ctr">
                        <a:lnSpc>
                          <a:spcPct val="115000"/>
                        </a:lnSpc>
                        <a:spcAft>
                          <a:spcPts val="0"/>
                        </a:spcAft>
                      </a:pPr>
                      <a:r>
                        <a:rPr lang="fr-FR" sz="1400" b="1" baseline="0" dirty="0">
                          <a:solidFill>
                            <a:schemeClr val="tx1"/>
                          </a:solidFill>
                          <a:effectLst/>
                        </a:rPr>
                        <a:t> </a:t>
                      </a:r>
                    </a:p>
                    <a:p>
                      <a:pPr algn="ctr">
                        <a:lnSpc>
                          <a:spcPct val="115000"/>
                        </a:lnSpc>
                        <a:spcAft>
                          <a:spcPts val="0"/>
                        </a:spcAft>
                      </a:pPr>
                      <a:r>
                        <a:rPr lang="fr-FR" sz="1400" b="1" baseline="0" dirty="0">
                          <a:solidFill>
                            <a:schemeClr val="tx1"/>
                          </a:solidFill>
                          <a:effectLst/>
                        </a:rPr>
                        <a:t> </a:t>
                      </a:r>
                    </a:p>
                    <a:p>
                      <a:pPr algn="ctr">
                        <a:lnSpc>
                          <a:spcPct val="115000"/>
                        </a:lnSpc>
                        <a:spcAft>
                          <a:spcPts val="0"/>
                        </a:spcAft>
                      </a:pPr>
                      <a:r>
                        <a:rPr lang="fr-FR" sz="1400" b="1" baseline="0" dirty="0">
                          <a:solidFill>
                            <a:schemeClr val="tx1"/>
                          </a:solidFill>
                          <a:effectLst/>
                        </a:rPr>
                        <a:t>Type de congé</a:t>
                      </a:r>
                      <a:endParaRPr lang="fr-FR" sz="1400" b="1" baseline="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lnSpc>
                          <a:spcPct val="115000"/>
                        </a:lnSpc>
                        <a:spcAft>
                          <a:spcPts val="0"/>
                        </a:spcAft>
                      </a:pPr>
                      <a:r>
                        <a:rPr lang="fr-FR" sz="1400" dirty="0">
                          <a:effectLst/>
                        </a:rPr>
                        <a:t> </a:t>
                      </a:r>
                    </a:p>
                    <a:p>
                      <a:pPr algn="ctr">
                        <a:lnSpc>
                          <a:spcPct val="115000"/>
                        </a:lnSpc>
                        <a:spcAft>
                          <a:spcPts val="0"/>
                        </a:spcAft>
                      </a:pPr>
                      <a:r>
                        <a:rPr lang="fr-FR" sz="1400" dirty="0">
                          <a:effectLst/>
                        </a:rPr>
                        <a:t>Fonctionnaires affiliés à la </a:t>
                      </a:r>
                      <a:r>
                        <a:rPr lang="fr-FR" sz="1400" dirty="0" smtClean="0">
                          <a:effectLst/>
                        </a:rPr>
                        <a:t>CNRACL</a:t>
                      </a:r>
                      <a:endParaRPr lang="fr-FR" sz="1400" dirty="0">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E0F2E"/>
                    </a:solidFill>
                  </a:tcPr>
                </a:tc>
                <a:tc hMerge="1">
                  <a:txBody>
                    <a:bodyPr/>
                    <a:lstStyle/>
                    <a:p>
                      <a:endParaRPr lang="fr-FR"/>
                    </a:p>
                  </a:txBody>
                  <a:tcPr/>
                </a:tc>
                <a:tc gridSpan="2">
                  <a:txBody>
                    <a:bodyPr/>
                    <a:lstStyle/>
                    <a:p>
                      <a:pPr algn="ctr">
                        <a:lnSpc>
                          <a:spcPct val="115000"/>
                        </a:lnSpc>
                        <a:spcAft>
                          <a:spcPts val="0"/>
                        </a:spcAft>
                      </a:pPr>
                      <a:r>
                        <a:rPr lang="fr-FR" sz="1400" dirty="0">
                          <a:effectLst/>
                        </a:rPr>
                        <a:t> </a:t>
                      </a:r>
                    </a:p>
                    <a:p>
                      <a:pPr algn="ctr">
                        <a:lnSpc>
                          <a:spcPct val="115000"/>
                        </a:lnSpc>
                        <a:spcAft>
                          <a:spcPts val="0"/>
                        </a:spcAft>
                      </a:pPr>
                      <a:r>
                        <a:rPr lang="fr-FR" sz="1400" dirty="0">
                          <a:effectLst/>
                        </a:rPr>
                        <a:t>Fonctionnaires affiliés à l’IRCANTEC</a:t>
                      </a:r>
                      <a:endParaRPr lang="fr-FR"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AE13"/>
                    </a:solidFill>
                  </a:tcPr>
                </a:tc>
                <a:tc hMerge="1">
                  <a:txBody>
                    <a:bodyPr/>
                    <a:lstStyle/>
                    <a:p>
                      <a:endParaRPr lang="fr-FR"/>
                    </a:p>
                  </a:txBody>
                  <a:tcPr/>
                </a:tc>
              </a:tr>
              <a:tr h="942057">
                <a:tc vMerge="1">
                  <a:txBody>
                    <a:bodyPr/>
                    <a:lstStyle/>
                    <a:p>
                      <a:endParaRPr lang="fr-FR"/>
                    </a:p>
                  </a:txBody>
                  <a:tcPr/>
                </a:tc>
                <a:tc>
                  <a:txBody>
                    <a:bodyPr/>
                    <a:lstStyle/>
                    <a:p>
                      <a:pPr algn="ctr">
                        <a:lnSpc>
                          <a:spcPct val="115000"/>
                        </a:lnSpc>
                        <a:spcAft>
                          <a:spcPts val="0"/>
                        </a:spcAft>
                      </a:pPr>
                      <a:r>
                        <a:rPr lang="fr-FR" sz="1400" b="1" dirty="0">
                          <a:effectLst/>
                        </a:rPr>
                        <a:t> </a:t>
                      </a:r>
                    </a:p>
                    <a:p>
                      <a:pPr algn="ctr">
                        <a:lnSpc>
                          <a:spcPct val="115000"/>
                        </a:lnSpc>
                        <a:spcAft>
                          <a:spcPts val="0"/>
                        </a:spcAft>
                      </a:pPr>
                      <a:r>
                        <a:rPr lang="fr-FR" sz="1400" b="1" dirty="0">
                          <a:effectLst/>
                        </a:rPr>
                        <a:t>Durée maximale</a:t>
                      </a:r>
                      <a:endParaRPr lang="fr-FR" sz="14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effectLst/>
                        </a:rPr>
                        <a:t> </a:t>
                      </a:r>
                    </a:p>
                    <a:p>
                      <a:pPr algn="ctr">
                        <a:lnSpc>
                          <a:spcPct val="115000"/>
                        </a:lnSpc>
                        <a:spcAft>
                          <a:spcPts val="0"/>
                        </a:spcAft>
                      </a:pPr>
                      <a:r>
                        <a:rPr lang="fr-FR" sz="1400" b="1" dirty="0">
                          <a:effectLst/>
                        </a:rPr>
                        <a:t>Rémunération versée par l’employeur </a:t>
                      </a:r>
                      <a:endParaRPr lang="fr-FR" sz="14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effectLst/>
                        </a:rPr>
                        <a:t> </a:t>
                      </a:r>
                    </a:p>
                    <a:p>
                      <a:pPr algn="ctr">
                        <a:lnSpc>
                          <a:spcPct val="115000"/>
                        </a:lnSpc>
                        <a:spcAft>
                          <a:spcPts val="0"/>
                        </a:spcAft>
                      </a:pPr>
                      <a:r>
                        <a:rPr lang="fr-FR" sz="1400" b="1" dirty="0">
                          <a:effectLst/>
                        </a:rPr>
                        <a:t>Durée maximale</a:t>
                      </a:r>
                      <a:endParaRPr lang="fr-FR" sz="14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effectLst/>
                        </a:rPr>
                        <a:t> </a:t>
                      </a:r>
                    </a:p>
                    <a:p>
                      <a:pPr algn="ctr">
                        <a:lnSpc>
                          <a:spcPct val="115000"/>
                        </a:lnSpc>
                        <a:spcAft>
                          <a:spcPts val="0"/>
                        </a:spcAft>
                      </a:pPr>
                      <a:r>
                        <a:rPr lang="fr-FR" sz="1400" b="1" dirty="0">
                          <a:effectLst/>
                        </a:rPr>
                        <a:t>Rémunération versée par l’employeur</a:t>
                      </a:r>
                      <a:endParaRPr lang="fr-FR" sz="14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03040">
                <a:tc>
                  <a:txBody>
                    <a:bodyPr/>
                    <a:lstStyle/>
                    <a:p>
                      <a:pPr algn="ctr">
                        <a:lnSpc>
                          <a:spcPct val="115000"/>
                        </a:lnSpc>
                        <a:spcAft>
                          <a:spcPts val="0"/>
                        </a:spcAft>
                      </a:pPr>
                      <a:r>
                        <a:rPr lang="fr-FR" sz="1400" b="1" baseline="0" dirty="0">
                          <a:solidFill>
                            <a:schemeClr val="tx1"/>
                          </a:solidFill>
                          <a:effectLst/>
                        </a:rPr>
                        <a:t> </a:t>
                      </a:r>
                    </a:p>
                    <a:p>
                      <a:pPr algn="ctr">
                        <a:lnSpc>
                          <a:spcPct val="115000"/>
                        </a:lnSpc>
                        <a:spcAft>
                          <a:spcPts val="0"/>
                        </a:spcAft>
                      </a:pPr>
                      <a:r>
                        <a:rPr lang="fr-FR" sz="1400" b="1" baseline="0" dirty="0">
                          <a:solidFill>
                            <a:schemeClr val="tx1"/>
                          </a:solidFill>
                          <a:effectLst/>
                        </a:rPr>
                        <a:t>Maladie ordinaire</a:t>
                      </a:r>
                      <a:endParaRPr lang="fr-FR" sz="1400" b="1" baseline="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a:effectLst/>
                        </a:rPr>
                        <a:t> </a:t>
                      </a:r>
                    </a:p>
                    <a:p>
                      <a:pPr algn="ctr">
                        <a:lnSpc>
                          <a:spcPct val="115000"/>
                        </a:lnSpc>
                        <a:spcAft>
                          <a:spcPts val="0"/>
                        </a:spcAft>
                      </a:pPr>
                      <a:r>
                        <a:rPr lang="fr-FR" sz="1400">
                          <a:effectLst/>
                        </a:rPr>
                        <a:t>1 an</a:t>
                      </a:r>
                      <a:endParaRPr lang="fr-FR"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dirty="0">
                          <a:effectLst/>
                        </a:rPr>
                        <a:t> </a:t>
                      </a:r>
                    </a:p>
                    <a:p>
                      <a:pPr algn="ctr">
                        <a:lnSpc>
                          <a:spcPct val="115000"/>
                        </a:lnSpc>
                        <a:spcAft>
                          <a:spcPts val="0"/>
                        </a:spcAft>
                      </a:pPr>
                      <a:r>
                        <a:rPr lang="fr-FR" sz="1400" dirty="0">
                          <a:effectLst/>
                        </a:rPr>
                        <a:t>3 mois : 100%</a:t>
                      </a:r>
                    </a:p>
                    <a:p>
                      <a:pPr algn="ctr">
                        <a:lnSpc>
                          <a:spcPct val="115000"/>
                        </a:lnSpc>
                        <a:spcAft>
                          <a:spcPts val="0"/>
                        </a:spcAft>
                      </a:pPr>
                      <a:r>
                        <a:rPr lang="fr-FR" sz="1400" dirty="0">
                          <a:effectLst/>
                        </a:rPr>
                        <a:t>9 mois : 50%</a:t>
                      </a:r>
                      <a:endParaRPr lang="fr-FR"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dirty="0">
                          <a:effectLst/>
                        </a:rPr>
                        <a:t> </a:t>
                      </a:r>
                    </a:p>
                    <a:p>
                      <a:pPr algn="ctr">
                        <a:lnSpc>
                          <a:spcPct val="115000"/>
                        </a:lnSpc>
                        <a:spcAft>
                          <a:spcPts val="0"/>
                        </a:spcAft>
                      </a:pPr>
                      <a:r>
                        <a:rPr lang="fr-FR" sz="1400" dirty="0">
                          <a:effectLst/>
                        </a:rPr>
                        <a:t>1 an</a:t>
                      </a:r>
                      <a:endParaRPr lang="fr-FR"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dirty="0">
                          <a:effectLst/>
                        </a:rPr>
                        <a:t> </a:t>
                      </a:r>
                    </a:p>
                    <a:p>
                      <a:pPr algn="ctr">
                        <a:lnSpc>
                          <a:spcPct val="115000"/>
                        </a:lnSpc>
                        <a:spcAft>
                          <a:spcPts val="0"/>
                        </a:spcAft>
                      </a:pPr>
                      <a:r>
                        <a:rPr lang="fr-FR" sz="1400" dirty="0">
                          <a:effectLst/>
                        </a:rPr>
                        <a:t>3 mois : 100%</a:t>
                      </a:r>
                    </a:p>
                    <a:p>
                      <a:pPr algn="ctr">
                        <a:lnSpc>
                          <a:spcPct val="115000"/>
                        </a:lnSpc>
                        <a:spcAft>
                          <a:spcPts val="0"/>
                        </a:spcAft>
                      </a:pPr>
                      <a:r>
                        <a:rPr lang="fr-FR" sz="1400" dirty="0">
                          <a:effectLst/>
                        </a:rPr>
                        <a:t>9 mois : 50%</a:t>
                      </a:r>
                      <a:endParaRPr lang="fr-FR"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03040">
                <a:tc>
                  <a:txBody>
                    <a:bodyPr/>
                    <a:lstStyle/>
                    <a:p>
                      <a:pPr algn="ctr">
                        <a:lnSpc>
                          <a:spcPct val="115000"/>
                        </a:lnSpc>
                        <a:spcAft>
                          <a:spcPts val="0"/>
                        </a:spcAft>
                      </a:pPr>
                      <a:r>
                        <a:rPr lang="fr-FR" sz="1400" b="1" baseline="0" dirty="0">
                          <a:solidFill>
                            <a:schemeClr val="tx1"/>
                          </a:solidFill>
                          <a:effectLst/>
                        </a:rPr>
                        <a:t> </a:t>
                      </a:r>
                    </a:p>
                    <a:p>
                      <a:pPr algn="ctr">
                        <a:lnSpc>
                          <a:spcPct val="115000"/>
                        </a:lnSpc>
                        <a:spcAft>
                          <a:spcPts val="0"/>
                        </a:spcAft>
                      </a:pPr>
                      <a:r>
                        <a:rPr lang="fr-FR" sz="1400" b="1" baseline="0" dirty="0">
                          <a:solidFill>
                            <a:schemeClr val="tx1"/>
                          </a:solidFill>
                          <a:effectLst/>
                        </a:rPr>
                        <a:t>Longue maladie</a:t>
                      </a:r>
                      <a:endParaRPr lang="fr-FR" sz="1400" b="1" baseline="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dirty="0">
                          <a:effectLst/>
                        </a:rPr>
                        <a:t> </a:t>
                      </a:r>
                    </a:p>
                    <a:p>
                      <a:pPr algn="ctr">
                        <a:lnSpc>
                          <a:spcPct val="115000"/>
                        </a:lnSpc>
                        <a:spcAft>
                          <a:spcPts val="0"/>
                        </a:spcAft>
                      </a:pPr>
                      <a:r>
                        <a:rPr lang="fr-FR" sz="1400" dirty="0">
                          <a:effectLst/>
                        </a:rPr>
                        <a:t>3 ans</a:t>
                      </a:r>
                      <a:endParaRPr lang="fr-FR"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dirty="0">
                          <a:effectLst/>
                        </a:rPr>
                        <a:t> </a:t>
                      </a:r>
                    </a:p>
                    <a:p>
                      <a:pPr algn="ctr">
                        <a:lnSpc>
                          <a:spcPct val="115000"/>
                        </a:lnSpc>
                        <a:spcAft>
                          <a:spcPts val="0"/>
                        </a:spcAft>
                      </a:pPr>
                      <a:r>
                        <a:rPr lang="fr-FR" sz="1400" dirty="0">
                          <a:effectLst/>
                        </a:rPr>
                        <a:t>1 an : 100%</a:t>
                      </a:r>
                    </a:p>
                    <a:p>
                      <a:pPr algn="ctr">
                        <a:lnSpc>
                          <a:spcPct val="115000"/>
                        </a:lnSpc>
                        <a:spcAft>
                          <a:spcPts val="0"/>
                        </a:spcAft>
                      </a:pPr>
                      <a:r>
                        <a:rPr lang="fr-FR" sz="1400" dirty="0">
                          <a:effectLst/>
                        </a:rPr>
                        <a:t>2 ans : 50%</a:t>
                      </a:r>
                      <a:endParaRPr lang="fr-FR"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dirty="0">
                          <a:effectLst/>
                        </a:rPr>
                        <a:t> </a:t>
                      </a:r>
                    </a:p>
                    <a:p>
                      <a:pPr algn="ctr">
                        <a:lnSpc>
                          <a:spcPct val="115000"/>
                        </a:lnSpc>
                        <a:spcAft>
                          <a:spcPts val="0"/>
                        </a:spcAft>
                      </a:pPr>
                      <a:r>
                        <a:rPr lang="fr-FR" sz="1400" dirty="0">
                          <a:effectLst/>
                        </a:rPr>
                        <a:t>3 ans</a:t>
                      </a:r>
                      <a:endParaRPr lang="fr-FR"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dirty="0">
                          <a:effectLst/>
                        </a:rPr>
                        <a:t> </a:t>
                      </a:r>
                    </a:p>
                    <a:p>
                      <a:pPr algn="ctr">
                        <a:lnSpc>
                          <a:spcPct val="115000"/>
                        </a:lnSpc>
                        <a:spcAft>
                          <a:spcPts val="0"/>
                        </a:spcAft>
                      </a:pPr>
                      <a:r>
                        <a:rPr lang="fr-FR" sz="1400" dirty="0">
                          <a:effectLst/>
                        </a:rPr>
                        <a:t>1 an : 100%</a:t>
                      </a:r>
                    </a:p>
                    <a:p>
                      <a:pPr algn="ctr">
                        <a:lnSpc>
                          <a:spcPct val="115000"/>
                        </a:lnSpc>
                        <a:spcAft>
                          <a:spcPts val="0"/>
                        </a:spcAft>
                      </a:pPr>
                      <a:r>
                        <a:rPr lang="fr-FR" sz="1400" dirty="0">
                          <a:effectLst/>
                        </a:rPr>
                        <a:t>2 ans : 50%</a:t>
                      </a:r>
                      <a:endParaRPr lang="fr-FR"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Rectangle 1"/>
          <p:cNvSpPr>
            <a:spLocks noChangeArrowheads="1"/>
          </p:cNvSpPr>
          <p:nvPr/>
        </p:nvSpPr>
        <p:spPr bwMode="auto">
          <a:xfrm>
            <a:off x="1646238" y="2609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65280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2222477" y="987493"/>
            <a:ext cx="13609638" cy="0"/>
          </a:xfrm>
          <a:prstGeom prst="line">
            <a:avLst/>
          </a:prstGeom>
          <a:ln w="28575">
            <a:solidFill>
              <a:srgbClr val="1F92B7"/>
            </a:solidFill>
          </a:ln>
        </p:spPr>
        <p:style>
          <a:lnRef idx="1">
            <a:schemeClr val="accent1"/>
          </a:lnRef>
          <a:fillRef idx="0">
            <a:schemeClr val="accent1"/>
          </a:fillRef>
          <a:effectRef idx="0">
            <a:schemeClr val="accent1"/>
          </a:effectRef>
          <a:fontRef idx="minor">
            <a:schemeClr val="tx1"/>
          </a:fontRef>
        </p:style>
      </p:cxnSp>
      <p:sp>
        <p:nvSpPr>
          <p:cNvPr id="4100" name="ZoneTexte 7"/>
          <p:cNvSpPr txBox="1">
            <a:spLocks noChangeArrowheads="1"/>
          </p:cNvSpPr>
          <p:nvPr/>
        </p:nvSpPr>
        <p:spPr bwMode="auto">
          <a:xfrm>
            <a:off x="467543" y="1556792"/>
            <a:ext cx="8205787"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algn="just">
              <a:buNone/>
            </a:pPr>
            <a:r>
              <a:rPr lang="fr-FR" sz="2400" dirty="0" smtClean="0"/>
              <a:t>Ainsi, pour éviter </a:t>
            </a:r>
            <a:r>
              <a:rPr lang="fr-FR" sz="2400" dirty="0"/>
              <a:t>ces difficultés, les agents publics ont fort intérêt à s’assurer personnellement pour profiter d’une protection sociale </a:t>
            </a:r>
            <a:r>
              <a:rPr lang="fr-FR" sz="2400" dirty="0" smtClean="0"/>
              <a:t>complémentaire, qui est une </a:t>
            </a:r>
            <a:r>
              <a:rPr lang="fr-FR" sz="2400" dirty="0"/>
              <a:t>couverture sociale apportée aux agents </a:t>
            </a:r>
            <a:r>
              <a:rPr lang="fr-FR" sz="2400" dirty="0" smtClean="0"/>
              <a:t>publics </a:t>
            </a:r>
            <a:r>
              <a:rPr lang="fr-FR" sz="2400" dirty="0"/>
              <a:t>en complément de celle prévue par le statut de la fonction publique </a:t>
            </a:r>
            <a:r>
              <a:rPr lang="fr-FR" sz="2400" dirty="0" smtClean="0"/>
              <a:t>et de </a:t>
            </a:r>
            <a:r>
              <a:rPr lang="fr-FR" sz="2400" dirty="0"/>
              <a:t>la sécurité sociale. </a:t>
            </a:r>
            <a:endParaRPr lang="fr-FR" sz="2400" dirty="0" smtClean="0"/>
          </a:p>
          <a:p>
            <a:pPr marL="0" indent="0" algn="just">
              <a:buNone/>
            </a:pPr>
            <a:endParaRPr lang="fr-FR" sz="2400" dirty="0"/>
          </a:p>
          <a:p>
            <a:pPr marL="0" indent="0" algn="just">
              <a:buNone/>
            </a:pPr>
            <a:r>
              <a:rPr lang="fr-FR" sz="2400" dirty="0"/>
              <a:t>Il s’agit d’un mécanisme d’assurance qui permet aux agents de faire face aux conséquences financières des risques  </a:t>
            </a:r>
            <a:r>
              <a:rPr lang="fr-FR" sz="2400" dirty="0" smtClean="0"/>
              <a:t>« prévoyance </a:t>
            </a:r>
            <a:r>
              <a:rPr lang="fr-FR" sz="2400" dirty="0"/>
              <a:t>» et/ou « santé ». </a:t>
            </a:r>
          </a:p>
          <a:p>
            <a:pPr marL="0" indent="0" algn="just">
              <a:buNone/>
            </a:pPr>
            <a:endParaRPr lang="fr-FR" sz="1600" dirty="0" smtClean="0"/>
          </a:p>
          <a:p>
            <a:pPr marL="0" indent="0" algn="just">
              <a:buNone/>
            </a:pPr>
            <a:endParaRPr lang="fr-FR" sz="1600" dirty="0"/>
          </a:p>
          <a:p>
            <a:pPr marL="0" indent="0" algn="just">
              <a:buNone/>
            </a:pPr>
            <a:endParaRPr lang="fr-FR" sz="1600" dirty="0" smtClean="0"/>
          </a:p>
          <a:p>
            <a:pPr marL="0" indent="0" algn="just">
              <a:buNone/>
            </a:pPr>
            <a:endParaRPr lang="fr-FR" sz="1200" dirty="0" smtClean="0"/>
          </a:p>
          <a:p>
            <a:pPr marL="0" indent="0" algn="just">
              <a:buNone/>
            </a:pPr>
            <a:endParaRPr lang="fr-FR" sz="1200" dirty="0"/>
          </a:p>
          <a:p>
            <a:pPr marL="0" indent="0" algn="just">
              <a:buNone/>
            </a:pPr>
            <a:endParaRPr lang="fr-FR" sz="1200" dirty="0"/>
          </a:p>
        </p:txBody>
      </p:sp>
      <p:grpSp>
        <p:nvGrpSpPr>
          <p:cNvPr id="4101" name="Groupe 2"/>
          <p:cNvGrpSpPr>
            <a:grpSpLocks/>
          </p:cNvGrpSpPr>
          <p:nvPr/>
        </p:nvGrpSpPr>
        <p:grpSpPr bwMode="auto">
          <a:xfrm>
            <a:off x="7092950" y="409575"/>
            <a:ext cx="1655763" cy="361950"/>
            <a:chOff x="6588224" y="404664"/>
            <a:chExt cx="1656184" cy="361900"/>
          </a:xfrm>
        </p:grpSpPr>
        <p:sp>
          <p:nvSpPr>
            <p:cNvPr id="2" name="Rectangle 1"/>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7" name="Rectangle 6"/>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4" name="Espace réservé du numéro de diapositive 3"/>
          <p:cNvSpPr>
            <a:spLocks noGrp="1"/>
          </p:cNvSpPr>
          <p:nvPr>
            <p:ph type="sldNum" sz="quarter" idx="12"/>
          </p:nvPr>
        </p:nvSpPr>
        <p:spPr>
          <a:xfrm>
            <a:off x="6563542" y="6375189"/>
            <a:ext cx="2133600" cy="365125"/>
          </a:xfrm>
        </p:spPr>
        <p:txBody>
          <a:bodyPr/>
          <a:lstStyle/>
          <a:p>
            <a:pPr>
              <a:defRPr/>
            </a:pPr>
            <a:fld id="{AE45A62B-210E-4B0C-9448-801DE77C0856}" type="slidenum">
              <a:rPr lang="fr-FR" smtClean="0"/>
              <a:pPr>
                <a:defRPr/>
              </a:pPr>
              <a:t>8</a:t>
            </a:fld>
            <a:endParaRPr lang="fr-FR" dirty="0"/>
          </a:p>
        </p:txBody>
      </p:sp>
      <p:sp>
        <p:nvSpPr>
          <p:cNvPr id="11" name="Titre 1"/>
          <p:cNvSpPr txBox="1">
            <a:spLocks/>
          </p:cNvSpPr>
          <p:nvPr/>
        </p:nvSpPr>
        <p:spPr bwMode="auto">
          <a:xfrm>
            <a:off x="467542" y="211269"/>
            <a:ext cx="8229600" cy="76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fr-FR" sz="2800" b="1" dirty="0">
                <a:solidFill>
                  <a:srgbClr val="1F92B7"/>
                </a:solidFill>
                <a:latin typeface="Myriad Pro" pitchFamily="34" charset="0"/>
              </a:rPr>
              <a:t>L</a:t>
            </a:r>
            <a:r>
              <a:rPr lang="fr-FR" sz="2800" b="1" dirty="0" smtClean="0">
                <a:solidFill>
                  <a:srgbClr val="1F92B7"/>
                </a:solidFill>
                <a:latin typeface="Myriad Pro" pitchFamily="34" charset="0"/>
              </a:rPr>
              <a:t>a protection sociale complémentaire </a:t>
            </a:r>
            <a:endParaRPr lang="fr-FR" sz="2800" b="1" dirty="0">
              <a:solidFill>
                <a:srgbClr val="1F92B7"/>
              </a:solidFill>
              <a:latin typeface="Myriad Pro" pitchFamily="34" charset="0"/>
            </a:endParaRPr>
          </a:p>
        </p:txBody>
      </p:sp>
      <p:sp>
        <p:nvSpPr>
          <p:cNvPr id="8" name="Rectangle 1"/>
          <p:cNvSpPr>
            <a:spLocks noChangeArrowheads="1"/>
          </p:cNvSpPr>
          <p:nvPr/>
        </p:nvSpPr>
        <p:spPr bwMode="auto">
          <a:xfrm>
            <a:off x="1646238" y="2609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564846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2222477" y="987493"/>
            <a:ext cx="13609638" cy="0"/>
          </a:xfrm>
          <a:prstGeom prst="line">
            <a:avLst/>
          </a:prstGeom>
          <a:ln w="28575">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4101" name="Groupe 2"/>
          <p:cNvGrpSpPr>
            <a:grpSpLocks/>
          </p:cNvGrpSpPr>
          <p:nvPr/>
        </p:nvGrpSpPr>
        <p:grpSpPr bwMode="auto">
          <a:xfrm>
            <a:off x="7092950" y="409575"/>
            <a:ext cx="1655763" cy="361950"/>
            <a:chOff x="6588224" y="404664"/>
            <a:chExt cx="1656184" cy="361900"/>
          </a:xfrm>
        </p:grpSpPr>
        <p:sp>
          <p:nvSpPr>
            <p:cNvPr id="2" name="Rectangle 1"/>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7" name="Rectangle 6"/>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4" name="Espace réservé du numéro de diapositive 3"/>
          <p:cNvSpPr>
            <a:spLocks noGrp="1"/>
          </p:cNvSpPr>
          <p:nvPr>
            <p:ph type="sldNum" sz="quarter" idx="12"/>
          </p:nvPr>
        </p:nvSpPr>
        <p:spPr/>
        <p:txBody>
          <a:bodyPr/>
          <a:lstStyle/>
          <a:p>
            <a:pPr>
              <a:defRPr/>
            </a:pPr>
            <a:fld id="{AE45A62B-210E-4B0C-9448-801DE77C0856}" type="slidenum">
              <a:rPr lang="fr-FR" smtClean="0"/>
              <a:pPr>
                <a:defRPr/>
              </a:pPr>
              <a:t>9</a:t>
            </a:fld>
            <a:endParaRPr lang="fr-FR" dirty="0"/>
          </a:p>
        </p:txBody>
      </p:sp>
      <p:sp>
        <p:nvSpPr>
          <p:cNvPr id="11" name="Titre 1"/>
          <p:cNvSpPr txBox="1">
            <a:spLocks/>
          </p:cNvSpPr>
          <p:nvPr/>
        </p:nvSpPr>
        <p:spPr bwMode="auto">
          <a:xfrm>
            <a:off x="467542" y="211269"/>
            <a:ext cx="8229600" cy="76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fr-FR" sz="2800" b="1" dirty="0" smtClean="0">
                <a:solidFill>
                  <a:srgbClr val="1F92B7"/>
                </a:solidFill>
                <a:latin typeface="Myriad Pro" pitchFamily="34" charset="0"/>
              </a:rPr>
              <a:t>La compréhension des risques</a:t>
            </a:r>
            <a:endParaRPr lang="fr-FR" sz="2800" b="1" dirty="0">
              <a:solidFill>
                <a:srgbClr val="1F92B7"/>
              </a:solidFill>
              <a:latin typeface="Myriad Pro" pitchFamily="34" charset="0"/>
            </a:endParaRPr>
          </a:p>
        </p:txBody>
      </p:sp>
      <p:sp>
        <p:nvSpPr>
          <p:cNvPr id="16" name="ZoneTexte 7"/>
          <p:cNvSpPr txBox="1">
            <a:spLocks noChangeArrowheads="1"/>
          </p:cNvSpPr>
          <p:nvPr/>
        </p:nvSpPr>
        <p:spPr bwMode="auto">
          <a:xfrm>
            <a:off x="338955" y="1124744"/>
            <a:ext cx="8358187" cy="4324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a:endParaRPr lang="fr-FR" sz="2500" dirty="0" smtClean="0">
              <a:cs typeface="Calibri" panose="020F0502020204030204" pitchFamily="34" charset="0"/>
            </a:endParaRPr>
          </a:p>
          <a:p>
            <a:pPr marL="0" indent="0" algn="just"/>
            <a:r>
              <a:rPr lang="fr-FR" sz="2500" u="sng" dirty="0" smtClean="0">
                <a:cs typeface="Calibri" panose="020F0502020204030204" pitchFamily="34" charset="0"/>
              </a:rPr>
              <a:t>Le risque </a:t>
            </a:r>
            <a:r>
              <a:rPr lang="fr-FR" sz="2500" u="sng" dirty="0">
                <a:cs typeface="Calibri" panose="020F0502020204030204" pitchFamily="34" charset="0"/>
              </a:rPr>
              <a:t>santé </a:t>
            </a:r>
            <a:endParaRPr lang="fr-FR" sz="2500" dirty="0">
              <a:cs typeface="Calibri" panose="020F0502020204030204" pitchFamily="34" charset="0"/>
            </a:endParaRPr>
          </a:p>
          <a:p>
            <a:pPr marL="0" indent="0" algn="just"/>
            <a:r>
              <a:rPr lang="fr-FR" sz="2500" dirty="0">
                <a:cs typeface="Calibri" panose="020F0502020204030204" pitchFamily="34" charset="0"/>
              </a:rPr>
              <a:t>I</a:t>
            </a:r>
            <a:r>
              <a:rPr lang="fr-FR" sz="2500" dirty="0" smtClean="0">
                <a:cs typeface="Calibri" panose="020F0502020204030204" pitchFamily="34" charset="0"/>
              </a:rPr>
              <a:t>l concerne </a:t>
            </a:r>
            <a:r>
              <a:rPr lang="fr-FR" sz="2500" dirty="0">
                <a:cs typeface="Calibri" panose="020F0502020204030204" pitchFamily="34" charset="0"/>
              </a:rPr>
              <a:t>le remboursement complémentaire en sus de l'assurance maladie de </a:t>
            </a:r>
            <a:r>
              <a:rPr lang="fr-FR" sz="2500" dirty="0" smtClean="0">
                <a:cs typeface="Calibri" panose="020F0502020204030204" pitchFamily="34" charset="0"/>
              </a:rPr>
              <a:t>base, des </a:t>
            </a:r>
            <a:r>
              <a:rPr lang="fr-FR" sz="2500" dirty="0">
                <a:cs typeface="Calibri" panose="020F0502020204030204" pitchFamily="34" charset="0"/>
              </a:rPr>
              <a:t>frais occasionnés par une maladie, une maternité ou un accident</a:t>
            </a:r>
            <a:r>
              <a:rPr lang="fr-FR" sz="2500" dirty="0" smtClean="0">
                <a:cs typeface="Calibri" panose="020F0502020204030204" pitchFamily="34" charset="0"/>
              </a:rPr>
              <a:t>.</a:t>
            </a:r>
          </a:p>
          <a:p>
            <a:pPr marL="0" indent="0"/>
            <a:endParaRPr lang="fr-FR" sz="2500" dirty="0">
              <a:cs typeface="Calibri" panose="020F0502020204030204" pitchFamily="34" charset="0"/>
            </a:endParaRPr>
          </a:p>
          <a:p>
            <a:pPr marL="0" indent="0" algn="just"/>
            <a:r>
              <a:rPr lang="fr-FR" sz="2500" u="sng" dirty="0" smtClean="0">
                <a:cs typeface="Calibri" panose="020F0502020204030204" pitchFamily="34" charset="0"/>
              </a:rPr>
              <a:t>Le risque </a:t>
            </a:r>
            <a:r>
              <a:rPr lang="fr-FR" sz="2500" u="sng" dirty="0">
                <a:cs typeface="Calibri" panose="020F0502020204030204" pitchFamily="34" charset="0"/>
              </a:rPr>
              <a:t>Prévoyance </a:t>
            </a:r>
            <a:endParaRPr lang="fr-FR" sz="2500" dirty="0">
              <a:cs typeface="Calibri" panose="020F0502020204030204" pitchFamily="34" charset="0"/>
            </a:endParaRPr>
          </a:p>
          <a:p>
            <a:pPr marL="0" indent="0" algn="just"/>
            <a:r>
              <a:rPr lang="fr-FR" sz="2500" dirty="0" smtClean="0">
                <a:cs typeface="Calibri" panose="020F0502020204030204" pitchFamily="34" charset="0"/>
              </a:rPr>
              <a:t>Il concerne </a:t>
            </a:r>
            <a:r>
              <a:rPr lang="fr-FR" sz="2500" dirty="0">
                <a:cs typeface="Calibri" panose="020F0502020204030204" pitchFamily="34" charset="0"/>
              </a:rPr>
              <a:t>la couverture complémentaire des conséquences essentiellement pécuniaires liées aux risques </a:t>
            </a:r>
            <a:r>
              <a:rPr lang="fr-FR" sz="2500" dirty="0" smtClean="0">
                <a:cs typeface="Calibri" panose="020F0502020204030204" pitchFamily="34" charset="0"/>
              </a:rPr>
              <a:t>suivants :  incapacité </a:t>
            </a:r>
            <a:r>
              <a:rPr lang="fr-FR" sz="2500" dirty="0">
                <a:cs typeface="Calibri" panose="020F0502020204030204" pitchFamily="34" charset="0"/>
              </a:rPr>
              <a:t>de </a:t>
            </a:r>
            <a:r>
              <a:rPr lang="fr-FR" sz="2500" dirty="0" smtClean="0">
                <a:cs typeface="Calibri" panose="020F0502020204030204" pitchFamily="34" charset="0"/>
              </a:rPr>
              <a:t>travail, invalidité, inaptitude, décès </a:t>
            </a:r>
            <a:r>
              <a:rPr lang="fr-FR" sz="2500" dirty="0">
                <a:cs typeface="Calibri" panose="020F0502020204030204" pitchFamily="34" charset="0"/>
              </a:rPr>
              <a:t>des agents publics</a:t>
            </a:r>
            <a:r>
              <a:rPr lang="fr-FR" sz="2500" dirty="0" smtClean="0">
                <a:cs typeface="Calibri" panose="020F0502020204030204" pitchFamily="34" charset="0"/>
              </a:rPr>
              <a:t>.</a:t>
            </a:r>
            <a:endParaRPr lang="fr-FR" sz="2500" dirty="0">
              <a:cs typeface="Calibri" panose="020F0502020204030204" pitchFamily="34" charset="0"/>
            </a:endParaRPr>
          </a:p>
        </p:txBody>
      </p:sp>
    </p:spTree>
    <p:extLst>
      <p:ext uri="{BB962C8B-B14F-4D97-AF65-F5344CB8AC3E}">
        <p14:creationId xmlns:p14="http://schemas.microsoft.com/office/powerpoint/2010/main" val="666031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8050</TotalTime>
  <Words>1076</Words>
  <Application>Microsoft Office PowerPoint</Application>
  <PresentationFormat>Affichage à l'écran (4:3)</PresentationFormat>
  <Paragraphs>237</Paragraphs>
  <Slides>18</Slides>
  <Notes>12</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TEISSEYRE Alexandrine</dc:creator>
  <cp:lastModifiedBy>SANCHEZ Laurence</cp:lastModifiedBy>
  <cp:revision>679</cp:revision>
  <cp:lastPrinted>2021-11-16T14:05:26Z</cp:lastPrinted>
  <dcterms:created xsi:type="dcterms:W3CDTF">2016-09-19T12:31:09Z</dcterms:created>
  <dcterms:modified xsi:type="dcterms:W3CDTF">2021-11-25T09:45:55Z</dcterms:modified>
</cp:coreProperties>
</file>